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hXmt9wwRbf+TZgr8cU9GbUByB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14EE82-DB7F-4FDD-9DBB-D63A5658F063}">
  <a:tblStyle styleId="{C314EE82-DB7F-4FDD-9DBB-D63A5658F06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9 participants/15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le jour 3 démarre avec le bilan des résultats du questionnaire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27a05d0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e27a05d0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12 participants/15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le jour 3 démarre avec le bilan des résultats du questionnaire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12 participants/15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le jour 3 démarre avec le bilan des résultats du questionnaire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161512be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e161512be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12 participants/15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le jour 3 démarre avec le bilan des résultats du questionnaire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161512b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e161512b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10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528" y="105183"/>
            <a:ext cx="1986950" cy="11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2"/>
          <p:cNvSpPr txBox="1"/>
          <p:nvPr>
            <p:ph type="ctrTitle"/>
          </p:nvPr>
        </p:nvSpPr>
        <p:spPr>
          <a:xfrm>
            <a:off x="153988" y="1325880"/>
            <a:ext cx="8839200" cy="199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2339025" y="157425"/>
            <a:ext cx="68049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  <a:defRPr b="0" i="1" sz="1800" u="none" cap="none" strike="noStrike">
                <a:solidFill>
                  <a:srgbClr val="1155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Font typeface="Noto Sans Symbols"/>
              <a:buChar char="❑"/>
              <a:defRPr b="0" i="0" sz="1800" u="none" cap="none" strike="noStrike">
                <a:solidFill>
                  <a:srgbClr val="1155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Font typeface="Times"/>
              <a:buChar char="•"/>
              <a:defRPr b="0" i="0" sz="1600" u="none" cap="none" strike="noStrike">
                <a:solidFill>
                  <a:srgbClr val="1155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rgbClr val="1155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rgbClr val="1155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15588"/>
              </a:buClr>
              <a:buSzPts val="700"/>
              <a:buFont typeface="Noto Sans Symbols"/>
              <a:buChar char="■"/>
              <a:defRPr b="0" i="0" sz="1400" u="none" cap="none" strike="noStrike">
                <a:solidFill>
                  <a:srgbClr val="1155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15588"/>
              </a:buClr>
              <a:buSzPts val="700"/>
              <a:buFont typeface="Noto Sans Symbols"/>
              <a:buChar char="■"/>
              <a:defRPr b="0" i="0" sz="1400" u="none" cap="none" strike="noStrike">
                <a:solidFill>
                  <a:srgbClr val="1155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15588"/>
              </a:buClr>
              <a:buSzPts val="700"/>
              <a:buFont typeface="Noto Sans Symbols"/>
              <a:buChar char="■"/>
              <a:defRPr b="0" i="0" sz="1400" u="none" cap="none" strike="noStrike">
                <a:solidFill>
                  <a:srgbClr val="1155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15588"/>
              </a:buClr>
              <a:buSzPts val="700"/>
              <a:buFont typeface="Noto Sans Symbols"/>
              <a:buChar char="■"/>
              <a:defRPr b="0" i="0" sz="1400" u="none" cap="none" strike="noStrike">
                <a:solidFill>
                  <a:srgbClr val="1155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2" type="subTitle"/>
          </p:nvPr>
        </p:nvSpPr>
        <p:spPr>
          <a:xfrm>
            <a:off x="1549325" y="3401800"/>
            <a:ext cx="68049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  <a:defRPr b="0" i="1" sz="1800" u="none" cap="none" strike="noStrike">
                <a:solidFill>
                  <a:srgbClr val="1155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Font typeface="Noto Sans Symbols"/>
              <a:buChar char="❑"/>
              <a:defRPr b="0" i="0" sz="1800" u="none" cap="none" strike="noStrike">
                <a:solidFill>
                  <a:srgbClr val="1155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80"/>
              <a:buFont typeface="Times"/>
              <a:buChar char="•"/>
              <a:defRPr b="0" i="0" sz="1600" u="none" cap="none" strike="noStrike">
                <a:solidFill>
                  <a:srgbClr val="1155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rgbClr val="1155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rgbClr val="1155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15588"/>
              </a:buClr>
              <a:buSzPts val="700"/>
              <a:buFont typeface="Noto Sans Symbols"/>
              <a:buChar char="■"/>
              <a:defRPr b="0" i="0" sz="1400" u="none" cap="none" strike="noStrike">
                <a:solidFill>
                  <a:srgbClr val="1155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15588"/>
              </a:buClr>
              <a:buSzPts val="700"/>
              <a:buFont typeface="Noto Sans Symbols"/>
              <a:buChar char="■"/>
              <a:defRPr b="0" i="0" sz="1400" u="none" cap="none" strike="noStrike">
                <a:solidFill>
                  <a:srgbClr val="1155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15588"/>
              </a:buClr>
              <a:buSzPts val="700"/>
              <a:buFont typeface="Noto Sans Symbols"/>
              <a:buChar char="■"/>
              <a:defRPr b="0" i="0" sz="1400" u="none" cap="none" strike="noStrike">
                <a:solidFill>
                  <a:srgbClr val="1155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15588"/>
              </a:buClr>
              <a:buSzPts val="700"/>
              <a:buFont typeface="Noto Sans Symbols"/>
              <a:buChar char="■"/>
              <a:defRPr b="0" i="0" sz="1400" u="none" cap="none" strike="noStrike">
                <a:solidFill>
                  <a:srgbClr val="1155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2656796_105" id="16" name="Google Shape;16;p12"/>
          <p:cNvPicPr preferRelativeResize="0"/>
          <p:nvPr/>
        </p:nvPicPr>
        <p:blipFill rotWithShape="1">
          <a:blip r:embed="rId3">
            <a:alphaModFix/>
          </a:blip>
          <a:srcRect b="0" l="41417" r="0" t="0"/>
          <a:stretch/>
        </p:blipFill>
        <p:spPr>
          <a:xfrm>
            <a:off x="230825" y="4306539"/>
            <a:ext cx="744925" cy="71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8692" y="4306015"/>
            <a:ext cx="1289363" cy="717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2051" y="4417143"/>
            <a:ext cx="1122901" cy="4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4188" y="4360016"/>
            <a:ext cx="744921" cy="609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80021" y="4321819"/>
            <a:ext cx="912423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57894" y="4175126"/>
            <a:ext cx="979185" cy="979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2"/>
          <p:cNvPicPr preferRelativeResize="0"/>
          <p:nvPr/>
        </p:nvPicPr>
        <p:blipFill rotWithShape="1">
          <a:blip r:embed="rId9">
            <a:alphaModFix/>
          </a:blip>
          <a:srcRect b="19675" l="10472" r="10306" t="20282"/>
          <a:stretch/>
        </p:blipFill>
        <p:spPr>
          <a:xfrm>
            <a:off x="2750997" y="4470381"/>
            <a:ext cx="1410250" cy="3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 + ref">
  <p:cSld name="2_Left column Content + Ref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0" y="4958834"/>
            <a:ext cx="861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Noto Sans Symbols"/>
              <a:buChar char="❑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Times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1"/>
          <p:cNvSpPr txBox="1"/>
          <p:nvPr>
            <p:ph idx="2" type="body"/>
          </p:nvPr>
        </p:nvSpPr>
        <p:spPr>
          <a:xfrm>
            <a:off x="228600" y="436378"/>
            <a:ext cx="4286400" cy="4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956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448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88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068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208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448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1" name="Google Shape;71;p21"/>
          <p:cNvSpPr txBox="1"/>
          <p:nvPr>
            <p:ph idx="3" type="body"/>
          </p:nvPr>
        </p:nvSpPr>
        <p:spPr>
          <a:xfrm>
            <a:off x="4734625" y="436378"/>
            <a:ext cx="4286400" cy="4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956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448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88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068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208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448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e de titre">
  <p:cSld name="1_Diapositive de titr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ctrTitle"/>
          </p:nvPr>
        </p:nvSpPr>
        <p:spPr>
          <a:xfrm>
            <a:off x="153988" y="1958340"/>
            <a:ext cx="8839200" cy="10974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b="1" i="1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b="0" i="1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b="0" i="1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b="0" i="1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b="0" i="1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b="0" i="1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b="0" i="1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b="0" i="1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b="0" i="1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Right column Content + Ref">
  <p:cSld name="2_Right column Content + Ref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>
            <a:off x="0" y="4958834"/>
            <a:ext cx="861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5588"/>
              </a:buClr>
              <a:buSzPts val="800"/>
              <a:buFont typeface="Noto Sans Symbols"/>
              <a:buChar char="❑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Times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3"/>
          <p:cNvSpPr txBox="1"/>
          <p:nvPr>
            <p:ph idx="2" type="body"/>
          </p:nvPr>
        </p:nvSpPr>
        <p:spPr>
          <a:xfrm>
            <a:off x="4644008" y="519522"/>
            <a:ext cx="4286400" cy="4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956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448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88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068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208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448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ELIXIR">
  <p:cSld name="Title slide ELIXI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ctrTitle"/>
          </p:nvPr>
        </p:nvSpPr>
        <p:spPr>
          <a:xfrm>
            <a:off x="164800" y="1298224"/>
            <a:ext cx="8832000" cy="1987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i="0" sz="3600" u="none" cap="none" strike="noStrike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24"/>
          <p:cNvSpPr txBox="1"/>
          <p:nvPr>
            <p:ph idx="1" type="subTitle"/>
          </p:nvPr>
        </p:nvSpPr>
        <p:spPr>
          <a:xfrm>
            <a:off x="1395000" y="3380325"/>
            <a:ext cx="63540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rgbClr val="0B5394"/>
              </a:buClr>
              <a:buSzPts val="2363"/>
              <a:buFont typeface="Arial"/>
              <a:buNone/>
              <a:defRPr b="0" i="1" sz="2363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0B5394"/>
              </a:buClr>
              <a:buSzPts val="2025"/>
              <a:buFont typeface="Arial"/>
              <a:buNone/>
              <a:defRPr b="0" i="0" sz="2025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0B5394"/>
              </a:buClr>
              <a:buSzPts val="1688"/>
              <a:buFont typeface="Arial"/>
              <a:buNone/>
              <a:defRPr b="0" i="0" sz="1687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0B5394"/>
              </a:buClr>
              <a:buSzPts val="1519"/>
              <a:buFont typeface="Arial"/>
              <a:buNone/>
              <a:defRPr b="0" i="0" sz="1519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0B5394"/>
              </a:buClr>
              <a:buSzPts val="1519"/>
              <a:buFont typeface="Arial"/>
              <a:buNone/>
              <a:defRPr b="0" i="0" sz="1519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0B5394"/>
              </a:buClr>
              <a:buSzPts val="1519"/>
              <a:buFont typeface="Arial"/>
              <a:buNone/>
              <a:defRPr b="0" i="0" sz="1519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0B5394"/>
              </a:buClr>
              <a:buSzPts val="1519"/>
              <a:buFont typeface="Arial"/>
              <a:buNone/>
              <a:defRPr b="0" i="0" sz="1519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0B5394"/>
              </a:buClr>
              <a:buSzPts val="1519"/>
              <a:buFont typeface="Arial"/>
              <a:buNone/>
              <a:defRPr b="0" i="0" sz="1519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0B5394"/>
              </a:buClr>
              <a:buSzPts val="1519"/>
              <a:buFont typeface="Arial"/>
              <a:buNone/>
              <a:defRPr b="0" i="0" sz="1519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2656796_105" id="82" name="Google Shape;82;p24"/>
          <p:cNvPicPr preferRelativeResize="0"/>
          <p:nvPr/>
        </p:nvPicPr>
        <p:blipFill rotWithShape="1">
          <a:blip r:embed="rId2">
            <a:alphaModFix/>
          </a:blip>
          <a:srcRect b="0" l="41417" r="0" t="0"/>
          <a:stretch/>
        </p:blipFill>
        <p:spPr>
          <a:xfrm>
            <a:off x="230825" y="4306539"/>
            <a:ext cx="744925" cy="71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692" y="4306015"/>
            <a:ext cx="1289363" cy="717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2051" y="4417143"/>
            <a:ext cx="1122901" cy="49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4188" y="4360016"/>
            <a:ext cx="744921" cy="609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80021" y="4321819"/>
            <a:ext cx="912423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57894" y="4175126"/>
            <a:ext cx="979185" cy="979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4"/>
          <p:cNvPicPr preferRelativeResize="0"/>
          <p:nvPr/>
        </p:nvPicPr>
        <p:blipFill rotWithShape="1">
          <a:blip r:embed="rId8">
            <a:alphaModFix/>
          </a:blip>
          <a:srcRect b="19675" l="10472" r="10306" t="20282"/>
          <a:stretch/>
        </p:blipFill>
        <p:spPr>
          <a:xfrm>
            <a:off x="2750997" y="4470381"/>
            <a:ext cx="1410250" cy="3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528" y="105183"/>
            <a:ext cx="1986950" cy="11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4"/>
          <p:cNvSpPr txBox="1"/>
          <p:nvPr/>
        </p:nvSpPr>
        <p:spPr>
          <a:xfrm>
            <a:off x="2238763" y="157425"/>
            <a:ext cx="517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1155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88575" y="55750"/>
            <a:ext cx="1461000" cy="10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226" y="4770201"/>
            <a:ext cx="619200" cy="37179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3"/>
          <p:cNvSpPr txBox="1"/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228600" y="453625"/>
            <a:ext cx="8726400" cy="4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15588"/>
              </a:buClr>
              <a:buSzPts val="12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15588"/>
              </a:buClr>
              <a:buSzPts val="80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15588"/>
              </a:buClr>
              <a:buSzPts val="1200"/>
              <a:buFont typeface="Times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000"/>
              <a:buFont typeface="Noto Sans Symbol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8" name="Google Shape;28;p13"/>
          <p:cNvCxnSpPr/>
          <p:nvPr/>
        </p:nvCxnSpPr>
        <p:spPr>
          <a:xfrm>
            <a:off x="248100" y="4719350"/>
            <a:ext cx="8687400" cy="0"/>
          </a:xfrm>
          <a:prstGeom prst="straightConnector1">
            <a:avLst/>
          </a:prstGeom>
          <a:noFill/>
          <a:ln cap="flat" cmpd="sng" w="9525">
            <a:solidFill>
              <a:srgbClr val="238BD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13"/>
          <p:cNvSpPr txBox="1"/>
          <p:nvPr/>
        </p:nvSpPr>
        <p:spPr>
          <a:xfrm>
            <a:off x="942000" y="4795600"/>
            <a:ext cx="40938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fr-FR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Formation “FAIR bioinfo 2021”</a:t>
            </a:r>
            <a:endParaRPr b="0" i="1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248100" y="4719350"/>
            <a:ext cx="8687400" cy="0"/>
          </a:xfrm>
          <a:prstGeom prst="straightConnector1">
            <a:avLst/>
          </a:prstGeom>
          <a:noFill/>
          <a:ln cap="flat" cmpd="sng" w="9525">
            <a:solidFill>
              <a:srgbClr val="238BD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" name="Google Shape;3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226" y="4770201"/>
            <a:ext cx="619200" cy="37179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4"/>
          <p:cNvSpPr txBox="1"/>
          <p:nvPr/>
        </p:nvSpPr>
        <p:spPr>
          <a:xfrm>
            <a:off x="942000" y="4795600"/>
            <a:ext cx="40938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fr-FR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Formation “FAIR bioinfo 2021”</a:t>
            </a:r>
            <a:endParaRPr b="0" i="1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eft column Content">
  <p:cSld name="1_Left column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228600" y="529825"/>
            <a:ext cx="4286400" cy="4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956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448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88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068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208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448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248100" y="4719350"/>
            <a:ext cx="8687400" cy="0"/>
          </a:xfrm>
          <a:prstGeom prst="straightConnector1">
            <a:avLst/>
          </a:prstGeom>
          <a:noFill/>
          <a:ln cap="flat" cmpd="sng" w="9525">
            <a:solidFill>
              <a:srgbClr val="238BD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" name="Google Shape;4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226" y="4770201"/>
            <a:ext cx="619200" cy="37179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5"/>
          <p:cNvSpPr txBox="1"/>
          <p:nvPr/>
        </p:nvSpPr>
        <p:spPr>
          <a:xfrm>
            <a:off x="942000" y="4795600"/>
            <a:ext cx="40938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fr-FR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Formation “FAIR bioinfo 2021”</a:t>
            </a:r>
            <a:endParaRPr b="0" i="1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Right column Content">
  <p:cSld name="1_Right column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4644000" y="519525"/>
            <a:ext cx="42864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14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20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0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49" name="Google Shape;49;p17"/>
          <p:cNvCxnSpPr/>
          <p:nvPr/>
        </p:nvCxnSpPr>
        <p:spPr>
          <a:xfrm>
            <a:off x="248100" y="4719350"/>
            <a:ext cx="8687400" cy="0"/>
          </a:xfrm>
          <a:prstGeom prst="straightConnector1">
            <a:avLst/>
          </a:prstGeom>
          <a:noFill/>
          <a:ln cap="flat" cmpd="sng" w="9525">
            <a:solidFill>
              <a:srgbClr val="238BD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0" name="Google Shape;5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226" y="4770201"/>
            <a:ext cx="619200" cy="3717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7"/>
          <p:cNvSpPr txBox="1"/>
          <p:nvPr/>
        </p:nvSpPr>
        <p:spPr>
          <a:xfrm>
            <a:off x="942000" y="4795600"/>
            <a:ext cx="40938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fr-FR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Formation “FAIR bioinfo 2021”</a:t>
            </a:r>
            <a:endParaRPr b="0" i="1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apositive de titre">
  <p:cSld name="2_Diapositive de titr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ctrTitle"/>
          </p:nvPr>
        </p:nvSpPr>
        <p:spPr>
          <a:xfrm>
            <a:off x="153988" y="1325880"/>
            <a:ext cx="8839200" cy="12573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1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8"/>
          <p:cNvSpPr txBox="1"/>
          <p:nvPr>
            <p:ph idx="1" type="subTitle"/>
          </p:nvPr>
        </p:nvSpPr>
        <p:spPr>
          <a:xfrm>
            <a:off x="342900" y="2708910"/>
            <a:ext cx="8458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5588"/>
              </a:buClr>
              <a:buSzPts val="1080"/>
              <a:buFont typeface="Noto Sans Symbols"/>
              <a:buNone/>
              <a:defRPr b="0" i="1" sz="1800" u="none" cap="none" strike="noStrike">
                <a:solidFill>
                  <a:srgbClr val="00246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5588"/>
              </a:buClr>
              <a:buSzPts val="99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208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5" name="Google Shape;5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526" y="28977"/>
            <a:ext cx="1592850" cy="9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+ ref">
  <p:cSld name="1_Title and Content + ref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228600" y="529828"/>
            <a:ext cx="8726400" cy="43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718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5588"/>
              </a:buClr>
              <a:buSzPts val="108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1465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5588"/>
              </a:buClr>
              <a:buSzPts val="99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068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208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448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305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305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305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9"/>
          <p:cNvSpPr txBox="1"/>
          <p:nvPr>
            <p:ph idx="2" type="body"/>
          </p:nvPr>
        </p:nvSpPr>
        <p:spPr>
          <a:xfrm>
            <a:off x="0" y="4958834"/>
            <a:ext cx="861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Noto Sans Symbols"/>
              <a:buChar char="❑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Times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Left column Content + Ref">
  <p:cSld name="2_Left column Content + Ref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0" y="4958834"/>
            <a:ext cx="861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Noto Sans Symbols"/>
              <a:buChar char="❑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1000"/>
              <a:buFont typeface="Times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2" type="body"/>
          </p:nvPr>
        </p:nvSpPr>
        <p:spPr>
          <a:xfrm>
            <a:off x="228600" y="529828"/>
            <a:ext cx="4286400" cy="4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956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96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448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88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068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208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448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228600" y="418675"/>
            <a:ext cx="8726400" cy="3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15588"/>
              </a:buClr>
              <a:buSzPts val="12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5588"/>
              </a:buClr>
              <a:buSzPts val="80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1400"/>
              <a:buFont typeface="Times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0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" name="Google Shape;9;p11"/>
          <p:cNvSpPr/>
          <p:nvPr/>
        </p:nvSpPr>
        <p:spPr>
          <a:xfrm>
            <a:off x="2344738" y="-291703"/>
            <a:ext cx="184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1"/>
          <p:cNvSpPr/>
          <p:nvPr/>
        </p:nvSpPr>
        <p:spPr>
          <a:xfrm>
            <a:off x="2344738" y="-291703"/>
            <a:ext cx="184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hyperlink" Target="https://nbis-reproducible-research.readthedocs.io/en/lates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bis-reproducible-research.readthedocs.io/en/latest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53988" y="1325880"/>
            <a:ext cx="8839200" cy="199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Science ouverte et principe FAIR dans un projet de bioinformatique, 28-30 juin 2021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fr-FR" sz="1600">
                <a:solidFill>
                  <a:srgbClr val="FFD966"/>
                </a:solidFill>
              </a:rPr>
              <a:t>https://ifb-elixirfr.github.io/IFB-FAIR-bioinfo-training/session2021.html 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6866050" y="157425"/>
            <a:ext cx="22779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fr-FR"/>
              <a:t>IFB-Training</a:t>
            </a:r>
            <a:endParaRPr/>
          </a:p>
        </p:txBody>
      </p:sp>
      <p:sp>
        <p:nvSpPr>
          <p:cNvPr id="98" name="Google Shape;98;p1"/>
          <p:cNvSpPr txBox="1"/>
          <p:nvPr>
            <p:ph idx="2" type="subTitle"/>
          </p:nvPr>
        </p:nvSpPr>
        <p:spPr>
          <a:xfrm>
            <a:off x="0" y="3401800"/>
            <a:ext cx="89931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fr-FR">
                <a:solidFill>
                  <a:schemeClr val="accent6"/>
                </a:solidFill>
              </a:rPr>
              <a:t>Atelier optionnel de travail sur le matériel pédagogique de la formation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fr-FR">
                <a:solidFill>
                  <a:schemeClr val="accent6"/>
                </a:solidFill>
              </a:rPr>
              <a:t>à destination de futurs formateurs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>
                <a:solidFill>
                  <a:srgbClr val="FFFFFF"/>
                </a:solidFill>
              </a:rPr>
              <a:t>Proposition d’ateliers de travail sur les supports pédagogiques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10"/>
          <p:cNvSpPr txBox="1"/>
          <p:nvPr>
            <p:ph idx="1" type="body"/>
          </p:nvPr>
        </p:nvSpPr>
        <p:spPr>
          <a:xfrm>
            <a:off x="228600" y="453625"/>
            <a:ext cx="8726400" cy="4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fr-FR" sz="2400"/>
              <a:t>Modalités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</a:pPr>
            <a:r>
              <a:rPr lang="fr-FR" sz="1800">
                <a:solidFill>
                  <a:srgbClr val="7F7F7F"/>
                </a:solidFill>
              </a:rPr>
              <a:t>Matin (10h-12h) : Use cases et profils d’utilisation en bioinfo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❑"/>
            </a:pPr>
            <a:r>
              <a:rPr lang="fr-FR">
                <a:solidFill>
                  <a:srgbClr val="7F7F7F"/>
                </a:solidFill>
              </a:rPr>
              <a:t>Profil doctorant/post-doctorant/chercheur (ma thèse en 1-clic)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❑"/>
            </a:pPr>
            <a:r>
              <a:rPr lang="fr-FR">
                <a:solidFill>
                  <a:srgbClr val="7F7F7F"/>
                </a:solidFill>
              </a:rPr>
              <a:t>Profil bioanalyste sur plateforme/plateau bioinfo (reproductibilité de workflows sur différents jeux de données)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❑"/>
            </a:pPr>
            <a:r>
              <a:rPr lang="fr-FR">
                <a:solidFill>
                  <a:srgbClr val="7F7F7F"/>
                </a:solidFill>
              </a:rPr>
              <a:t>Profil développeur d’outil (site web développeur, visibilité++)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</a:pPr>
            <a:r>
              <a:rPr b="1" lang="fr-FR" sz="1800">
                <a:solidFill>
                  <a:schemeClr val="dk1"/>
                </a:solidFill>
              </a:rPr>
              <a:t>Après-midi (13h-15h) : travail en sous-groupes (3 personnes + helper)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❑"/>
            </a:pPr>
            <a:r>
              <a:rPr lang="fr-FR">
                <a:solidFill>
                  <a:schemeClr val="dk1"/>
                </a:solidFill>
              </a:rPr>
              <a:t>Atelier « Fiche </a:t>
            </a:r>
            <a:r>
              <a:rPr lang="fr-FR"/>
              <a:t>guide</a:t>
            </a:r>
            <a:r>
              <a:rPr lang="fr-FR">
                <a:solidFill>
                  <a:schemeClr val="dk1"/>
                </a:solidFill>
              </a:rPr>
              <a:t> d’un </a:t>
            </a:r>
            <a:r>
              <a:rPr i="1" lang="fr-FR">
                <a:solidFill>
                  <a:schemeClr val="dk1"/>
                </a:solidFill>
              </a:rPr>
              <a:t>Use case </a:t>
            </a:r>
            <a:r>
              <a:rPr lang="fr-FR">
                <a:solidFill>
                  <a:schemeClr val="dk1"/>
                </a:solidFill>
              </a:rPr>
              <a:t>»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❑"/>
            </a:pPr>
            <a:r>
              <a:rPr lang="fr-FR">
                <a:solidFill>
                  <a:schemeClr val="dk1"/>
                </a:solidFill>
              </a:rPr>
              <a:t>Atelier « Fiche résumé d’un outil particulier»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❑"/>
            </a:pPr>
            <a:r>
              <a:rPr lang="fr-FR">
                <a:solidFill>
                  <a:schemeClr val="dk1"/>
                </a:solidFill>
              </a:rPr>
              <a:t>Atelier « CheatSheet de la reproductibilité des analyses »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</a:pPr>
            <a:r>
              <a:rPr b="1" lang="fr-FR" sz="1800">
                <a:solidFill>
                  <a:schemeClr val="dk1"/>
                </a:solidFill>
              </a:rPr>
              <a:t>Restitution en plénière de 15h à 16h</a:t>
            </a:r>
            <a:endParaRPr/>
          </a:p>
          <a:p>
            <a:pPr indent="-292100" lvl="1" marL="800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27a05d022_0_0"/>
          <p:cNvSpPr txBox="1"/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fr-FR"/>
              <a:t>Fiche guide</a:t>
            </a:r>
            <a:endParaRPr/>
          </a:p>
        </p:txBody>
      </p:sp>
      <p:sp>
        <p:nvSpPr>
          <p:cNvPr id="175" name="Google Shape;175;ge27a05d022_0_0"/>
          <p:cNvSpPr txBox="1"/>
          <p:nvPr>
            <p:ph idx="12" type="sldNum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176" name="Google Shape;176;ge27a05d022_0_0"/>
          <p:cNvGraphicFramePr/>
          <p:nvPr/>
        </p:nvGraphicFramePr>
        <p:xfrm>
          <a:off x="4851375" y="440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{C314EE82-DB7F-4FDD-9DBB-D63A5658F063}</a:tableStyleId>
              </a:tblPr>
              <a:tblGrid>
                <a:gridCol w="1290425"/>
                <a:gridCol w="1298950"/>
                <a:gridCol w="1239150"/>
              </a:tblGrid>
              <a:tr h="6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 u="none" cap="none" strike="noStrike"/>
                        <a:t>Type et niveau de l’usage préconisé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 u="none" cap="none" strike="noStrike"/>
                        <a:t>Etapes clés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 u="none" cap="none" strike="noStrike"/>
                        <a:t>Commentaire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ge27a05d022_0_0"/>
          <p:cNvSpPr txBox="1"/>
          <p:nvPr/>
        </p:nvSpPr>
        <p:spPr>
          <a:xfrm>
            <a:off x="108951" y="564153"/>
            <a:ext cx="437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Use case :</a:t>
            </a:r>
            <a:endParaRPr/>
          </a:p>
        </p:txBody>
      </p:sp>
      <p:pic>
        <p:nvPicPr>
          <p:cNvPr id="178" name="Google Shape;178;ge27a05d02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75" y="1099125"/>
            <a:ext cx="4186000" cy="3541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ge27a05d022_0_0"/>
          <p:cNvSpPr txBox="1"/>
          <p:nvPr/>
        </p:nvSpPr>
        <p:spPr>
          <a:xfrm rot="-1438531">
            <a:off x="9060" y="2047622"/>
            <a:ext cx="8570030" cy="70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400">
                <a:solidFill>
                  <a:schemeClr val="accent2"/>
                </a:solidFill>
              </a:rPr>
              <a:t>MERCI DE DUPLIQUER CETTE DIAPO</a:t>
            </a:r>
            <a:endParaRPr sz="3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>
                <a:solidFill>
                  <a:srgbClr val="FFFFFF"/>
                </a:solidFill>
              </a:rPr>
              <a:t>Programme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228600" y="453625"/>
            <a:ext cx="8726400" cy="4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chemeClr val="accent6"/>
                </a:solidFill>
              </a:rPr>
              <a:t>Mercredi 30 juin 2021  : 9:00-16:00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chemeClr val="accent6"/>
                </a:solidFill>
              </a:rPr>
              <a:t>Atelier optionnel de travail sur le matériel pédagogique de la formation à destination de futurs formateurs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fr-FR"/>
              <a:t>9:00 </a:t>
            </a:r>
            <a:r>
              <a:rPr lang="fr-FR">
                <a:solidFill>
                  <a:schemeClr val="dk1"/>
                </a:solidFill>
              </a:rPr>
              <a:t>- </a:t>
            </a:r>
            <a:r>
              <a:rPr lang="fr-FR"/>
              <a:t>10:00   </a:t>
            </a:r>
            <a:r>
              <a:rPr lang="fr-FR">
                <a:solidFill>
                  <a:schemeClr val="dk1"/>
                </a:solidFill>
              </a:rPr>
              <a:t>Bilan des évaluations des participants. Points forts et points à améliorer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fr-FR"/>
              <a:t>10:00 - 12:00 </a:t>
            </a:r>
            <a:r>
              <a:rPr lang="fr-FR">
                <a:solidFill>
                  <a:schemeClr val="dk1"/>
                </a:solidFill>
              </a:rPr>
              <a:t> Travail sur le matériel de cours (diapos, exercices)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i="1" lang="fr-FR">
                <a:solidFill>
                  <a:schemeClr val="dk1"/>
                </a:solidFill>
              </a:rPr>
              <a:t>12</a:t>
            </a:r>
            <a:r>
              <a:rPr i="1" lang="fr-FR"/>
              <a:t>:</a:t>
            </a:r>
            <a:r>
              <a:rPr i="1" lang="fr-FR">
                <a:solidFill>
                  <a:schemeClr val="dk1"/>
                </a:solidFill>
              </a:rPr>
              <a:t>00 - 13</a:t>
            </a:r>
            <a:r>
              <a:rPr i="1" lang="fr-FR"/>
              <a:t>:</a:t>
            </a:r>
            <a:r>
              <a:rPr i="1" lang="fr-FR">
                <a:solidFill>
                  <a:schemeClr val="dk1"/>
                </a:solidFill>
              </a:rPr>
              <a:t>00  Déjeuner</a:t>
            </a:r>
            <a:endParaRPr i="1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fr-FR"/>
              <a:t>13:00 - 15:00  Travail sur le matériel de cours (diapos, exercices)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fr-FR">
                <a:solidFill>
                  <a:schemeClr val="dk1"/>
                </a:solidFill>
              </a:rPr>
              <a:t>15</a:t>
            </a:r>
            <a:r>
              <a:rPr lang="fr-FR"/>
              <a:t>:00 </a:t>
            </a:r>
            <a:r>
              <a:rPr lang="fr-FR">
                <a:solidFill>
                  <a:schemeClr val="dk1"/>
                </a:solidFill>
              </a:rPr>
              <a:t>- 16</a:t>
            </a:r>
            <a:r>
              <a:rPr lang="fr-FR"/>
              <a:t>:0</a:t>
            </a:r>
            <a:r>
              <a:rPr lang="fr-FR">
                <a:solidFill>
                  <a:schemeClr val="dk1"/>
                </a:solidFill>
              </a:rPr>
              <a:t>0  </a:t>
            </a:r>
            <a:r>
              <a:rPr lang="fr-FR"/>
              <a:t>Restitution et Conclusion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>
                <a:solidFill>
                  <a:srgbClr val="FFFFFF"/>
                </a:solidFill>
              </a:rPr>
              <a:t>Proposition d’ateliers de travail sur les supports pédagogiques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228600" y="453625"/>
            <a:ext cx="8726400" cy="4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fr-FR" sz="2400"/>
              <a:t>Modalités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</a:pPr>
            <a:r>
              <a:rPr b="1" lang="fr-FR" sz="1800"/>
              <a:t>Matin (10h-12h) : Use cases et profils d’utilisation en bioinfo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❑"/>
            </a:pPr>
            <a:r>
              <a:rPr lang="fr-FR"/>
              <a:t>Profil doctorant/post-doctorant/chercheur (mon analyse en 1-clic)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❑"/>
            </a:pPr>
            <a:r>
              <a:rPr lang="fr-FR"/>
              <a:t>Profil bioanalyste sur plateforme/plateau bioinfo (reproductibilité de workflows sur différents jeux de données)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❑"/>
            </a:pPr>
            <a:r>
              <a:rPr lang="fr-FR"/>
              <a:t>Profil développeur d’outil (site web développeur, visibilité++)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</a:pPr>
            <a:r>
              <a:rPr lang="fr-FR" sz="1800">
                <a:solidFill>
                  <a:srgbClr val="7F7F7F"/>
                </a:solidFill>
              </a:rPr>
              <a:t>Après-midi (13h-15h) : travail en 3 sous-groupes de 3 personnes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❑"/>
            </a:pPr>
            <a:r>
              <a:rPr lang="fr-FR">
                <a:solidFill>
                  <a:srgbClr val="7F7F7F"/>
                </a:solidFill>
              </a:rPr>
              <a:t>Atelier « Fiche guide d’un Use case »</a:t>
            </a:r>
            <a:endParaRPr>
              <a:solidFill>
                <a:srgbClr val="7F7F7F"/>
              </a:solidFill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❑"/>
            </a:pPr>
            <a:r>
              <a:rPr lang="fr-FR">
                <a:solidFill>
                  <a:srgbClr val="7F7F7F"/>
                </a:solidFill>
              </a:rPr>
              <a:t>Atelier « Fiche résumé d’un outil particulier»</a:t>
            </a:r>
            <a:endParaRPr>
              <a:solidFill>
                <a:srgbClr val="7F7F7F"/>
              </a:solidFill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❑"/>
            </a:pPr>
            <a:r>
              <a:rPr lang="fr-FR">
                <a:solidFill>
                  <a:srgbClr val="7F7F7F"/>
                </a:solidFill>
              </a:rPr>
              <a:t>Atelier « CheatSheet de la reproductibilité des analyses »</a:t>
            </a:r>
            <a:endParaRPr>
              <a:solidFill>
                <a:srgbClr val="7F7F7F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</a:pPr>
            <a:r>
              <a:rPr lang="fr-FR" sz="1800">
                <a:solidFill>
                  <a:srgbClr val="7F7F7F"/>
                </a:solidFill>
              </a:rPr>
              <a:t>Restitution en plénière de 15h à 16h</a:t>
            </a:r>
            <a:endParaRPr/>
          </a:p>
          <a:p>
            <a:pPr indent="-292100" lvl="1" marL="800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161512be4_0_18"/>
          <p:cNvSpPr txBox="1"/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fr-FR"/>
              <a:t>Imbrication des outils</a:t>
            </a:r>
            <a:endParaRPr/>
          </a:p>
        </p:txBody>
      </p:sp>
      <p:sp>
        <p:nvSpPr>
          <p:cNvPr id="116" name="Google Shape;116;ge161512be4_0_18"/>
          <p:cNvSpPr txBox="1"/>
          <p:nvPr>
            <p:ph idx="12" type="sldNum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17" name="Google Shape;117;ge161512be4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496350"/>
            <a:ext cx="5772150" cy="40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>
                <a:solidFill>
                  <a:srgbClr val="FFFFFF"/>
                </a:solidFill>
              </a:rPr>
              <a:t>Atelier 1 : différents </a:t>
            </a:r>
            <a:r>
              <a:rPr b="1" lang="fr-FR">
                <a:solidFill>
                  <a:srgbClr val="FFFFFF"/>
                </a:solidFill>
              </a:rPr>
              <a:t>Use cases </a:t>
            </a:r>
            <a:r>
              <a:rPr lang="fr-FR">
                <a:solidFill>
                  <a:srgbClr val="FFFFFF"/>
                </a:solidFill>
              </a:rPr>
              <a:t>en bioinfo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5"/>
          <p:cNvSpPr txBox="1"/>
          <p:nvPr>
            <p:ph idx="4294967295" type="body"/>
          </p:nvPr>
        </p:nvSpPr>
        <p:spPr>
          <a:xfrm>
            <a:off x="417513" y="454025"/>
            <a:ext cx="8726487" cy="416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</p:txBody>
      </p:sp>
      <p:graphicFrame>
        <p:nvGraphicFramePr>
          <p:cNvPr id="124" name="Google Shape;124;p5"/>
          <p:cNvGraphicFramePr/>
          <p:nvPr/>
        </p:nvGraphicFramePr>
        <p:xfrm>
          <a:off x="485878" y="825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{C314EE82-DB7F-4FDD-9DBB-D63A5658F063}</a:tableStyleId>
              </a:tblPr>
              <a:tblGrid>
                <a:gridCol w="1146375"/>
                <a:gridCol w="2170625"/>
                <a:gridCol w="2546650"/>
                <a:gridCol w="2119350"/>
              </a:tblGrid>
              <a:tr h="26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400" u="none" cap="none" strike="noStrike"/>
                        <a:t>Profil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400" u="none" cap="none" strike="noStrike"/>
                        <a:t>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400" u="none" cap="none" strike="noStrike"/>
                        <a:t>Objectifs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3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400" u="none" cap="none" strike="noStrike"/>
                        <a:t>Use case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Doctorant, post-doctorant, chercheur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Figer une analyse d’un jeu de données dans un environnement reproductible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Reproduire une analyse en un clic d’une analyse et d’un jeu de données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2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Use case 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Bioinformaticien ou bioanalyste sur une  plateforme ou un plateau bioinfo ou une équipe bioinfo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Mettre en œuvre des analyses standards reproductibles sur différents jeux de données et pour différents collaborateurs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Partage de résultats avec collaborateurs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Reproductibilité d</a:t>
                      </a:r>
                      <a:r>
                        <a:rPr lang="fr-FR"/>
                        <a:t>’une même analyse </a:t>
                      </a:r>
                      <a:r>
                        <a:rPr lang="fr-FR" sz="1400" u="none" cap="none" strike="noStrike"/>
                        <a:t>sur différents jeux de données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400" u="none" cap="none" strike="noStrike"/>
                        <a:t>Use case 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Développeur bioinfo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Créer un nouvel outil bioinfo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Packaging et création d’un docker file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Site web développeur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400" u="none" cap="none" strike="noStrike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fr-FR"/>
              <a:t>Reproductibilité : Ce qu’on a appris en formation</a:t>
            </a:r>
            <a:endParaRPr/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211509" y="769108"/>
            <a:ext cx="4275034" cy="3230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956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960"/>
              <a:buFont typeface="Noto Sans Symbols"/>
              <a:buChar char="■"/>
            </a:pPr>
            <a:r>
              <a:rPr lang="fr-FR" sz="1400"/>
              <a:t>Comment utiliser Git pour suivre les modifications du code </a:t>
            </a:r>
            <a:endParaRPr/>
          </a:p>
          <a:p>
            <a:pPr indent="-28956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960"/>
              <a:buFont typeface="Noto Sans Symbols"/>
              <a:buChar char="■"/>
            </a:pPr>
            <a:r>
              <a:rPr lang="fr-FR" sz="1400"/>
              <a:t>Comment utiliser le gestionnaire de paquets et d'environnements Conda </a:t>
            </a:r>
            <a:endParaRPr/>
          </a:p>
          <a:p>
            <a:pPr indent="-28956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960"/>
              <a:buFont typeface="Noto Sans Symbols"/>
              <a:buChar char="■"/>
            </a:pPr>
            <a:r>
              <a:rPr lang="fr-FR" sz="1400"/>
              <a:t>Comment utiliser le gestionnaire de workflows  Snakemake </a:t>
            </a:r>
            <a:endParaRPr/>
          </a:p>
          <a:p>
            <a:pPr indent="-28956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960"/>
              <a:buFont typeface="Noto Sans Symbols"/>
              <a:buChar char="■"/>
            </a:pPr>
            <a:r>
              <a:rPr lang="fr-FR" sz="1400"/>
              <a:t>Comment utiliser R Markdown pour générer des rapports automatisés </a:t>
            </a:r>
            <a:endParaRPr/>
          </a:p>
          <a:p>
            <a:pPr indent="-28956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960"/>
              <a:buFont typeface="Noto Sans Symbols"/>
              <a:buChar char="■"/>
            </a:pPr>
            <a:r>
              <a:rPr lang="fr-FR" sz="1400"/>
              <a:t>Comment utiliser les notebooks Jupyter pour documenter votre analyse </a:t>
            </a:r>
            <a:endParaRPr/>
          </a:p>
          <a:p>
            <a:pPr indent="-28956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5588"/>
              </a:buClr>
              <a:buSzPts val="960"/>
              <a:buFont typeface="Noto Sans Symbols"/>
              <a:buChar char="■"/>
            </a:pPr>
            <a:r>
              <a:rPr lang="fr-FR" sz="1400"/>
              <a:t>Comment utiliser Docker et Singularity pour distribuer des environnements de calcul conteneurisés </a:t>
            </a:r>
            <a:endParaRPr/>
          </a:p>
        </p:txBody>
      </p:sp>
      <p:sp>
        <p:nvSpPr>
          <p:cNvPr id="131" name="Google Shape;131;p6"/>
          <p:cNvSpPr txBox="1"/>
          <p:nvPr>
            <p:ph idx="12" type="sldNum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2380" y="885716"/>
            <a:ext cx="3320173" cy="264082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4246505" y="4090455"/>
            <a:ext cx="48974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https://nbis-reproducible-research.readthedocs.io/en/lates</a:t>
            </a:r>
            <a:r>
              <a:rPr lang="fr-FR"/>
              <a:t>t </a:t>
            </a: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fr-FR"/>
              <a:t>Reproductibilité : où en est-on ?</a:t>
            </a:r>
            <a:endParaRPr/>
          </a:p>
        </p:txBody>
      </p:sp>
      <p:sp>
        <p:nvSpPr>
          <p:cNvPr id="139" name="Google Shape;139;p7"/>
          <p:cNvSpPr txBox="1"/>
          <p:nvPr>
            <p:ph idx="12" type="sldNum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4246505" y="4064448"/>
            <a:ext cx="48974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https://nbis-reproducible-research.readthedocs.io/en/latest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071" y="1936231"/>
            <a:ext cx="4189396" cy="151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2380" y="885716"/>
            <a:ext cx="3320173" cy="264082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/>
          <p:nvPr/>
        </p:nvSpPr>
        <p:spPr>
          <a:xfrm>
            <a:off x="317229" y="1168592"/>
            <a:ext cx="43316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Chaque outil est représenté par une pastille de couleur différente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61512be4_0_0"/>
          <p:cNvSpPr txBox="1"/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fr-FR"/>
              <a:t>Reproductibilité : où en est-on ?</a:t>
            </a:r>
            <a:endParaRPr/>
          </a:p>
        </p:txBody>
      </p:sp>
      <p:sp>
        <p:nvSpPr>
          <p:cNvPr id="149" name="Google Shape;149;ge161512be4_0_0"/>
          <p:cNvSpPr txBox="1"/>
          <p:nvPr>
            <p:ph idx="12" type="sldNum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150" name="Google Shape;150;ge161512be4_0_0"/>
          <p:cNvGraphicFramePr/>
          <p:nvPr/>
        </p:nvGraphicFramePr>
        <p:xfrm>
          <a:off x="4777100" y="7120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{C314EE82-DB7F-4FDD-9DBB-D63A5658F063}</a:tableStyleId>
              </a:tblPr>
              <a:tblGrid>
                <a:gridCol w="1486975"/>
                <a:gridCol w="1512600"/>
              </a:tblGrid>
              <a:tr h="3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Usage basique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Usage avancé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clone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branch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clone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collaborate pages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install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yml (recipe)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run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docker file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r</a:t>
                      </a:r>
                      <a:r>
                        <a:rPr lang="fr-FR" sz="1400" u="none" cap="none" strike="noStrike"/>
                        <a:t>un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snakemake file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run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Notebook file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download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submit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ge161512be4_0_0"/>
          <p:cNvSpPr txBox="1"/>
          <p:nvPr/>
        </p:nvSpPr>
        <p:spPr>
          <a:xfrm>
            <a:off x="303376" y="503128"/>
            <a:ext cx="437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chaque outil, l’intensité de la couleur indique le niveau d’usage </a:t>
            </a:r>
            <a:endParaRPr/>
          </a:p>
        </p:txBody>
      </p:sp>
      <p:pic>
        <p:nvPicPr>
          <p:cNvPr id="152" name="Google Shape;152;ge161512be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738" y="1058888"/>
            <a:ext cx="3819525" cy="3533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3" name="Google Shape;153;ge161512be4_0_0"/>
          <p:cNvSpPr/>
          <p:nvPr/>
        </p:nvSpPr>
        <p:spPr>
          <a:xfrm>
            <a:off x="939675" y="1058900"/>
            <a:ext cx="3819600" cy="3533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0" y="-9515"/>
            <a:ext cx="9144000" cy="346500"/>
          </a:xfrm>
          <a:prstGeom prst="rect">
            <a:avLst/>
          </a:prstGeom>
          <a:solidFill>
            <a:srgbClr val="238BD7">
              <a:alpha val="9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fr-FR"/>
              <a:t>Consigne atelier matin</a:t>
            </a:r>
            <a:endParaRPr/>
          </a:p>
        </p:txBody>
      </p:sp>
      <p:sp>
        <p:nvSpPr>
          <p:cNvPr id="159" name="Google Shape;159;p9"/>
          <p:cNvSpPr txBox="1"/>
          <p:nvPr>
            <p:ph idx="12" type="sldNum"/>
          </p:nvPr>
        </p:nvSpPr>
        <p:spPr>
          <a:xfrm>
            <a:off x="8686800" y="4843175"/>
            <a:ext cx="4587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160" name="Google Shape;160;p9"/>
          <p:cNvGraphicFramePr/>
          <p:nvPr/>
        </p:nvGraphicFramePr>
        <p:xfrm>
          <a:off x="3708875" y="17262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{C314EE82-DB7F-4FDD-9DBB-D63A5658F063}</a:tableStyleId>
              </a:tblPr>
              <a:tblGrid>
                <a:gridCol w="1290425"/>
                <a:gridCol w="1298950"/>
                <a:gridCol w="1239150"/>
              </a:tblGrid>
              <a:tr h="45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 u="none" cap="none" strike="noStrike"/>
                        <a:t>Type et niveau de l’usage préconisé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 u="none" cap="none" strike="noStrike"/>
                        <a:t>Etapes clés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 u="none" cap="none" strike="noStrike"/>
                        <a:t>Commentaire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cap="none" strike="noStrike"/>
                        <a:t>Clone / basique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cap="none" strike="noStrike"/>
                        <a:t>récupérer un dépôt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9"/>
          <p:cNvSpPr txBox="1"/>
          <p:nvPr/>
        </p:nvSpPr>
        <p:spPr>
          <a:xfrm>
            <a:off x="303375" y="503128"/>
            <a:ext cx="796040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Choisir un </a:t>
            </a:r>
            <a:r>
              <a:rPr b="1" i="1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</a:t>
            </a: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parmi doc/postdoc/chercheur, bioanalyste/bioinfo dans une plateforme ou équipe ou développeur d’outil bioinfo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Travailler sur une </a:t>
            </a:r>
            <a:r>
              <a:rPr b="1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fiche « guide »  </a:t>
            </a: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récapitulant le type et le niveau d’usage préconisé de chaque outil et la description succincte des étapes clés à respecter</a:t>
            </a:r>
            <a:endParaRPr/>
          </a:p>
        </p:txBody>
      </p:sp>
      <p:sp>
        <p:nvSpPr>
          <p:cNvPr id="162" name="Google Shape;162;p9"/>
          <p:cNvSpPr txBox="1"/>
          <p:nvPr/>
        </p:nvSpPr>
        <p:spPr>
          <a:xfrm>
            <a:off x="602478" y="1734794"/>
            <a:ext cx="32944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1 doc/postdoc/chercheur</a:t>
            </a:r>
            <a:endParaRPr/>
          </a:p>
        </p:txBody>
      </p:sp>
      <p:pic>
        <p:nvPicPr>
          <p:cNvPr id="163" name="Google Shape;1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761" y="2178925"/>
            <a:ext cx="2710114" cy="250736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FB_theme">
  <a:themeElements>
    <a:clrScheme name="">
      <a:dk1>
        <a:srgbClr val="000000"/>
      </a:dk1>
      <a:lt1>
        <a:srgbClr val="FFFFFF"/>
      </a:lt1>
      <a:dk2>
        <a:srgbClr val="002465"/>
      </a:dk2>
      <a:lt2>
        <a:srgbClr val="1C1C1C"/>
      </a:lt2>
      <a:accent1>
        <a:srgbClr val="FFFFFF"/>
      </a:accent1>
      <a:accent2>
        <a:srgbClr val="0000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B9"/>
      </a:accent6>
      <a:hlink>
        <a:srgbClr val="0000CC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