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SL0NDEPuLj7Fe9JsJSJWZhPG2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EB5673-D9A8-451A-A0F5-21AE5A67AE60}">
  <a:tblStyle styleId="{84EB5673-D9A8-451A-A0F5-21AE5A67AE6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31ef889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e31ef889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31ef889f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e31ef889f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>
            <a:spLocks noGrp="1"/>
          </p:cNvSpPr>
          <p:nvPr>
            <p:ph type="title"/>
          </p:nvPr>
        </p:nvSpPr>
        <p:spPr>
          <a:xfrm>
            <a:off x="0" y="-9515"/>
            <a:ext cx="9144000" cy="346500"/>
          </a:xfrm>
          <a:prstGeom prst="rect">
            <a:avLst/>
          </a:prstGeom>
          <a:solidFill>
            <a:srgbClr val="238BD7">
              <a:alpha val="9568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686800" y="4843175"/>
            <a:ext cx="4587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33" name="Google Shape;33;p14"/>
          <p:cNvCxnSpPr/>
          <p:nvPr/>
        </p:nvCxnSpPr>
        <p:spPr>
          <a:xfrm>
            <a:off x="248100" y="4719350"/>
            <a:ext cx="8687400" cy="0"/>
          </a:xfrm>
          <a:prstGeom prst="straightConnector1">
            <a:avLst/>
          </a:prstGeom>
          <a:noFill/>
          <a:ln w="9525" cap="flat" cmpd="sng">
            <a:solidFill>
              <a:srgbClr val="238BD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" name="Google Shape;3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226" y="4770201"/>
            <a:ext cx="619200" cy="37179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4"/>
          <p:cNvSpPr txBox="1"/>
          <p:nvPr/>
        </p:nvSpPr>
        <p:spPr>
          <a:xfrm>
            <a:off x="942000" y="4795600"/>
            <a:ext cx="40938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0" i="1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Formation “FAIR bioinfo 2021”</a:t>
            </a:r>
            <a:endParaRPr sz="1200" b="0" i="1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ELIXIR">
  <p:cSld name="Title slide ELIXI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ctrTitle"/>
          </p:nvPr>
        </p:nvSpPr>
        <p:spPr>
          <a:xfrm>
            <a:off x="164800" y="1298224"/>
            <a:ext cx="8832000" cy="1987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i="0" u="none" strike="noStrike" cap="none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subTitle" idx="1"/>
          </p:nvPr>
        </p:nvSpPr>
        <p:spPr>
          <a:xfrm>
            <a:off x="1395000" y="3380325"/>
            <a:ext cx="63540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rgbClr val="0B5394"/>
              </a:buClr>
              <a:buSzPts val="2363"/>
              <a:buFont typeface="Arial"/>
              <a:buNone/>
              <a:defRPr sz="2363" b="0" i="1" u="none" strike="noStrike" cap="non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0B5394"/>
              </a:buClr>
              <a:buSzPts val="2025"/>
              <a:buFont typeface="Arial"/>
              <a:buNone/>
              <a:defRPr sz="2025" b="0" i="0" u="none" strike="noStrike" cap="non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0B5394"/>
              </a:buClr>
              <a:buSzPts val="1688"/>
              <a:buFont typeface="Arial"/>
              <a:buNone/>
              <a:defRPr sz="1687" b="0" i="0" u="none" strike="noStrike" cap="non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0B5394"/>
              </a:buClr>
              <a:buSzPts val="1519"/>
              <a:buFont typeface="Arial"/>
              <a:buNone/>
              <a:defRPr sz="1519" b="0" i="0" u="none" strike="noStrike" cap="non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0B5394"/>
              </a:buClr>
              <a:buSzPts val="1519"/>
              <a:buFont typeface="Arial"/>
              <a:buNone/>
              <a:defRPr sz="1519" b="0" i="0" u="none" strike="noStrike" cap="non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0B5394"/>
              </a:buClr>
              <a:buSzPts val="1519"/>
              <a:buFont typeface="Arial"/>
              <a:buNone/>
              <a:defRPr sz="1519" b="0" i="0" u="none" strike="noStrike" cap="non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0B5394"/>
              </a:buClr>
              <a:buSzPts val="1519"/>
              <a:buFont typeface="Arial"/>
              <a:buNone/>
              <a:defRPr sz="1519" b="0" i="0" u="none" strike="noStrike" cap="non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0B5394"/>
              </a:buClr>
              <a:buSzPts val="1519"/>
              <a:buFont typeface="Arial"/>
              <a:buNone/>
              <a:defRPr sz="1519" b="0" i="0" u="none" strike="noStrike" cap="non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0B5394"/>
              </a:buClr>
              <a:buSzPts val="1519"/>
              <a:buFont typeface="Arial"/>
              <a:buNone/>
              <a:defRPr sz="1519" b="0" i="0" u="none" strike="noStrike" cap="non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2" name="Google Shape;82;p24" descr="2656796_105"/>
          <p:cNvPicPr preferRelativeResize="0"/>
          <p:nvPr/>
        </p:nvPicPr>
        <p:blipFill rotWithShape="1">
          <a:blip r:embed="rId2">
            <a:alphaModFix/>
          </a:blip>
          <a:srcRect l="41417"/>
          <a:stretch/>
        </p:blipFill>
        <p:spPr>
          <a:xfrm>
            <a:off x="230825" y="4306539"/>
            <a:ext cx="744925" cy="71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8692" y="4306015"/>
            <a:ext cx="1289363" cy="717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2051" y="4417143"/>
            <a:ext cx="1122901" cy="49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04188" y="4360016"/>
            <a:ext cx="744921" cy="609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80021" y="4321819"/>
            <a:ext cx="912423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57894" y="4175126"/>
            <a:ext cx="979185" cy="979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24"/>
          <p:cNvPicPr preferRelativeResize="0"/>
          <p:nvPr/>
        </p:nvPicPr>
        <p:blipFill rotWithShape="1">
          <a:blip r:embed="rId8">
            <a:alphaModFix/>
          </a:blip>
          <a:srcRect l="10472" t="20282" r="10306" b="19675"/>
          <a:stretch/>
        </p:blipFill>
        <p:spPr>
          <a:xfrm>
            <a:off x="2750997" y="4470381"/>
            <a:ext cx="1410250" cy="3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3528" y="105183"/>
            <a:ext cx="1986950" cy="11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4"/>
          <p:cNvSpPr txBox="1"/>
          <p:nvPr/>
        </p:nvSpPr>
        <p:spPr>
          <a:xfrm>
            <a:off x="2238763" y="157425"/>
            <a:ext cx="5176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rgbClr val="1155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2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588575" y="55750"/>
            <a:ext cx="1461000" cy="10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Right column Content">
  <p:cSld name="1_Right column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0" y="-9515"/>
            <a:ext cx="9144000" cy="346500"/>
          </a:xfrm>
          <a:prstGeom prst="rect">
            <a:avLst/>
          </a:prstGeom>
          <a:solidFill>
            <a:srgbClr val="238BD7">
              <a:alpha val="9568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1"/>
          </p:nvPr>
        </p:nvSpPr>
        <p:spPr>
          <a:xfrm>
            <a:off x="4644000" y="519525"/>
            <a:ext cx="4286400" cy="41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14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1000"/>
              <a:buFont typeface="Noto Sans Symbols"/>
              <a:buChar char="❑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20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0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686800" y="4843175"/>
            <a:ext cx="4587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49" name="Google Shape;49;p17"/>
          <p:cNvCxnSpPr/>
          <p:nvPr/>
        </p:nvCxnSpPr>
        <p:spPr>
          <a:xfrm>
            <a:off x="248100" y="4719350"/>
            <a:ext cx="8687400" cy="0"/>
          </a:xfrm>
          <a:prstGeom prst="straightConnector1">
            <a:avLst/>
          </a:prstGeom>
          <a:noFill/>
          <a:ln w="9525" cap="flat" cmpd="sng">
            <a:solidFill>
              <a:srgbClr val="238BD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0" name="Google Shape;5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226" y="4770201"/>
            <a:ext cx="619200" cy="3717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7"/>
          <p:cNvSpPr txBox="1"/>
          <p:nvPr/>
        </p:nvSpPr>
        <p:spPr>
          <a:xfrm>
            <a:off x="942000" y="4795600"/>
            <a:ext cx="40938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0" i="1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Formation “FAIR bioinfo 2021”</a:t>
            </a:r>
            <a:endParaRPr sz="1200" b="0" i="1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apositive de titre">
  <p:cSld name="2_Diapositive de titr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ctrTitle"/>
          </p:nvPr>
        </p:nvSpPr>
        <p:spPr>
          <a:xfrm>
            <a:off x="153988" y="1325880"/>
            <a:ext cx="8839200" cy="1257300"/>
          </a:xfrm>
          <a:prstGeom prst="rect">
            <a:avLst/>
          </a:prstGeom>
          <a:solidFill>
            <a:srgbClr val="238BD7">
              <a:alpha val="9568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3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ubTitle" idx="1"/>
          </p:nvPr>
        </p:nvSpPr>
        <p:spPr>
          <a:xfrm>
            <a:off x="342900" y="2708910"/>
            <a:ext cx="84582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5588"/>
              </a:buClr>
              <a:buSzPts val="1080"/>
              <a:buFont typeface="Noto Sans Symbols"/>
              <a:buNone/>
              <a:defRPr sz="1800" b="0" i="1" u="none" strike="noStrike" cap="none">
                <a:solidFill>
                  <a:srgbClr val="0024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5588"/>
              </a:buClr>
              <a:buSzPts val="99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208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5" name="Google Shape;55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526" y="28977"/>
            <a:ext cx="1592850" cy="9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+ ref">
  <p:cSld name="1_Title and Content + ref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>
            <a:spLocks noGrp="1"/>
          </p:cNvSpPr>
          <p:nvPr>
            <p:ph type="title"/>
          </p:nvPr>
        </p:nvSpPr>
        <p:spPr>
          <a:xfrm>
            <a:off x="0" y="-9515"/>
            <a:ext cx="9144000" cy="346500"/>
          </a:xfrm>
          <a:prstGeom prst="rect">
            <a:avLst/>
          </a:prstGeom>
          <a:solidFill>
            <a:srgbClr val="238BD7">
              <a:alpha val="9568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1"/>
          </p:nvPr>
        </p:nvSpPr>
        <p:spPr>
          <a:xfrm>
            <a:off x="228600" y="529828"/>
            <a:ext cx="8726400" cy="43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5588"/>
              </a:buClr>
              <a:buSzPts val="108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5588"/>
              </a:buClr>
              <a:buSzPts val="990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06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208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305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305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305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305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2"/>
          </p:nvPr>
        </p:nvSpPr>
        <p:spPr>
          <a:xfrm>
            <a:off x="0" y="4958834"/>
            <a:ext cx="8610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15588"/>
              </a:buClr>
              <a:buSzPts val="1000"/>
              <a:buFont typeface="Noto Sans Symbols"/>
              <a:buChar char="■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5588"/>
              </a:buClr>
              <a:buSzPts val="1000"/>
              <a:buFont typeface="Noto Sans Symbols"/>
              <a:buChar char="❑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1000"/>
              <a:buFont typeface="Times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000"/>
              <a:buFont typeface="Noto Sans Symbols"/>
              <a:buChar char="■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86800" y="4843175"/>
            <a:ext cx="4587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Left column Content + Ref">
  <p:cSld name="2_Left column Content + Ref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0" y="-9515"/>
            <a:ext cx="9144000" cy="346500"/>
          </a:xfrm>
          <a:prstGeom prst="rect">
            <a:avLst/>
          </a:prstGeom>
          <a:solidFill>
            <a:srgbClr val="238BD7">
              <a:alpha val="9568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0" y="4958834"/>
            <a:ext cx="8610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15588"/>
              </a:buClr>
              <a:buSzPts val="1000"/>
              <a:buFont typeface="Noto Sans Symbols"/>
              <a:buChar char="■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5588"/>
              </a:buClr>
              <a:buSzPts val="1000"/>
              <a:buFont typeface="Noto Sans Symbols"/>
              <a:buChar char="❑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1000"/>
              <a:buFont typeface="Times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000"/>
              <a:buFont typeface="Noto Sans Symbols"/>
              <a:buChar char="■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228600" y="529828"/>
            <a:ext cx="4286400" cy="4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95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96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44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880"/>
              <a:buFont typeface="Noto Sans Symbols"/>
              <a:buChar char="❑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06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208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sldNum" idx="12"/>
          </p:nvPr>
        </p:nvSpPr>
        <p:spPr>
          <a:xfrm>
            <a:off x="8686800" y="4843175"/>
            <a:ext cx="4587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 + ref">
  <p:cSld name="2_Left column Content + Ref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>
            <a:spLocks noGrp="1"/>
          </p:cNvSpPr>
          <p:nvPr>
            <p:ph type="title"/>
          </p:nvPr>
        </p:nvSpPr>
        <p:spPr>
          <a:xfrm>
            <a:off x="0" y="-9515"/>
            <a:ext cx="9144000" cy="346500"/>
          </a:xfrm>
          <a:prstGeom prst="rect">
            <a:avLst/>
          </a:prstGeom>
          <a:solidFill>
            <a:srgbClr val="238BD7">
              <a:alpha val="9607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0" y="4958834"/>
            <a:ext cx="8610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15588"/>
              </a:buClr>
              <a:buSzPts val="1000"/>
              <a:buFont typeface="Noto Sans Symbols"/>
              <a:buChar char="■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5588"/>
              </a:buClr>
              <a:buSzPts val="1000"/>
              <a:buFont typeface="Noto Sans Symbols"/>
              <a:buChar char="❑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1000"/>
              <a:buFont typeface="Times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000"/>
              <a:buFont typeface="Noto Sans Symbols"/>
              <a:buChar char="■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body" idx="2"/>
          </p:nvPr>
        </p:nvSpPr>
        <p:spPr>
          <a:xfrm>
            <a:off x="228600" y="436378"/>
            <a:ext cx="4286400" cy="4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95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96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44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880"/>
              <a:buFont typeface="Noto Sans Symbols"/>
              <a:buChar char="❑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06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208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sldNum" idx="12"/>
          </p:nvPr>
        </p:nvSpPr>
        <p:spPr>
          <a:xfrm>
            <a:off x="8686800" y="4843175"/>
            <a:ext cx="4587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3"/>
          </p:nvPr>
        </p:nvSpPr>
        <p:spPr>
          <a:xfrm>
            <a:off x="4734625" y="436378"/>
            <a:ext cx="4286400" cy="4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95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96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44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880"/>
              <a:buFont typeface="Noto Sans Symbols"/>
              <a:buChar char="❑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06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208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e de titre">
  <p:cSld name="1_Diapositive de titr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ctrTitle"/>
          </p:nvPr>
        </p:nvSpPr>
        <p:spPr>
          <a:xfrm>
            <a:off x="153988" y="1958340"/>
            <a:ext cx="8839200" cy="1097400"/>
          </a:xfrm>
          <a:prstGeom prst="rect">
            <a:avLst/>
          </a:prstGeom>
          <a:solidFill>
            <a:srgbClr val="238BD7">
              <a:alpha val="9568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 sz="26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 sz="2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 sz="2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 sz="2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 sz="2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 sz="2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 sz="2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 sz="2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 sz="2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Right column Content + Ref">
  <p:cSld name="2_Right column Content + Ref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>
            <a:off x="0" y="-9515"/>
            <a:ext cx="9144000" cy="346500"/>
          </a:xfrm>
          <a:prstGeom prst="rect">
            <a:avLst/>
          </a:prstGeom>
          <a:solidFill>
            <a:srgbClr val="238BD7">
              <a:alpha val="9568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>
            <a:off x="0" y="4958834"/>
            <a:ext cx="8610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15588"/>
              </a:buClr>
              <a:buSzPts val="1000"/>
              <a:buFont typeface="Noto Sans Symbols"/>
              <a:buChar char="■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9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5588"/>
              </a:buClr>
              <a:buSzPts val="800"/>
              <a:buFont typeface="Noto Sans Symbols"/>
              <a:buChar char="❑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1000"/>
              <a:buFont typeface="Times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000"/>
              <a:buFont typeface="Noto Sans Symbols"/>
              <a:buChar char="■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body" idx="2"/>
          </p:nvPr>
        </p:nvSpPr>
        <p:spPr>
          <a:xfrm>
            <a:off x="4644008" y="519522"/>
            <a:ext cx="4286400" cy="42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95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96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44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880"/>
              <a:buFont typeface="Noto Sans Symbols"/>
              <a:buChar char="❑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06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208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8686800" y="4843175"/>
            <a:ext cx="4587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0" y="-9515"/>
            <a:ext cx="9144000" cy="346500"/>
          </a:xfrm>
          <a:prstGeom prst="rect">
            <a:avLst/>
          </a:prstGeom>
          <a:solidFill>
            <a:srgbClr val="238BD7">
              <a:alpha val="9568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228600" y="418675"/>
            <a:ext cx="8726400" cy="38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15588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9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5588"/>
              </a:buClr>
              <a:buSzPts val="800"/>
              <a:buFont typeface="Noto Sans Symbols"/>
              <a:buChar char="❑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0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8686800" y="4843175"/>
            <a:ext cx="4587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9" name="Google Shape;9;p11"/>
          <p:cNvSpPr/>
          <p:nvPr/>
        </p:nvSpPr>
        <p:spPr>
          <a:xfrm>
            <a:off x="2344738" y="-291703"/>
            <a:ext cx="184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1"/>
          <p:cNvSpPr/>
          <p:nvPr/>
        </p:nvSpPr>
        <p:spPr>
          <a:xfrm>
            <a:off x="2344738" y="-291703"/>
            <a:ext cx="184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31ef889f0_0_0"/>
          <p:cNvSpPr txBox="1">
            <a:spLocks noGrp="1"/>
          </p:cNvSpPr>
          <p:nvPr>
            <p:ph type="title"/>
          </p:nvPr>
        </p:nvSpPr>
        <p:spPr>
          <a:xfrm>
            <a:off x="0" y="-9515"/>
            <a:ext cx="9144000" cy="346500"/>
          </a:xfrm>
          <a:prstGeom prst="rect">
            <a:avLst/>
          </a:prstGeom>
          <a:solidFill>
            <a:srgbClr val="238BD7">
              <a:alpha val="95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fr-FR"/>
              <a:t>Fiche guide : chercheur</a:t>
            </a:r>
            <a:endParaRPr/>
          </a:p>
        </p:txBody>
      </p:sp>
      <p:sp>
        <p:nvSpPr>
          <p:cNvPr id="185" name="Google Shape;185;ge31ef889f0_0_0"/>
          <p:cNvSpPr txBox="1">
            <a:spLocks noGrp="1"/>
          </p:cNvSpPr>
          <p:nvPr>
            <p:ph type="sldNum" idx="12"/>
          </p:nvPr>
        </p:nvSpPr>
        <p:spPr>
          <a:xfrm>
            <a:off x="8686800" y="4843175"/>
            <a:ext cx="4587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  <p:graphicFrame>
        <p:nvGraphicFramePr>
          <p:cNvPr id="186" name="Google Shape;186;ge31ef889f0_0_0"/>
          <p:cNvGraphicFramePr/>
          <p:nvPr/>
        </p:nvGraphicFramePr>
        <p:xfrm>
          <a:off x="4851375" y="440423"/>
          <a:ext cx="3828525" cy="4319575"/>
        </p:xfrm>
        <a:graphic>
          <a:graphicData uri="http://schemas.openxmlformats.org/drawingml/2006/table">
            <a:tbl>
              <a:tblPr firstRow="1" bandRow="1">
                <a:noFill/>
                <a:tableStyleId>{84EB5673-D9A8-451A-A0F5-21AE5A67AE60}</a:tableStyleId>
              </a:tblPr>
              <a:tblGrid>
                <a:gridCol w="129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2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Type et niveau de l’usage préconisé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Etapes clés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Commentaire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Versioning de la partie exploratoire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Utilisation en privé mais avec collaboration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Mode privé?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2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Encapsulation des outils et des versions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1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Si besoin pour certaines analyses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En fonction des analyses et des besoins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2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Lab book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Structuration et trace des analyses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7" name="Google Shape;187;ge31ef889f0_0_0"/>
          <p:cNvSpPr txBox="1"/>
          <p:nvPr/>
        </p:nvSpPr>
        <p:spPr>
          <a:xfrm>
            <a:off x="108951" y="564153"/>
            <a:ext cx="4379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Use case : phase exploratoire</a:t>
            </a:r>
            <a:endParaRPr/>
          </a:p>
        </p:txBody>
      </p:sp>
      <p:pic>
        <p:nvPicPr>
          <p:cNvPr id="188" name="Google Shape;188;ge31ef889f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375" y="1099125"/>
            <a:ext cx="4186000" cy="35412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31ef889f0_0_8"/>
          <p:cNvSpPr txBox="1">
            <a:spLocks noGrp="1"/>
          </p:cNvSpPr>
          <p:nvPr>
            <p:ph type="title"/>
          </p:nvPr>
        </p:nvSpPr>
        <p:spPr>
          <a:xfrm>
            <a:off x="0" y="-9515"/>
            <a:ext cx="9144000" cy="346500"/>
          </a:xfrm>
          <a:prstGeom prst="rect">
            <a:avLst/>
          </a:prstGeom>
          <a:solidFill>
            <a:srgbClr val="238BD7">
              <a:alpha val="95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fr-FR"/>
              <a:t>Fiche guide : chercheur</a:t>
            </a:r>
            <a:endParaRPr/>
          </a:p>
        </p:txBody>
      </p:sp>
      <p:sp>
        <p:nvSpPr>
          <p:cNvPr id="194" name="Google Shape;194;ge31ef889f0_0_8"/>
          <p:cNvSpPr txBox="1">
            <a:spLocks noGrp="1"/>
          </p:cNvSpPr>
          <p:nvPr>
            <p:ph type="sldNum" idx="12"/>
          </p:nvPr>
        </p:nvSpPr>
        <p:spPr>
          <a:xfrm>
            <a:off x="8686800" y="4843175"/>
            <a:ext cx="4587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  <p:graphicFrame>
        <p:nvGraphicFramePr>
          <p:cNvPr id="195" name="Google Shape;195;ge31ef889f0_0_8"/>
          <p:cNvGraphicFramePr/>
          <p:nvPr>
            <p:extLst>
              <p:ext uri="{D42A27DB-BD31-4B8C-83A1-F6EECF244321}">
                <p14:modId xmlns:p14="http://schemas.microsoft.com/office/powerpoint/2010/main" val="1746728839"/>
              </p:ext>
            </p:extLst>
          </p:nvPr>
        </p:nvGraphicFramePr>
        <p:xfrm>
          <a:off x="4851375" y="440423"/>
          <a:ext cx="4114394" cy="4638675"/>
        </p:xfrm>
        <a:graphic>
          <a:graphicData uri="http://schemas.openxmlformats.org/drawingml/2006/table">
            <a:tbl>
              <a:tblPr firstRow="1" bandRow="1">
                <a:noFill/>
                <a:tableStyleId>{84EB5673-D9A8-451A-A0F5-21AE5A67AE60}</a:tableStyleId>
              </a:tblPr>
              <a:tblGrid>
                <a:gridCol w="129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2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Type et niveau de l’usage préconisé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Etapes clés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/>
                        <a:t>Commentaire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2</a:t>
                      </a: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Versioning de l’article</a:t>
                      </a: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Usage collaboratif chaque rédacteur dans une branche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1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Pour rendre public le code, pas avec “showcase” (pas de site, wiki, etc.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Version bioRxiv, LICENCE, attention propriété intellectuelle 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1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installation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Conda dans docker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2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Ajouter tous les outils “finaux” 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Une image avec tous les outils nécessaires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1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Si besoin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2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Rédaction d’article, avec figures et scripts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Un notebook article et des notebooks compagnons pour chaque analyse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dirty="0"/>
                        <a:t>Besoin d’un dépôt de données (ENA,…)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6" name="Google Shape;196;ge31ef889f0_0_8"/>
          <p:cNvSpPr txBox="1"/>
          <p:nvPr/>
        </p:nvSpPr>
        <p:spPr>
          <a:xfrm>
            <a:off x="108951" y="564153"/>
            <a:ext cx="4379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Use case : phase publication (implique un test de l’analyse globale; en fonction des tailles d’analyse?)</a:t>
            </a:r>
            <a:endParaRPr/>
          </a:p>
        </p:txBody>
      </p:sp>
      <p:pic>
        <p:nvPicPr>
          <p:cNvPr id="197" name="Google Shape;197;ge31ef889f0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375" y="1099125"/>
            <a:ext cx="4186000" cy="35412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FB_theme">
  <a:themeElements>
    <a:clrScheme name="">
      <a:dk1>
        <a:srgbClr val="000000"/>
      </a:dk1>
      <a:lt1>
        <a:srgbClr val="FFFFFF"/>
      </a:lt1>
      <a:dk2>
        <a:srgbClr val="002465"/>
      </a:dk2>
      <a:lt2>
        <a:srgbClr val="1C1C1C"/>
      </a:lt2>
      <a:accent1>
        <a:srgbClr val="FFFFFF"/>
      </a:accent1>
      <a:accent2>
        <a:srgbClr val="0000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B9"/>
      </a:accent6>
      <a:hlink>
        <a:srgbClr val="0000CC"/>
      </a:hlink>
      <a:folHlink>
        <a:srgbClr val="99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Macintosh PowerPoint</Application>
  <PresentationFormat>Affichage à l'écran (16:9)</PresentationFormat>
  <Paragraphs>42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Noto Sans Symbols</vt:lpstr>
      <vt:lpstr>Times</vt:lpstr>
      <vt:lpstr>IFB_theme</vt:lpstr>
      <vt:lpstr>Fiche guide : chercheur</vt:lpstr>
      <vt:lpstr>Fiche guide : chercheur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ouverte et principe FAIR dans un projet de bioinformatique, 28-30 juin 2021 https://ifb-elixirfr.github.io/IFB-FAIR-bioinfo-training/session2021.html </dc:title>
  <cp:lastModifiedBy>Celine Hernandez</cp:lastModifiedBy>
  <cp:revision>2</cp:revision>
  <dcterms:modified xsi:type="dcterms:W3CDTF">2021-07-01T14:01:34Z</dcterms:modified>
</cp:coreProperties>
</file>