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6" r:id="rId3"/>
    <p:sldId id="277" r:id="rId4"/>
    <p:sldId id="278" r:id="rId5"/>
    <p:sldId id="273" r:id="rId6"/>
    <p:sldId id="279" r:id="rId7"/>
    <p:sldId id="258" r:id="rId8"/>
    <p:sldId id="280" r:id="rId9"/>
    <p:sldId id="259" r:id="rId10"/>
    <p:sldId id="281" r:id="rId11"/>
    <p:sldId id="260" r:id="rId12"/>
    <p:sldId id="283" r:id="rId13"/>
    <p:sldId id="261" r:id="rId14"/>
    <p:sldId id="284" r:id="rId15"/>
    <p:sldId id="262" r:id="rId16"/>
    <p:sldId id="285" r:id="rId17"/>
    <p:sldId id="263" r:id="rId18"/>
    <p:sldId id="286" r:id="rId19"/>
    <p:sldId id="264" r:id="rId20"/>
    <p:sldId id="287" r:id="rId21"/>
    <p:sldId id="265" r:id="rId22"/>
    <p:sldId id="288" r:id="rId23"/>
    <p:sldId id="266" r:id="rId24"/>
    <p:sldId id="267" r:id="rId25"/>
    <p:sldId id="289" r:id="rId26"/>
    <p:sldId id="268" r:id="rId27"/>
    <p:sldId id="290" r:id="rId28"/>
    <p:sldId id="269" r:id="rId29"/>
    <p:sldId id="291" r:id="rId30"/>
    <p:sldId id="270" r:id="rId31"/>
    <p:sldId id="292" r:id="rId32"/>
    <p:sldId id="271" r:id="rId33"/>
    <p:sldId id="293" r:id="rId3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8"/>
    <p:restoredTop sz="94651"/>
  </p:normalViewPr>
  <p:slideViewPr>
    <p:cSldViewPr snapToGrid="0" snapToObjects="1">
      <p:cViewPr varScale="1">
        <p:scale>
          <a:sx n="111" d="100"/>
          <a:sy n="111" d="100"/>
        </p:scale>
        <p:origin x="15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382B-70CD-D04B-A340-303473CDCBD6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25D0-C47B-A842-B4BC-ED3E31672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8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382B-70CD-D04B-A340-303473CDCBD6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25D0-C47B-A842-B4BC-ED3E31672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95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382B-70CD-D04B-A340-303473CDCBD6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25D0-C47B-A842-B4BC-ED3E31672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20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382B-70CD-D04B-A340-303473CDCBD6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25D0-C47B-A842-B4BC-ED3E31672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73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382B-70CD-D04B-A340-303473CDCBD6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25D0-C47B-A842-B4BC-ED3E31672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94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382B-70CD-D04B-A340-303473CDCBD6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25D0-C47B-A842-B4BC-ED3E31672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51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382B-70CD-D04B-A340-303473CDCBD6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25D0-C47B-A842-B4BC-ED3E31672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8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382B-70CD-D04B-A340-303473CDCBD6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25D0-C47B-A842-B4BC-ED3E31672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17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382B-70CD-D04B-A340-303473CDCBD6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25D0-C47B-A842-B4BC-ED3E31672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4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382B-70CD-D04B-A340-303473CDCBD6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25D0-C47B-A842-B4BC-ED3E31672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09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382B-70CD-D04B-A340-303473CDCBD6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25D0-C47B-A842-B4BC-ED3E31672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96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F382B-70CD-D04B-A340-303473CDCBD6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C25D0-C47B-A842-B4BC-ED3E31672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81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FB-ElixirFr/R-Shiny_training_2019-07/tree/master/exercise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E81E56-BA96-F44B-B0A4-7A0C0F2820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Exercices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272926-C753-1F47-B6CF-1DC066F46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Questions and data </a:t>
            </a:r>
            <a:r>
              <a:rPr lang="fr-FR" dirty="0"/>
              <a:t>are </a:t>
            </a:r>
            <a:r>
              <a:rPr lang="fr-FR" dirty="0" err="1"/>
              <a:t>available</a:t>
            </a:r>
            <a:r>
              <a:rPr lang="fr-FR" dirty="0"/>
              <a:t> </a:t>
            </a:r>
            <a:r>
              <a:rPr lang="fr-FR" dirty="0" smtClean="0"/>
              <a:t>on GitHub :</a:t>
            </a:r>
          </a:p>
          <a:p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github.com/IFB-ElixirFr/R-Shiny_training_2019-07/tree/master/exercise1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2820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264" y="399571"/>
            <a:ext cx="4572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 err="1" smtClean="0"/>
              <a:t>ui</a:t>
            </a:r>
            <a:r>
              <a:rPr lang="fr-FR" sz="1400" dirty="0" smtClean="0"/>
              <a:t> &lt;- </a:t>
            </a:r>
            <a:r>
              <a:rPr lang="fr-FR" sz="1400" dirty="0" err="1" smtClean="0"/>
              <a:t>fluidPage</a:t>
            </a:r>
            <a:r>
              <a:rPr lang="fr-FR" sz="1400" dirty="0" smtClean="0"/>
              <a:t>(</a:t>
            </a:r>
          </a:p>
          <a:p>
            <a:r>
              <a:rPr lang="fr-FR" sz="1400" dirty="0" smtClean="0"/>
              <a:t>  </a:t>
            </a:r>
            <a:r>
              <a:rPr lang="fr-FR" sz="1400" dirty="0" err="1" smtClean="0"/>
              <a:t>titlePanel</a:t>
            </a:r>
            <a:r>
              <a:rPr lang="fr-FR" sz="1400" dirty="0" smtClean="0"/>
              <a:t>("Workshop - </a:t>
            </a:r>
            <a:r>
              <a:rPr lang="fr-FR" sz="1400" dirty="0" err="1" smtClean="0"/>
              <a:t>Example</a:t>
            </a:r>
            <a:r>
              <a:rPr lang="fr-FR" sz="1400" dirty="0" smtClean="0"/>
              <a:t> 1 – Basic  </a:t>
            </a:r>
            <a:r>
              <a:rPr lang="fr-FR" sz="1400" dirty="0" err="1" smtClean="0"/>
              <a:t>Histogram</a:t>
            </a:r>
            <a:r>
              <a:rPr lang="fr-FR" sz="1400" dirty="0" smtClean="0"/>
              <a:t>"),</a:t>
            </a:r>
          </a:p>
          <a:p>
            <a:r>
              <a:rPr lang="fr-FR" sz="1400" dirty="0" smtClean="0"/>
              <a:t>  </a:t>
            </a:r>
            <a:r>
              <a:rPr lang="fr-FR" sz="1400" dirty="0" err="1" smtClean="0"/>
              <a:t>sidebarLayout</a:t>
            </a:r>
            <a:r>
              <a:rPr lang="fr-FR" sz="1400" dirty="0" smtClean="0"/>
              <a:t>(</a:t>
            </a:r>
          </a:p>
          <a:p>
            <a:r>
              <a:rPr lang="fr-FR" sz="1400" dirty="0" smtClean="0"/>
              <a:t>    </a:t>
            </a:r>
            <a:r>
              <a:rPr lang="fr-FR" sz="1400" dirty="0" err="1" smtClean="0"/>
              <a:t>sidebarPanel</a:t>
            </a:r>
            <a:r>
              <a:rPr lang="fr-FR" sz="1400" dirty="0" smtClean="0"/>
              <a:t>(</a:t>
            </a:r>
          </a:p>
          <a:p>
            <a:r>
              <a:rPr lang="fr-FR" sz="1400" dirty="0"/>
              <a:t> </a:t>
            </a:r>
            <a:r>
              <a:rPr lang="fr-FR" sz="1400" dirty="0" err="1"/>
              <a:t>sidebarPanel</a:t>
            </a:r>
            <a:r>
              <a:rPr lang="fr-FR" sz="1400" dirty="0"/>
              <a:t>(</a:t>
            </a:r>
          </a:p>
          <a:p>
            <a:r>
              <a:rPr lang="fr-FR" sz="1400" dirty="0"/>
              <a:t>      </a:t>
            </a:r>
            <a:r>
              <a:rPr lang="fr-FR" sz="1400" dirty="0" err="1"/>
              <a:t>textInput</a:t>
            </a:r>
            <a:r>
              <a:rPr lang="fr-FR" sz="1400" dirty="0"/>
              <a:t>(</a:t>
            </a:r>
            <a:r>
              <a:rPr lang="fr-FR" sz="1400" dirty="0" err="1"/>
              <a:t>inputId</a:t>
            </a:r>
            <a:r>
              <a:rPr lang="fr-FR" sz="1400" dirty="0"/>
              <a:t> = "main", label = "Plot </a:t>
            </a:r>
            <a:r>
              <a:rPr lang="fr-FR" sz="1400" dirty="0" err="1"/>
              <a:t>title</a:t>
            </a:r>
            <a:r>
              <a:rPr lang="fr-FR" sz="1400" dirty="0"/>
              <a:t>", value = "</a:t>
            </a:r>
            <a:r>
              <a:rPr lang="fr-FR" sz="1400" dirty="0" err="1"/>
              <a:t>Random</a:t>
            </a:r>
            <a:r>
              <a:rPr lang="fr-FR" sz="1400" dirty="0"/>
              <a:t> </a:t>
            </a:r>
            <a:r>
              <a:rPr lang="fr-FR" sz="1400" dirty="0" err="1"/>
              <a:t>sampling</a:t>
            </a:r>
            <a:r>
              <a:rPr lang="fr-FR" sz="1400" dirty="0"/>
              <a:t> distribution"),</a:t>
            </a:r>
          </a:p>
          <a:p>
            <a:r>
              <a:rPr lang="fr-FR" sz="1400" dirty="0"/>
              <a:t>      </a:t>
            </a:r>
            <a:r>
              <a:rPr lang="fr-FR" sz="1400" dirty="0" err="1"/>
              <a:t>numericInput</a:t>
            </a:r>
            <a:r>
              <a:rPr lang="fr-FR" sz="1400" dirty="0"/>
              <a:t>(</a:t>
            </a:r>
            <a:r>
              <a:rPr lang="fr-FR" sz="1400" dirty="0" err="1"/>
              <a:t>inputId</a:t>
            </a:r>
            <a:r>
              <a:rPr lang="fr-FR" sz="1400" dirty="0"/>
              <a:t> = "</a:t>
            </a:r>
            <a:r>
              <a:rPr lang="fr-FR" sz="1400" dirty="0" err="1"/>
              <a:t>mean</a:t>
            </a:r>
            <a:r>
              <a:rPr lang="fr-FR" sz="1400" dirty="0"/>
              <a:t>",</a:t>
            </a:r>
          </a:p>
          <a:p>
            <a:r>
              <a:rPr lang="fr-FR" sz="1400" dirty="0"/>
              <a:t>                   label = "</a:t>
            </a:r>
            <a:r>
              <a:rPr lang="fr-FR" sz="1400" dirty="0" err="1"/>
              <a:t>Mean</a:t>
            </a:r>
            <a:r>
              <a:rPr lang="fr-FR" sz="1400" dirty="0"/>
              <a:t>",</a:t>
            </a:r>
          </a:p>
          <a:p>
            <a:r>
              <a:rPr lang="fr-FR" sz="1400" dirty="0"/>
              <a:t>                   value = 5), </a:t>
            </a:r>
          </a:p>
          <a:p>
            <a:r>
              <a:rPr lang="fr-FR" sz="1400" dirty="0"/>
              <a:t>      </a:t>
            </a:r>
            <a:r>
              <a:rPr lang="fr-FR" sz="1400" dirty="0" err="1"/>
              <a:t>numericInput</a:t>
            </a:r>
            <a:r>
              <a:rPr lang="fr-FR" sz="1400" dirty="0"/>
              <a:t>(</a:t>
            </a:r>
            <a:r>
              <a:rPr lang="fr-FR" sz="1400" dirty="0" err="1"/>
              <a:t>inputId</a:t>
            </a:r>
            <a:r>
              <a:rPr lang="fr-FR" sz="1400" dirty="0"/>
              <a:t> = "</a:t>
            </a:r>
            <a:r>
              <a:rPr lang="fr-FR" sz="1400" dirty="0" err="1"/>
              <a:t>sd</a:t>
            </a:r>
            <a:r>
              <a:rPr lang="fr-FR" sz="1400" dirty="0"/>
              <a:t>",</a:t>
            </a:r>
          </a:p>
          <a:p>
            <a:r>
              <a:rPr lang="fr-FR" sz="1400" dirty="0"/>
              <a:t>                   label = "Standard </a:t>
            </a:r>
            <a:r>
              <a:rPr lang="fr-FR" sz="1400" dirty="0" err="1"/>
              <a:t>deviation</a:t>
            </a:r>
            <a:r>
              <a:rPr lang="fr-FR" sz="1400" dirty="0"/>
              <a:t>",</a:t>
            </a:r>
          </a:p>
          <a:p>
            <a:r>
              <a:rPr lang="fr-FR" sz="1400" dirty="0"/>
              <a:t>                   value = 2), </a:t>
            </a:r>
            <a:endParaRPr lang="fr-FR" sz="1400" dirty="0" smtClean="0"/>
          </a:p>
          <a:p>
            <a:r>
              <a:rPr lang="fr-FR" sz="1400" dirty="0" smtClean="0"/>
              <a:t>      </a:t>
            </a:r>
            <a:r>
              <a:rPr lang="fr-FR" sz="1400" dirty="0" err="1" smtClean="0"/>
              <a:t>numericInput</a:t>
            </a:r>
            <a:r>
              <a:rPr lang="fr-FR" sz="1400" dirty="0" smtClean="0"/>
              <a:t>(</a:t>
            </a:r>
            <a:r>
              <a:rPr lang="fr-FR" sz="1400" dirty="0" err="1" smtClean="0"/>
              <a:t>inputId</a:t>
            </a:r>
            <a:r>
              <a:rPr lang="fr-FR" sz="1400" dirty="0" smtClean="0"/>
              <a:t> = "n",</a:t>
            </a:r>
          </a:p>
          <a:p>
            <a:r>
              <a:rPr lang="fr-FR" sz="1400" dirty="0" smtClean="0"/>
              <a:t>                   label = "</a:t>
            </a:r>
            <a:r>
              <a:rPr lang="fr-FR" sz="1400" dirty="0" err="1" smtClean="0"/>
              <a:t>Number</a:t>
            </a:r>
            <a:r>
              <a:rPr lang="fr-FR" sz="1400" dirty="0" smtClean="0"/>
              <a:t> of observations",</a:t>
            </a:r>
          </a:p>
          <a:p>
            <a:r>
              <a:rPr lang="fr-FR" sz="1400" dirty="0" smtClean="0"/>
              <a:t>                   value = 1000), </a:t>
            </a:r>
          </a:p>
          <a:p>
            <a:r>
              <a:rPr lang="fr-FR" sz="1400" dirty="0" smtClean="0"/>
              <a:t>      </a:t>
            </a:r>
            <a:r>
              <a:rPr lang="fr-FR" sz="1400" dirty="0" err="1" smtClean="0"/>
              <a:t>numericInput</a:t>
            </a:r>
            <a:r>
              <a:rPr lang="fr-FR" sz="1400" dirty="0" smtClean="0"/>
              <a:t>(</a:t>
            </a:r>
            <a:r>
              <a:rPr lang="fr-FR" sz="1400" dirty="0" err="1" smtClean="0"/>
              <a:t>inputId</a:t>
            </a:r>
            <a:r>
              <a:rPr lang="fr-FR" sz="1400" dirty="0" smtClean="0"/>
              <a:t> = "</a:t>
            </a:r>
            <a:r>
              <a:rPr lang="fr-FR" sz="1400" dirty="0" err="1" smtClean="0"/>
              <a:t>bins</a:t>
            </a:r>
            <a:r>
              <a:rPr lang="fr-FR" sz="1400" dirty="0" smtClean="0"/>
              <a:t>",</a:t>
            </a:r>
          </a:p>
          <a:p>
            <a:r>
              <a:rPr lang="fr-FR" sz="1400" dirty="0" smtClean="0"/>
              <a:t>                   label = "</a:t>
            </a:r>
            <a:r>
              <a:rPr lang="fr-FR" sz="1400" dirty="0" err="1" smtClean="0"/>
              <a:t>Number</a:t>
            </a:r>
            <a:r>
              <a:rPr lang="fr-FR" sz="1400" dirty="0" smtClean="0"/>
              <a:t> of </a:t>
            </a:r>
            <a:r>
              <a:rPr lang="fr-FR" sz="1400" dirty="0" err="1" smtClean="0"/>
              <a:t>bins</a:t>
            </a:r>
            <a:r>
              <a:rPr lang="fr-FR" sz="1400" dirty="0" smtClean="0"/>
              <a:t>",</a:t>
            </a:r>
          </a:p>
          <a:p>
            <a:r>
              <a:rPr lang="fr-FR" sz="1400" dirty="0" smtClean="0"/>
              <a:t>                   value = </a:t>
            </a:r>
            <a:r>
              <a:rPr lang="fr-FR" sz="1400" dirty="0"/>
              <a:t>25</a:t>
            </a:r>
            <a:r>
              <a:rPr lang="fr-FR" sz="1400" dirty="0" smtClean="0"/>
              <a:t>),</a:t>
            </a:r>
            <a:endParaRPr lang="fr-FR" sz="1400" dirty="0"/>
          </a:p>
          <a:p>
            <a:r>
              <a:rPr lang="fr-FR" sz="1400" dirty="0"/>
              <a:t>      </a:t>
            </a:r>
            <a:r>
              <a:rPr lang="fr-FR" sz="1400" dirty="0" err="1">
                <a:solidFill>
                  <a:srgbClr val="FF0000"/>
                </a:solidFill>
              </a:rPr>
              <a:t>radioButtons</a:t>
            </a:r>
            <a:r>
              <a:rPr lang="fr-FR" sz="1400" dirty="0">
                <a:solidFill>
                  <a:srgbClr val="FF0000"/>
                </a:solidFill>
              </a:rPr>
              <a:t>("</a:t>
            </a:r>
            <a:r>
              <a:rPr lang="fr-FR" sz="1400" dirty="0" err="1">
                <a:solidFill>
                  <a:srgbClr val="FF0000"/>
                </a:solidFill>
              </a:rPr>
              <a:t>plottype</a:t>
            </a:r>
            <a:r>
              <a:rPr lang="fr-FR" sz="1400" dirty="0">
                <a:solidFill>
                  <a:srgbClr val="FF0000"/>
                </a:solidFill>
              </a:rPr>
              <a:t>", "Plot type:",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                  c("</a:t>
            </a:r>
            <a:r>
              <a:rPr lang="fr-FR" sz="1400" dirty="0" err="1">
                <a:solidFill>
                  <a:srgbClr val="FF0000"/>
                </a:solidFill>
              </a:rPr>
              <a:t>Histogram</a:t>
            </a:r>
            <a:r>
              <a:rPr lang="fr-FR" sz="1400" dirty="0">
                <a:solidFill>
                  <a:srgbClr val="FF0000"/>
                </a:solidFill>
              </a:rPr>
              <a:t>" = "</a:t>
            </a:r>
            <a:r>
              <a:rPr lang="fr-FR" sz="1400" dirty="0" err="1">
                <a:solidFill>
                  <a:srgbClr val="FF0000"/>
                </a:solidFill>
              </a:rPr>
              <a:t>hist</a:t>
            </a:r>
            <a:r>
              <a:rPr lang="fr-FR" sz="1400" dirty="0">
                <a:solidFill>
                  <a:srgbClr val="FF0000"/>
                </a:solidFill>
              </a:rPr>
              <a:t>",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                    "</a:t>
            </a:r>
            <a:r>
              <a:rPr lang="fr-FR" sz="1400" dirty="0" err="1">
                <a:solidFill>
                  <a:srgbClr val="FF0000"/>
                </a:solidFill>
              </a:rPr>
              <a:t>Boxplot</a:t>
            </a:r>
            <a:r>
              <a:rPr lang="fr-FR" sz="1400" dirty="0">
                <a:solidFill>
                  <a:srgbClr val="FF0000"/>
                </a:solidFill>
              </a:rPr>
              <a:t>" = "</a:t>
            </a:r>
            <a:r>
              <a:rPr lang="fr-FR" sz="1400" dirty="0" err="1">
                <a:solidFill>
                  <a:srgbClr val="FF0000"/>
                </a:solidFill>
              </a:rPr>
              <a:t>boxplot</a:t>
            </a:r>
            <a:r>
              <a:rPr lang="fr-FR" sz="1400" dirty="0">
                <a:solidFill>
                  <a:srgbClr val="FF0000"/>
                </a:solidFill>
              </a:rPr>
              <a:t>"))</a:t>
            </a:r>
            <a:endParaRPr lang="fr-FR" sz="1400" dirty="0" smtClean="0">
              <a:solidFill>
                <a:srgbClr val="FF0000"/>
              </a:solidFill>
            </a:endParaRPr>
          </a:p>
          <a:p>
            <a:r>
              <a:rPr lang="fr-FR" sz="1400" dirty="0" smtClean="0"/>
              <a:t>      ),  </a:t>
            </a:r>
          </a:p>
          <a:p>
            <a:r>
              <a:rPr lang="fr-FR" sz="1400" dirty="0"/>
              <a:t>    </a:t>
            </a:r>
            <a:r>
              <a:rPr lang="fr-FR" sz="1400" dirty="0" err="1"/>
              <a:t>mainPanel</a:t>
            </a:r>
            <a:r>
              <a:rPr lang="fr-FR" sz="1400" dirty="0"/>
              <a:t>(</a:t>
            </a:r>
          </a:p>
          <a:p>
            <a:r>
              <a:rPr lang="fr-FR" sz="1400" dirty="0"/>
              <a:t>      </a:t>
            </a:r>
            <a:r>
              <a:rPr lang="fr-FR" sz="1400" dirty="0" err="1"/>
              <a:t>plotOutput</a:t>
            </a:r>
            <a:r>
              <a:rPr lang="fr-FR" sz="1400" dirty="0"/>
              <a:t>("plot"), </a:t>
            </a:r>
          </a:p>
          <a:p>
            <a:r>
              <a:rPr lang="fr-FR" sz="1400" dirty="0"/>
              <a:t>      </a:t>
            </a:r>
            <a:r>
              <a:rPr lang="fr-FR" sz="1400" dirty="0" err="1"/>
              <a:t>textOutput</a:t>
            </a:r>
            <a:r>
              <a:rPr lang="fr-FR" sz="1400" dirty="0"/>
              <a:t>("hello"),</a:t>
            </a:r>
          </a:p>
          <a:p>
            <a:r>
              <a:rPr lang="fr-FR" sz="1400" dirty="0"/>
              <a:t>      </a:t>
            </a:r>
            <a:r>
              <a:rPr lang="fr-FR" sz="1400" dirty="0" err="1"/>
              <a:t>textOutput</a:t>
            </a:r>
            <a:r>
              <a:rPr lang="fr-FR" sz="1400" dirty="0"/>
              <a:t>("</a:t>
            </a:r>
            <a:r>
              <a:rPr lang="fr-FR" sz="1400" dirty="0" err="1"/>
              <a:t>params</a:t>
            </a:r>
            <a:r>
              <a:rPr lang="fr-FR" sz="1400" dirty="0" smtClean="0"/>
              <a:t>"),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</a:t>
            </a:r>
            <a:r>
              <a:rPr lang="fr-FR" sz="1400" dirty="0" err="1" smtClean="0"/>
              <a:t>textOutput</a:t>
            </a:r>
            <a:r>
              <a:rPr lang="fr-FR" sz="1400" dirty="0"/>
              <a:t>("</a:t>
            </a:r>
            <a:r>
              <a:rPr lang="fr-FR" sz="1400" dirty="0" err="1"/>
              <a:t>mean</a:t>
            </a:r>
            <a:r>
              <a:rPr lang="fr-FR" sz="1400" dirty="0"/>
              <a:t>"),</a:t>
            </a:r>
          </a:p>
          <a:p>
            <a:r>
              <a:rPr lang="fr-FR" sz="1400" dirty="0"/>
              <a:t>      </a:t>
            </a:r>
            <a:r>
              <a:rPr lang="fr-FR" sz="1400" dirty="0" err="1"/>
              <a:t>textOutput</a:t>
            </a:r>
            <a:r>
              <a:rPr lang="fr-FR" sz="1400" dirty="0"/>
              <a:t>("</a:t>
            </a:r>
            <a:r>
              <a:rPr lang="fr-FR" sz="1400" dirty="0" err="1"/>
              <a:t>sd</a:t>
            </a:r>
            <a:r>
              <a:rPr lang="fr-FR" sz="1400" dirty="0"/>
              <a:t>")</a:t>
            </a:r>
          </a:p>
          <a:p>
            <a:r>
              <a:rPr lang="fr-FR" sz="1400" dirty="0"/>
              <a:t>    </a:t>
            </a:r>
            <a:r>
              <a:rPr lang="fr-FR" sz="1400" dirty="0" smtClean="0"/>
              <a:t>) ) )</a:t>
            </a:r>
            <a:endParaRPr lang="fr-FR" sz="1400" dirty="0"/>
          </a:p>
        </p:txBody>
      </p:sp>
      <p:sp>
        <p:nvSpPr>
          <p:cNvPr id="6" name="Rectangle 5"/>
          <p:cNvSpPr/>
          <p:nvPr/>
        </p:nvSpPr>
        <p:spPr>
          <a:xfrm>
            <a:off x="4502989" y="399571"/>
            <a:ext cx="4641011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server </a:t>
            </a:r>
            <a:r>
              <a:rPr lang="fr-FR" sz="1400" dirty="0"/>
              <a:t>&lt;- </a:t>
            </a:r>
            <a:r>
              <a:rPr lang="fr-FR" sz="1400" dirty="0" err="1"/>
              <a:t>function</a:t>
            </a:r>
            <a:r>
              <a:rPr lang="fr-FR" sz="1400" dirty="0"/>
              <a:t>(input, output) {</a:t>
            </a:r>
          </a:p>
          <a:p>
            <a:r>
              <a:rPr lang="fr-FR" sz="1400" dirty="0"/>
              <a:t>  data &lt;- </a:t>
            </a:r>
            <a:r>
              <a:rPr lang="fr-FR" sz="1400" dirty="0" err="1"/>
              <a:t>reactive</a:t>
            </a:r>
            <a:r>
              <a:rPr lang="fr-FR" sz="1400" dirty="0"/>
              <a:t>({</a:t>
            </a:r>
          </a:p>
          <a:p>
            <a:r>
              <a:rPr lang="fr-FR" sz="1400" dirty="0"/>
              <a:t>    x &lt;- </a:t>
            </a:r>
            <a:r>
              <a:rPr lang="fr-FR" sz="1400" dirty="0" err="1" smtClean="0"/>
              <a:t>rnorm</a:t>
            </a:r>
            <a:r>
              <a:rPr lang="fr-FR" sz="1400" dirty="0" smtClean="0"/>
              <a:t>(</a:t>
            </a:r>
            <a:r>
              <a:rPr lang="en-US" sz="1400" dirty="0"/>
              <a:t>n = </a:t>
            </a:r>
            <a:r>
              <a:rPr lang="en-US" sz="1400" dirty="0" err="1"/>
              <a:t>input$n</a:t>
            </a:r>
            <a:r>
              <a:rPr lang="en-US" sz="1400" dirty="0"/>
              <a:t>, mean = </a:t>
            </a:r>
            <a:r>
              <a:rPr lang="en-US" sz="1400" dirty="0" err="1"/>
              <a:t>input$mean</a:t>
            </a:r>
            <a:r>
              <a:rPr lang="en-US" sz="1400" dirty="0"/>
              <a:t>, </a:t>
            </a:r>
            <a:r>
              <a:rPr lang="en-US" sz="1400" dirty="0" err="1"/>
              <a:t>sd</a:t>
            </a:r>
            <a:r>
              <a:rPr lang="en-US" sz="1400" dirty="0"/>
              <a:t> = </a:t>
            </a:r>
            <a:r>
              <a:rPr lang="en-US" sz="1400" dirty="0" err="1"/>
              <a:t>input$sd</a:t>
            </a:r>
            <a:r>
              <a:rPr lang="fr-FR" sz="1400" dirty="0" smtClean="0"/>
              <a:t>)</a:t>
            </a:r>
            <a:endParaRPr lang="fr-FR" sz="1400" dirty="0"/>
          </a:p>
          <a:p>
            <a:r>
              <a:rPr lang="fr-FR" sz="1400" dirty="0"/>
              <a:t>    x })</a:t>
            </a:r>
          </a:p>
          <a:p>
            <a:r>
              <a:rPr lang="fr-FR" sz="1400" dirty="0"/>
              <a:t>  </a:t>
            </a:r>
          </a:p>
          <a:p>
            <a:r>
              <a:rPr lang="fr-FR" sz="1400" dirty="0"/>
              <a:t>  </a:t>
            </a:r>
            <a:r>
              <a:rPr lang="fr-FR" sz="1400" dirty="0" err="1"/>
              <a:t>output$plot</a:t>
            </a:r>
            <a:r>
              <a:rPr lang="fr-FR" sz="1400" dirty="0"/>
              <a:t> &lt;- </a:t>
            </a:r>
            <a:r>
              <a:rPr lang="fr-FR" sz="1400" dirty="0" err="1"/>
              <a:t>renderPlot</a:t>
            </a:r>
            <a:r>
              <a:rPr lang="fr-FR" sz="1400" dirty="0" smtClean="0"/>
              <a:t>({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if (</a:t>
            </a:r>
            <a:r>
              <a:rPr lang="fr-FR" sz="1400" dirty="0" err="1">
                <a:solidFill>
                  <a:srgbClr val="FF0000"/>
                </a:solidFill>
              </a:rPr>
              <a:t>input$plottype</a:t>
            </a:r>
            <a:r>
              <a:rPr lang="fr-FR" sz="1400" dirty="0">
                <a:solidFill>
                  <a:srgbClr val="FF0000"/>
                </a:solidFill>
              </a:rPr>
              <a:t> == "</a:t>
            </a:r>
            <a:r>
              <a:rPr lang="fr-FR" sz="1400" dirty="0" err="1">
                <a:solidFill>
                  <a:srgbClr val="FF0000"/>
                </a:solidFill>
              </a:rPr>
              <a:t>hist</a:t>
            </a:r>
            <a:r>
              <a:rPr lang="fr-FR" sz="1400" dirty="0">
                <a:solidFill>
                  <a:srgbClr val="FF0000"/>
                </a:solidFill>
              </a:rPr>
              <a:t>") {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     </a:t>
            </a:r>
            <a:r>
              <a:rPr lang="fr-FR" sz="1400" dirty="0" err="1">
                <a:solidFill>
                  <a:srgbClr val="FF0000"/>
                </a:solidFill>
              </a:rPr>
              <a:t>hist</a:t>
            </a:r>
            <a:r>
              <a:rPr lang="fr-FR" sz="1400" dirty="0">
                <a:solidFill>
                  <a:srgbClr val="FF0000"/>
                </a:solidFill>
              </a:rPr>
              <a:t>(data(), </a:t>
            </a:r>
            <a:r>
              <a:rPr lang="fr-FR" sz="1400" dirty="0" err="1">
                <a:solidFill>
                  <a:srgbClr val="FF0000"/>
                </a:solidFill>
              </a:rPr>
              <a:t>input$bins</a:t>
            </a:r>
            <a:r>
              <a:rPr lang="fr-FR" sz="1400" dirty="0">
                <a:solidFill>
                  <a:srgbClr val="FF0000"/>
                </a:solidFill>
              </a:rPr>
              <a:t>, </a:t>
            </a:r>
            <a:r>
              <a:rPr lang="fr-FR" sz="1400" dirty="0" err="1">
                <a:solidFill>
                  <a:srgbClr val="FF0000"/>
                </a:solidFill>
              </a:rPr>
              <a:t>xlab</a:t>
            </a:r>
            <a:r>
              <a:rPr lang="fr-FR" sz="1400" dirty="0">
                <a:solidFill>
                  <a:srgbClr val="FF0000"/>
                </a:solidFill>
              </a:rPr>
              <a:t> = "x", main = </a:t>
            </a:r>
            <a:r>
              <a:rPr lang="fr-FR" sz="1400" dirty="0" err="1">
                <a:solidFill>
                  <a:srgbClr val="FF0000"/>
                </a:solidFill>
              </a:rPr>
              <a:t>input$main</a:t>
            </a:r>
            <a:r>
              <a:rPr lang="fr-FR" sz="1400" dirty="0">
                <a:solidFill>
                  <a:srgbClr val="FF0000"/>
                </a:solidFill>
              </a:rPr>
              <a:t>);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     </a:t>
            </a:r>
            <a:r>
              <a:rPr lang="fr-FR" sz="1400" dirty="0" err="1">
                <a:solidFill>
                  <a:srgbClr val="FF0000"/>
                </a:solidFill>
              </a:rPr>
              <a:t>abline</a:t>
            </a:r>
            <a:r>
              <a:rPr lang="fr-FR" sz="1400" dirty="0">
                <a:solidFill>
                  <a:srgbClr val="FF0000"/>
                </a:solidFill>
              </a:rPr>
              <a:t>(v = </a:t>
            </a:r>
            <a:r>
              <a:rPr lang="fr-FR" sz="1400" dirty="0" err="1">
                <a:solidFill>
                  <a:srgbClr val="FF0000"/>
                </a:solidFill>
              </a:rPr>
              <a:t>input$mean</a:t>
            </a:r>
            <a:r>
              <a:rPr lang="fr-FR" sz="1400" dirty="0">
                <a:solidFill>
                  <a:srgbClr val="FF0000"/>
                </a:solidFill>
              </a:rPr>
              <a:t>, col = "</a:t>
            </a:r>
            <a:r>
              <a:rPr lang="fr-FR" sz="1400" dirty="0" err="1">
                <a:solidFill>
                  <a:srgbClr val="FF0000"/>
                </a:solidFill>
              </a:rPr>
              <a:t>blue</a:t>
            </a:r>
            <a:r>
              <a:rPr lang="fr-FR" sz="1400" dirty="0">
                <a:solidFill>
                  <a:srgbClr val="FF0000"/>
                </a:solidFill>
              </a:rPr>
              <a:t>", </a:t>
            </a:r>
            <a:r>
              <a:rPr lang="fr-FR" sz="1400" dirty="0" err="1">
                <a:solidFill>
                  <a:srgbClr val="FF0000"/>
                </a:solidFill>
              </a:rPr>
              <a:t>lwd</a:t>
            </a:r>
            <a:r>
              <a:rPr lang="fr-FR" sz="1400" dirty="0">
                <a:solidFill>
                  <a:srgbClr val="FF0000"/>
                </a:solidFill>
              </a:rPr>
              <a:t> = 2)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    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   } </a:t>
            </a:r>
            <a:r>
              <a:rPr lang="fr-FR" sz="1400" dirty="0" err="1">
                <a:solidFill>
                  <a:srgbClr val="FF0000"/>
                </a:solidFill>
              </a:rPr>
              <a:t>else</a:t>
            </a:r>
            <a:r>
              <a:rPr lang="fr-FR" sz="1400" dirty="0">
                <a:solidFill>
                  <a:srgbClr val="FF0000"/>
                </a:solidFill>
              </a:rPr>
              <a:t> if (</a:t>
            </a:r>
            <a:r>
              <a:rPr lang="fr-FR" sz="1400" dirty="0" err="1">
                <a:solidFill>
                  <a:srgbClr val="FF0000"/>
                </a:solidFill>
              </a:rPr>
              <a:t>input$plottype</a:t>
            </a:r>
            <a:r>
              <a:rPr lang="fr-FR" sz="1400" dirty="0">
                <a:solidFill>
                  <a:srgbClr val="FF0000"/>
                </a:solidFill>
              </a:rPr>
              <a:t> == "</a:t>
            </a:r>
            <a:r>
              <a:rPr lang="fr-FR" sz="1400" dirty="0" err="1">
                <a:solidFill>
                  <a:srgbClr val="FF0000"/>
                </a:solidFill>
              </a:rPr>
              <a:t>boxplot</a:t>
            </a:r>
            <a:r>
              <a:rPr lang="fr-FR" sz="1400" dirty="0">
                <a:solidFill>
                  <a:srgbClr val="FF0000"/>
                </a:solidFill>
              </a:rPr>
              <a:t>") {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     </a:t>
            </a:r>
            <a:r>
              <a:rPr lang="fr-FR" sz="1400" dirty="0" err="1">
                <a:solidFill>
                  <a:srgbClr val="FF0000"/>
                </a:solidFill>
              </a:rPr>
              <a:t>boxplot</a:t>
            </a:r>
            <a:r>
              <a:rPr lang="fr-FR" sz="1400" dirty="0">
                <a:solidFill>
                  <a:srgbClr val="FF0000"/>
                </a:solidFill>
              </a:rPr>
              <a:t>(data(), </a:t>
            </a:r>
            <a:r>
              <a:rPr lang="fr-FR" sz="1400" dirty="0" err="1">
                <a:solidFill>
                  <a:srgbClr val="FF0000"/>
                </a:solidFill>
              </a:rPr>
              <a:t>xlab</a:t>
            </a:r>
            <a:r>
              <a:rPr lang="fr-FR" sz="1400" dirty="0">
                <a:solidFill>
                  <a:srgbClr val="FF0000"/>
                </a:solidFill>
              </a:rPr>
              <a:t> = "x", main = </a:t>
            </a:r>
            <a:r>
              <a:rPr lang="fr-FR" sz="1400" dirty="0" err="1">
                <a:solidFill>
                  <a:srgbClr val="FF0000"/>
                </a:solidFill>
              </a:rPr>
              <a:t>input$main</a:t>
            </a:r>
            <a:r>
              <a:rPr lang="fr-FR" sz="1400" dirty="0">
                <a:solidFill>
                  <a:srgbClr val="FF0000"/>
                </a:solidFill>
              </a:rPr>
              <a:t>)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   }</a:t>
            </a:r>
          </a:p>
          <a:p>
            <a:r>
              <a:rPr lang="fr-FR" sz="1400" dirty="0" smtClean="0"/>
              <a:t>})</a:t>
            </a:r>
          </a:p>
          <a:p>
            <a:r>
              <a:rPr lang="fr-FR" sz="1400" dirty="0" smtClean="0"/>
              <a:t>  </a:t>
            </a:r>
            <a:r>
              <a:rPr lang="fr-FR" sz="1400" dirty="0" err="1" smtClean="0"/>
              <a:t>output$hello</a:t>
            </a:r>
            <a:r>
              <a:rPr lang="fr-FR" sz="1400" dirty="0" smtClean="0"/>
              <a:t> </a:t>
            </a:r>
            <a:r>
              <a:rPr lang="fr-FR" sz="1400" dirty="0"/>
              <a:t>&lt;- </a:t>
            </a:r>
            <a:r>
              <a:rPr lang="fr-FR" sz="1400" dirty="0" err="1"/>
              <a:t>renderText</a:t>
            </a:r>
            <a:r>
              <a:rPr lang="fr-FR" sz="1400" dirty="0"/>
              <a:t>({</a:t>
            </a:r>
          </a:p>
          <a:p>
            <a:r>
              <a:rPr lang="fr-FR" sz="1400" dirty="0"/>
              <a:t>    "</a:t>
            </a:r>
            <a:r>
              <a:rPr lang="fr-FR" sz="1400" dirty="0" err="1"/>
              <a:t>Random</a:t>
            </a:r>
            <a:r>
              <a:rPr lang="fr-FR" sz="1400" dirty="0"/>
              <a:t> </a:t>
            </a:r>
            <a:r>
              <a:rPr lang="fr-FR" sz="1400" dirty="0" err="1"/>
              <a:t>histogram</a:t>
            </a:r>
            <a:r>
              <a:rPr lang="fr-FR" sz="1400" dirty="0"/>
              <a:t>"</a:t>
            </a:r>
          </a:p>
          <a:p>
            <a:r>
              <a:rPr lang="fr-FR" sz="1400" dirty="0"/>
              <a:t>  })</a:t>
            </a:r>
          </a:p>
          <a:p>
            <a:r>
              <a:rPr lang="fr-FR" sz="1400" dirty="0"/>
              <a:t>  </a:t>
            </a:r>
            <a:r>
              <a:rPr lang="fr-FR" sz="1400" dirty="0" err="1"/>
              <a:t>output$params</a:t>
            </a:r>
            <a:r>
              <a:rPr lang="fr-FR" sz="1400" dirty="0"/>
              <a:t> &lt;- </a:t>
            </a:r>
            <a:r>
              <a:rPr lang="fr-FR" sz="1400" dirty="0" err="1"/>
              <a:t>renderText</a:t>
            </a:r>
            <a:r>
              <a:rPr lang="fr-FR" sz="1400" dirty="0"/>
              <a:t>({</a:t>
            </a:r>
          </a:p>
          <a:p>
            <a:r>
              <a:rPr lang="fr-FR" sz="1400" dirty="0"/>
              <a:t>    paste0("</a:t>
            </a:r>
            <a:r>
              <a:rPr lang="fr-FR" sz="1400" dirty="0" err="1"/>
              <a:t>Parameters</a:t>
            </a:r>
            <a:r>
              <a:rPr lang="fr-FR" sz="1400" dirty="0"/>
              <a:t>: ",</a:t>
            </a:r>
          </a:p>
          <a:p>
            <a:r>
              <a:rPr lang="fr-FR" sz="1400" dirty="0"/>
              <a:t>           " n = ", </a:t>
            </a:r>
            <a:r>
              <a:rPr lang="fr-FR" sz="1400" dirty="0" err="1"/>
              <a:t>input$n</a:t>
            </a:r>
            <a:r>
              <a:rPr lang="fr-FR" sz="1400" dirty="0"/>
              <a:t>, "; </a:t>
            </a:r>
            <a:r>
              <a:rPr lang="fr-FR" sz="1400" dirty="0" err="1"/>
              <a:t>bins</a:t>
            </a:r>
            <a:r>
              <a:rPr lang="fr-FR" sz="1400" dirty="0"/>
              <a:t> = ", </a:t>
            </a:r>
            <a:r>
              <a:rPr lang="fr-FR" sz="1400" dirty="0" err="1"/>
              <a:t>input$bins</a:t>
            </a:r>
            <a:r>
              <a:rPr lang="fr-FR" sz="1400" dirty="0"/>
              <a:t>) </a:t>
            </a:r>
          </a:p>
          <a:p>
            <a:r>
              <a:rPr lang="fr-FR" sz="1400" dirty="0"/>
              <a:t>  </a:t>
            </a:r>
            <a:r>
              <a:rPr lang="fr-FR" sz="1400" dirty="0" smtClean="0"/>
              <a:t>})</a:t>
            </a:r>
          </a:p>
          <a:p>
            <a:r>
              <a:rPr lang="fr-FR" sz="1400" dirty="0"/>
              <a:t> </a:t>
            </a:r>
            <a:r>
              <a:rPr lang="fr-FR" sz="1400" dirty="0" err="1"/>
              <a:t>output$mean</a:t>
            </a:r>
            <a:r>
              <a:rPr lang="fr-FR" sz="1400" dirty="0"/>
              <a:t> &lt;- </a:t>
            </a:r>
            <a:r>
              <a:rPr lang="fr-FR" sz="1400" dirty="0" err="1"/>
              <a:t>renderText</a:t>
            </a:r>
            <a:r>
              <a:rPr lang="fr-FR" sz="1400" dirty="0"/>
              <a:t>({</a:t>
            </a:r>
          </a:p>
          <a:p>
            <a:r>
              <a:rPr lang="fr-FR" sz="1400" dirty="0"/>
              <a:t>    paste0("</a:t>
            </a:r>
            <a:r>
              <a:rPr lang="fr-FR" sz="1400" dirty="0" err="1"/>
              <a:t>Mean</a:t>
            </a:r>
            <a:r>
              <a:rPr lang="fr-FR" sz="1400" dirty="0"/>
              <a:t> = ", </a:t>
            </a:r>
            <a:r>
              <a:rPr lang="fr-FR" sz="1400" dirty="0" err="1"/>
              <a:t>input$mean</a:t>
            </a:r>
            <a:r>
              <a:rPr lang="fr-FR" sz="1400" dirty="0"/>
              <a:t>)</a:t>
            </a:r>
          </a:p>
          <a:p>
            <a:r>
              <a:rPr lang="fr-FR" sz="1400" dirty="0"/>
              <a:t>  })</a:t>
            </a:r>
          </a:p>
          <a:p>
            <a:r>
              <a:rPr lang="fr-FR" sz="1400" dirty="0"/>
              <a:t>  </a:t>
            </a:r>
            <a:r>
              <a:rPr lang="fr-FR" sz="1400" dirty="0" err="1"/>
              <a:t>output$sd</a:t>
            </a:r>
            <a:r>
              <a:rPr lang="fr-FR" sz="1400" dirty="0"/>
              <a:t> &lt;- </a:t>
            </a:r>
            <a:r>
              <a:rPr lang="fr-FR" sz="1400" dirty="0" err="1"/>
              <a:t>renderText</a:t>
            </a:r>
            <a:r>
              <a:rPr lang="fr-FR" sz="1400" dirty="0"/>
              <a:t>({</a:t>
            </a:r>
          </a:p>
          <a:p>
            <a:r>
              <a:rPr lang="fr-FR" sz="1400" dirty="0"/>
              <a:t>    paste0("</a:t>
            </a:r>
            <a:r>
              <a:rPr lang="fr-FR" sz="1400" dirty="0" err="1"/>
              <a:t>Sd</a:t>
            </a:r>
            <a:r>
              <a:rPr lang="fr-FR" sz="1400" dirty="0"/>
              <a:t> = ", </a:t>
            </a:r>
            <a:r>
              <a:rPr lang="fr-FR" sz="1400" dirty="0" err="1"/>
              <a:t>input$sd</a:t>
            </a:r>
            <a:r>
              <a:rPr lang="fr-FR" sz="1400" dirty="0"/>
              <a:t>)</a:t>
            </a:r>
          </a:p>
          <a:p>
            <a:r>
              <a:rPr lang="fr-FR" sz="1400" dirty="0"/>
              <a:t>  })</a:t>
            </a:r>
          </a:p>
          <a:p>
            <a:r>
              <a:rPr lang="fr-FR" sz="1400" dirty="0"/>
              <a:t>}</a:t>
            </a:r>
          </a:p>
          <a:p>
            <a:endParaRPr lang="fr-FR" sz="1400" dirty="0"/>
          </a:p>
          <a:p>
            <a:r>
              <a:rPr lang="fr-FR" sz="1400" dirty="0" err="1"/>
              <a:t>shinyApp</a:t>
            </a:r>
            <a:r>
              <a:rPr lang="fr-FR" sz="1400" dirty="0"/>
              <a:t>(</a:t>
            </a:r>
            <a:r>
              <a:rPr lang="fr-FR" sz="1400" dirty="0" err="1"/>
              <a:t>ui</a:t>
            </a:r>
            <a:r>
              <a:rPr lang="fr-FR" sz="1400" dirty="0"/>
              <a:t> = </a:t>
            </a:r>
            <a:r>
              <a:rPr lang="fr-FR" sz="1400" dirty="0" err="1"/>
              <a:t>ui</a:t>
            </a:r>
            <a:r>
              <a:rPr lang="fr-FR" sz="1400" dirty="0"/>
              <a:t>, server = server)</a:t>
            </a:r>
          </a:p>
          <a:p>
            <a:endParaRPr lang="fr-FR" sz="1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C5B38B0-27BA-8144-B8BA-A40C0D4CB54B}"/>
              </a:ext>
            </a:extLst>
          </p:cNvPr>
          <p:cNvSpPr txBox="1"/>
          <p:nvPr/>
        </p:nvSpPr>
        <p:spPr>
          <a:xfrm>
            <a:off x="254000" y="177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#5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38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5611520-B015-744F-A5CE-C5A1722AB0B7}"/>
              </a:ext>
            </a:extLst>
          </p:cNvPr>
          <p:cNvSpPr txBox="1"/>
          <p:nvPr/>
        </p:nvSpPr>
        <p:spPr>
          <a:xfrm>
            <a:off x="152400" y="804333"/>
            <a:ext cx="8915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Change the </a:t>
            </a:r>
            <a:r>
              <a:rPr lang="fr-FR" sz="2800" b="1" dirty="0" err="1"/>
              <a:t>appearance</a:t>
            </a:r>
            <a:r>
              <a:rPr lang="fr-FR" sz="2800" b="1" dirty="0"/>
              <a:t> of the widgets</a:t>
            </a:r>
            <a:r>
              <a:rPr lang="fr-FR" sz="2800" dirty="0"/>
              <a:t>: </a:t>
            </a:r>
          </a:p>
          <a:p>
            <a:pPr algn="ctr"/>
            <a:endParaRPr lang="fr-FR" sz="2800" dirty="0"/>
          </a:p>
          <a:p>
            <a:pPr algn="ctr"/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can</a:t>
            </a:r>
            <a:r>
              <a:rPr lang="fr-FR" sz="2800" dirty="0"/>
              <a:t> </a:t>
            </a:r>
            <a:r>
              <a:rPr lang="fr-FR" sz="2800" dirty="0" err="1"/>
              <a:t>customize</a:t>
            </a:r>
            <a:r>
              <a:rPr lang="fr-FR" sz="2800" dirty="0"/>
              <a:t> the size of the bars and plots:</a:t>
            </a:r>
          </a:p>
          <a:p>
            <a:pPr algn="ctr"/>
            <a:endParaRPr lang="fr-FR" sz="28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800" dirty="0"/>
              <a:t>change the size of the </a:t>
            </a:r>
            <a:r>
              <a:rPr lang="fr-FR" sz="2800" dirty="0" err="1"/>
              <a:t>sidebar</a:t>
            </a:r>
            <a:r>
              <a:rPr lang="fr-FR" sz="2800" dirty="0"/>
              <a:t>; the "</a:t>
            </a:r>
            <a:r>
              <a:rPr lang="fr-FR" sz="2800" dirty="0" err="1"/>
              <a:t>width</a:t>
            </a:r>
            <a:r>
              <a:rPr lang="fr-FR" sz="2800" dirty="0"/>
              <a:t>" option of the </a:t>
            </a:r>
            <a:r>
              <a:rPr lang="fr-FR" sz="2800" dirty="0" err="1"/>
              <a:t>sidebarPanel</a:t>
            </a:r>
            <a:r>
              <a:rPr lang="fr-FR" sz="2800" dirty="0"/>
              <a:t> </a:t>
            </a:r>
            <a:r>
              <a:rPr lang="fr-FR" sz="2800" dirty="0" err="1"/>
              <a:t>accepts</a:t>
            </a:r>
            <a:r>
              <a:rPr lang="fr-FR" sz="2800" dirty="0"/>
              <a:t> values </a:t>
            </a:r>
            <a:r>
              <a:rPr lang="fr-FR" sz="2800" dirty="0" err="1"/>
              <a:t>between</a:t>
            </a:r>
            <a:r>
              <a:rPr lang="fr-FR" sz="2800" dirty="0"/>
              <a:t> 1 and 12.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800" dirty="0"/>
              <a:t>Change the aspect ratio of the graph: </a:t>
            </a:r>
            <a:r>
              <a:rPr lang="fr-FR" sz="2800" dirty="0" err="1"/>
              <a:t>plotOutput</a:t>
            </a:r>
            <a:r>
              <a:rPr lang="fr-FR" sz="2800" dirty="0"/>
              <a:t>("plot", </a:t>
            </a:r>
            <a:r>
              <a:rPr lang="fr-FR" sz="2800" dirty="0" err="1"/>
              <a:t>width</a:t>
            </a:r>
            <a:r>
              <a:rPr lang="fr-FR" sz="2800" dirty="0"/>
              <a:t>="500px", </a:t>
            </a:r>
            <a:r>
              <a:rPr lang="fr-FR" sz="2800" dirty="0" err="1"/>
              <a:t>height</a:t>
            </a:r>
            <a:r>
              <a:rPr lang="fr-FR" sz="2800" dirty="0"/>
              <a:t> = "500px")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B1468F9-69E0-EA48-A876-94019DBC884F}"/>
              </a:ext>
            </a:extLst>
          </p:cNvPr>
          <p:cNvSpPr txBox="1"/>
          <p:nvPr/>
        </p:nvSpPr>
        <p:spPr>
          <a:xfrm>
            <a:off x="254000" y="177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#6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6809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264" y="175289"/>
            <a:ext cx="4572000" cy="67710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 err="1" smtClean="0"/>
              <a:t>ui</a:t>
            </a:r>
            <a:r>
              <a:rPr lang="fr-FR" sz="1400" dirty="0" smtClean="0"/>
              <a:t> &lt;- </a:t>
            </a:r>
            <a:r>
              <a:rPr lang="fr-FR" sz="1400" dirty="0" err="1" smtClean="0"/>
              <a:t>fluidPage</a:t>
            </a:r>
            <a:r>
              <a:rPr lang="fr-FR" sz="1400" dirty="0" smtClean="0"/>
              <a:t>(</a:t>
            </a:r>
          </a:p>
          <a:p>
            <a:r>
              <a:rPr lang="fr-FR" sz="1400" dirty="0" smtClean="0"/>
              <a:t>  </a:t>
            </a:r>
            <a:r>
              <a:rPr lang="fr-FR" sz="1400" dirty="0" err="1" smtClean="0"/>
              <a:t>titlePanel</a:t>
            </a:r>
            <a:r>
              <a:rPr lang="fr-FR" sz="1400" dirty="0" smtClean="0"/>
              <a:t>("Workshop - </a:t>
            </a:r>
            <a:r>
              <a:rPr lang="fr-FR" sz="1400" dirty="0" err="1" smtClean="0"/>
              <a:t>Example</a:t>
            </a:r>
            <a:r>
              <a:rPr lang="fr-FR" sz="1400" dirty="0" smtClean="0"/>
              <a:t> 1 – Basic  </a:t>
            </a:r>
            <a:r>
              <a:rPr lang="fr-FR" sz="1400" dirty="0" err="1" smtClean="0"/>
              <a:t>Histogram</a:t>
            </a:r>
            <a:r>
              <a:rPr lang="fr-FR" sz="1400" dirty="0" smtClean="0"/>
              <a:t>"),</a:t>
            </a:r>
          </a:p>
          <a:p>
            <a:r>
              <a:rPr lang="fr-FR" sz="1400" dirty="0" smtClean="0"/>
              <a:t>  </a:t>
            </a:r>
            <a:r>
              <a:rPr lang="fr-FR" sz="1400" dirty="0" err="1" smtClean="0"/>
              <a:t>sidebarLayout</a:t>
            </a:r>
            <a:r>
              <a:rPr lang="fr-FR" sz="1400" dirty="0" smtClean="0"/>
              <a:t>(</a:t>
            </a:r>
          </a:p>
          <a:p>
            <a:r>
              <a:rPr lang="fr-FR" sz="1400" dirty="0" smtClean="0"/>
              <a:t>    </a:t>
            </a:r>
            <a:r>
              <a:rPr lang="fr-FR" sz="1400" dirty="0" err="1" smtClean="0"/>
              <a:t>sidebarPanel</a:t>
            </a:r>
            <a:r>
              <a:rPr lang="fr-FR" sz="1400" dirty="0" smtClean="0"/>
              <a:t>(</a:t>
            </a:r>
          </a:p>
          <a:p>
            <a:r>
              <a:rPr lang="fr-FR" sz="1400" dirty="0"/>
              <a:t> </a:t>
            </a:r>
            <a:r>
              <a:rPr lang="fr-FR" sz="1400" dirty="0" err="1"/>
              <a:t>sidebarPanel</a:t>
            </a:r>
            <a:r>
              <a:rPr lang="fr-FR" sz="1400" dirty="0" smtClean="0"/>
              <a:t>(</a:t>
            </a:r>
          </a:p>
          <a:p>
            <a:r>
              <a:rPr lang="fr-FR" sz="1400" dirty="0" smtClean="0"/>
              <a:t>      </a:t>
            </a:r>
            <a:r>
              <a:rPr lang="fr-FR" sz="1400" dirty="0" err="1" smtClean="0">
                <a:solidFill>
                  <a:srgbClr val="FF0000"/>
                </a:solidFill>
              </a:rPr>
              <a:t>width</a:t>
            </a:r>
            <a:r>
              <a:rPr lang="fr-FR" sz="1400" dirty="0" smtClean="0">
                <a:solidFill>
                  <a:srgbClr val="FF0000"/>
                </a:solidFill>
              </a:rPr>
              <a:t>=3,</a:t>
            </a:r>
          </a:p>
          <a:p>
            <a:r>
              <a:rPr lang="fr-FR" sz="1400" dirty="0" smtClean="0"/>
              <a:t>      </a:t>
            </a:r>
            <a:r>
              <a:rPr lang="fr-FR" sz="1400" dirty="0" err="1"/>
              <a:t>textInput</a:t>
            </a:r>
            <a:r>
              <a:rPr lang="fr-FR" sz="1400" dirty="0"/>
              <a:t>(</a:t>
            </a:r>
            <a:r>
              <a:rPr lang="fr-FR" sz="1400" dirty="0" err="1"/>
              <a:t>inputId</a:t>
            </a:r>
            <a:r>
              <a:rPr lang="fr-FR" sz="1400" dirty="0"/>
              <a:t> = "main", label = "Plot </a:t>
            </a:r>
            <a:r>
              <a:rPr lang="fr-FR" sz="1400" dirty="0" err="1"/>
              <a:t>title</a:t>
            </a:r>
            <a:r>
              <a:rPr lang="fr-FR" sz="1400" dirty="0"/>
              <a:t>", value = "</a:t>
            </a:r>
            <a:r>
              <a:rPr lang="fr-FR" sz="1400" dirty="0" err="1"/>
              <a:t>Random</a:t>
            </a:r>
            <a:r>
              <a:rPr lang="fr-FR" sz="1400" dirty="0"/>
              <a:t> </a:t>
            </a:r>
            <a:r>
              <a:rPr lang="fr-FR" sz="1400" dirty="0" err="1"/>
              <a:t>sampling</a:t>
            </a:r>
            <a:r>
              <a:rPr lang="fr-FR" sz="1400" dirty="0"/>
              <a:t> distribution"),</a:t>
            </a:r>
          </a:p>
          <a:p>
            <a:r>
              <a:rPr lang="fr-FR" sz="1400" dirty="0"/>
              <a:t>      </a:t>
            </a:r>
            <a:r>
              <a:rPr lang="fr-FR" sz="1400" dirty="0" err="1"/>
              <a:t>numericInput</a:t>
            </a:r>
            <a:r>
              <a:rPr lang="fr-FR" sz="1400" dirty="0"/>
              <a:t>(</a:t>
            </a:r>
            <a:r>
              <a:rPr lang="fr-FR" sz="1400" dirty="0" err="1"/>
              <a:t>inputId</a:t>
            </a:r>
            <a:r>
              <a:rPr lang="fr-FR" sz="1400" dirty="0"/>
              <a:t> = "</a:t>
            </a:r>
            <a:r>
              <a:rPr lang="fr-FR" sz="1400" dirty="0" err="1"/>
              <a:t>mean</a:t>
            </a:r>
            <a:r>
              <a:rPr lang="fr-FR" sz="1400" dirty="0"/>
              <a:t>",</a:t>
            </a:r>
          </a:p>
          <a:p>
            <a:r>
              <a:rPr lang="fr-FR" sz="1400" dirty="0"/>
              <a:t>                   label = "</a:t>
            </a:r>
            <a:r>
              <a:rPr lang="fr-FR" sz="1400" dirty="0" err="1"/>
              <a:t>Mean</a:t>
            </a:r>
            <a:r>
              <a:rPr lang="fr-FR" sz="1400" dirty="0"/>
              <a:t>",</a:t>
            </a:r>
          </a:p>
          <a:p>
            <a:r>
              <a:rPr lang="fr-FR" sz="1400" dirty="0"/>
              <a:t>                   value = 5), </a:t>
            </a:r>
          </a:p>
          <a:p>
            <a:r>
              <a:rPr lang="fr-FR" sz="1400" dirty="0"/>
              <a:t>      </a:t>
            </a:r>
            <a:r>
              <a:rPr lang="fr-FR" sz="1400" dirty="0" err="1"/>
              <a:t>numericInput</a:t>
            </a:r>
            <a:r>
              <a:rPr lang="fr-FR" sz="1400" dirty="0"/>
              <a:t>(</a:t>
            </a:r>
            <a:r>
              <a:rPr lang="fr-FR" sz="1400" dirty="0" err="1"/>
              <a:t>inputId</a:t>
            </a:r>
            <a:r>
              <a:rPr lang="fr-FR" sz="1400" dirty="0"/>
              <a:t> = "</a:t>
            </a:r>
            <a:r>
              <a:rPr lang="fr-FR" sz="1400" dirty="0" err="1"/>
              <a:t>sd</a:t>
            </a:r>
            <a:r>
              <a:rPr lang="fr-FR" sz="1400" dirty="0"/>
              <a:t>",</a:t>
            </a:r>
          </a:p>
          <a:p>
            <a:r>
              <a:rPr lang="fr-FR" sz="1400" dirty="0"/>
              <a:t>                   label = "Standard </a:t>
            </a:r>
            <a:r>
              <a:rPr lang="fr-FR" sz="1400" dirty="0" err="1"/>
              <a:t>deviation</a:t>
            </a:r>
            <a:r>
              <a:rPr lang="fr-FR" sz="1400" dirty="0"/>
              <a:t>",</a:t>
            </a:r>
          </a:p>
          <a:p>
            <a:r>
              <a:rPr lang="fr-FR" sz="1400" dirty="0"/>
              <a:t>                   value = 2), </a:t>
            </a:r>
            <a:endParaRPr lang="fr-FR" sz="1400" dirty="0" smtClean="0"/>
          </a:p>
          <a:p>
            <a:r>
              <a:rPr lang="fr-FR" sz="1400" dirty="0" smtClean="0"/>
              <a:t>      </a:t>
            </a:r>
            <a:r>
              <a:rPr lang="fr-FR" sz="1400" dirty="0" err="1" smtClean="0"/>
              <a:t>numericInput</a:t>
            </a:r>
            <a:r>
              <a:rPr lang="fr-FR" sz="1400" dirty="0" smtClean="0"/>
              <a:t>(</a:t>
            </a:r>
            <a:r>
              <a:rPr lang="fr-FR" sz="1400" dirty="0" err="1" smtClean="0"/>
              <a:t>inputId</a:t>
            </a:r>
            <a:r>
              <a:rPr lang="fr-FR" sz="1400" dirty="0" smtClean="0"/>
              <a:t> = "n",</a:t>
            </a:r>
          </a:p>
          <a:p>
            <a:r>
              <a:rPr lang="fr-FR" sz="1400" dirty="0" smtClean="0"/>
              <a:t>                   label = "</a:t>
            </a:r>
            <a:r>
              <a:rPr lang="fr-FR" sz="1400" dirty="0" err="1" smtClean="0"/>
              <a:t>Number</a:t>
            </a:r>
            <a:r>
              <a:rPr lang="fr-FR" sz="1400" dirty="0" smtClean="0"/>
              <a:t> of observations",</a:t>
            </a:r>
          </a:p>
          <a:p>
            <a:r>
              <a:rPr lang="fr-FR" sz="1400" dirty="0" smtClean="0"/>
              <a:t>                   value = 1000), </a:t>
            </a:r>
          </a:p>
          <a:p>
            <a:r>
              <a:rPr lang="fr-FR" sz="1400" dirty="0" smtClean="0"/>
              <a:t>      </a:t>
            </a:r>
            <a:r>
              <a:rPr lang="fr-FR" sz="1400" dirty="0" err="1" smtClean="0"/>
              <a:t>numericInput</a:t>
            </a:r>
            <a:r>
              <a:rPr lang="fr-FR" sz="1400" dirty="0" smtClean="0"/>
              <a:t>(</a:t>
            </a:r>
            <a:r>
              <a:rPr lang="fr-FR" sz="1400" dirty="0" err="1" smtClean="0"/>
              <a:t>inputId</a:t>
            </a:r>
            <a:r>
              <a:rPr lang="fr-FR" sz="1400" dirty="0" smtClean="0"/>
              <a:t> = "</a:t>
            </a:r>
            <a:r>
              <a:rPr lang="fr-FR" sz="1400" dirty="0" err="1" smtClean="0"/>
              <a:t>bins</a:t>
            </a:r>
            <a:r>
              <a:rPr lang="fr-FR" sz="1400" dirty="0" smtClean="0"/>
              <a:t>",</a:t>
            </a:r>
          </a:p>
          <a:p>
            <a:r>
              <a:rPr lang="fr-FR" sz="1400" dirty="0" smtClean="0"/>
              <a:t>                   label = "</a:t>
            </a:r>
            <a:r>
              <a:rPr lang="fr-FR" sz="1400" dirty="0" err="1" smtClean="0"/>
              <a:t>Number</a:t>
            </a:r>
            <a:r>
              <a:rPr lang="fr-FR" sz="1400" dirty="0" smtClean="0"/>
              <a:t> of </a:t>
            </a:r>
            <a:r>
              <a:rPr lang="fr-FR" sz="1400" dirty="0" err="1" smtClean="0"/>
              <a:t>bins</a:t>
            </a:r>
            <a:r>
              <a:rPr lang="fr-FR" sz="1400" dirty="0" smtClean="0"/>
              <a:t>",</a:t>
            </a:r>
          </a:p>
          <a:p>
            <a:r>
              <a:rPr lang="fr-FR" sz="1400" dirty="0" smtClean="0"/>
              <a:t>                   value = </a:t>
            </a:r>
            <a:r>
              <a:rPr lang="fr-FR" sz="1400" dirty="0"/>
              <a:t>25</a:t>
            </a:r>
            <a:r>
              <a:rPr lang="fr-FR" sz="1400" dirty="0" smtClean="0"/>
              <a:t>),</a:t>
            </a:r>
            <a:endParaRPr lang="fr-FR" sz="1400" dirty="0"/>
          </a:p>
          <a:p>
            <a:r>
              <a:rPr lang="fr-FR" sz="1400" dirty="0"/>
              <a:t>      </a:t>
            </a:r>
            <a:r>
              <a:rPr lang="fr-FR" sz="1400" dirty="0" err="1"/>
              <a:t>radioButtons</a:t>
            </a:r>
            <a:r>
              <a:rPr lang="fr-FR" sz="1400" dirty="0"/>
              <a:t>("</a:t>
            </a:r>
            <a:r>
              <a:rPr lang="fr-FR" sz="1400" dirty="0" err="1"/>
              <a:t>plottype</a:t>
            </a:r>
            <a:r>
              <a:rPr lang="fr-FR" sz="1400" dirty="0"/>
              <a:t>", "Plot type:",</a:t>
            </a:r>
          </a:p>
          <a:p>
            <a:r>
              <a:rPr lang="fr-FR" sz="1400" dirty="0"/>
              <a:t>                   c("</a:t>
            </a:r>
            <a:r>
              <a:rPr lang="fr-FR" sz="1400" dirty="0" err="1"/>
              <a:t>Histogram</a:t>
            </a:r>
            <a:r>
              <a:rPr lang="fr-FR" sz="1400" dirty="0"/>
              <a:t>" = "</a:t>
            </a:r>
            <a:r>
              <a:rPr lang="fr-FR" sz="1400" dirty="0" err="1"/>
              <a:t>hist</a:t>
            </a:r>
            <a:r>
              <a:rPr lang="fr-FR" sz="1400" dirty="0"/>
              <a:t>",</a:t>
            </a:r>
          </a:p>
          <a:p>
            <a:r>
              <a:rPr lang="fr-FR" sz="1400" dirty="0"/>
              <a:t>                     "</a:t>
            </a:r>
            <a:r>
              <a:rPr lang="fr-FR" sz="1400" dirty="0" err="1"/>
              <a:t>Boxplot</a:t>
            </a:r>
            <a:r>
              <a:rPr lang="fr-FR" sz="1400" dirty="0"/>
              <a:t>" = "</a:t>
            </a:r>
            <a:r>
              <a:rPr lang="fr-FR" sz="1400" dirty="0" err="1"/>
              <a:t>boxplot</a:t>
            </a:r>
            <a:r>
              <a:rPr lang="fr-FR" sz="1400" dirty="0"/>
              <a:t>"))</a:t>
            </a:r>
            <a:endParaRPr lang="fr-FR" sz="1400" dirty="0" smtClean="0"/>
          </a:p>
          <a:p>
            <a:r>
              <a:rPr lang="fr-FR" sz="1400" dirty="0" smtClean="0"/>
              <a:t>      ),  </a:t>
            </a:r>
          </a:p>
          <a:p>
            <a:r>
              <a:rPr lang="fr-FR" sz="1400" dirty="0"/>
              <a:t>    </a:t>
            </a:r>
            <a:r>
              <a:rPr lang="fr-FR" sz="1400" dirty="0" err="1"/>
              <a:t>mainPanel</a:t>
            </a:r>
            <a:r>
              <a:rPr lang="fr-FR" sz="1400" dirty="0"/>
              <a:t>(</a:t>
            </a:r>
          </a:p>
          <a:p>
            <a:r>
              <a:rPr lang="fr-FR" sz="1400" dirty="0"/>
              <a:t>      </a:t>
            </a:r>
            <a:r>
              <a:rPr lang="fr-FR" sz="1400" dirty="0" err="1"/>
              <a:t>plotOutput</a:t>
            </a:r>
            <a:r>
              <a:rPr lang="fr-FR" sz="1400" dirty="0"/>
              <a:t>("plot"</a:t>
            </a:r>
            <a:r>
              <a:rPr lang="fr-FR" sz="1400" dirty="0">
                <a:solidFill>
                  <a:srgbClr val="FF0000"/>
                </a:solidFill>
              </a:rPr>
              <a:t>, </a:t>
            </a:r>
            <a:r>
              <a:rPr lang="fr-FR" sz="1400" dirty="0" err="1">
                <a:solidFill>
                  <a:srgbClr val="FF0000"/>
                </a:solidFill>
              </a:rPr>
              <a:t>width</a:t>
            </a:r>
            <a:r>
              <a:rPr lang="fr-FR" sz="1400" dirty="0">
                <a:solidFill>
                  <a:srgbClr val="FF0000"/>
                </a:solidFill>
              </a:rPr>
              <a:t> = "500px", </a:t>
            </a:r>
            <a:r>
              <a:rPr lang="fr-FR" sz="1400" dirty="0" err="1">
                <a:solidFill>
                  <a:srgbClr val="FF0000"/>
                </a:solidFill>
              </a:rPr>
              <a:t>height</a:t>
            </a:r>
            <a:r>
              <a:rPr lang="fr-FR" sz="1400" dirty="0">
                <a:solidFill>
                  <a:srgbClr val="FF0000"/>
                </a:solidFill>
              </a:rPr>
              <a:t> = "500px"</a:t>
            </a:r>
            <a:r>
              <a:rPr lang="fr-FR" sz="1400" dirty="0"/>
              <a:t>), </a:t>
            </a:r>
          </a:p>
          <a:p>
            <a:r>
              <a:rPr lang="fr-FR" sz="1400" dirty="0"/>
              <a:t>      </a:t>
            </a:r>
            <a:r>
              <a:rPr lang="fr-FR" sz="1400" dirty="0" err="1"/>
              <a:t>textOutput</a:t>
            </a:r>
            <a:r>
              <a:rPr lang="fr-FR" sz="1400" dirty="0"/>
              <a:t>("hello"),</a:t>
            </a:r>
          </a:p>
          <a:p>
            <a:r>
              <a:rPr lang="fr-FR" sz="1400" dirty="0"/>
              <a:t>      </a:t>
            </a:r>
            <a:r>
              <a:rPr lang="fr-FR" sz="1400" dirty="0" err="1"/>
              <a:t>textOutput</a:t>
            </a:r>
            <a:r>
              <a:rPr lang="fr-FR" sz="1400" dirty="0"/>
              <a:t>("</a:t>
            </a:r>
            <a:r>
              <a:rPr lang="fr-FR" sz="1400" dirty="0" err="1"/>
              <a:t>params</a:t>
            </a:r>
            <a:r>
              <a:rPr lang="fr-FR" sz="1400" dirty="0" smtClean="0"/>
              <a:t>"),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</a:t>
            </a:r>
            <a:r>
              <a:rPr lang="fr-FR" sz="1400" dirty="0" err="1" smtClean="0"/>
              <a:t>textOutput</a:t>
            </a:r>
            <a:r>
              <a:rPr lang="fr-FR" sz="1400" dirty="0"/>
              <a:t>("</a:t>
            </a:r>
            <a:r>
              <a:rPr lang="fr-FR" sz="1400" dirty="0" err="1"/>
              <a:t>mean</a:t>
            </a:r>
            <a:r>
              <a:rPr lang="fr-FR" sz="1400" dirty="0"/>
              <a:t>"),</a:t>
            </a:r>
          </a:p>
          <a:p>
            <a:r>
              <a:rPr lang="fr-FR" sz="1400" dirty="0"/>
              <a:t>      </a:t>
            </a:r>
            <a:r>
              <a:rPr lang="fr-FR" sz="1400" dirty="0" err="1"/>
              <a:t>textOutput</a:t>
            </a:r>
            <a:r>
              <a:rPr lang="fr-FR" sz="1400" dirty="0"/>
              <a:t>("</a:t>
            </a:r>
            <a:r>
              <a:rPr lang="fr-FR" sz="1400" dirty="0" err="1"/>
              <a:t>sd</a:t>
            </a:r>
            <a:r>
              <a:rPr lang="fr-FR" sz="1400" dirty="0"/>
              <a:t>")</a:t>
            </a:r>
          </a:p>
          <a:p>
            <a:r>
              <a:rPr lang="fr-FR" sz="1400" dirty="0"/>
              <a:t>    </a:t>
            </a:r>
            <a:r>
              <a:rPr lang="fr-FR" sz="1400" dirty="0" smtClean="0"/>
              <a:t>) ) )</a:t>
            </a:r>
            <a:endParaRPr lang="fr-FR" sz="1400" dirty="0"/>
          </a:p>
        </p:txBody>
      </p:sp>
      <p:sp>
        <p:nvSpPr>
          <p:cNvPr id="6" name="Rectangle 5"/>
          <p:cNvSpPr/>
          <p:nvPr/>
        </p:nvSpPr>
        <p:spPr>
          <a:xfrm>
            <a:off x="4502989" y="399571"/>
            <a:ext cx="4641011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server </a:t>
            </a:r>
            <a:r>
              <a:rPr lang="fr-FR" sz="1400" dirty="0"/>
              <a:t>&lt;- </a:t>
            </a:r>
            <a:r>
              <a:rPr lang="fr-FR" sz="1400" dirty="0" err="1"/>
              <a:t>function</a:t>
            </a:r>
            <a:r>
              <a:rPr lang="fr-FR" sz="1400" dirty="0"/>
              <a:t>(input, output) {</a:t>
            </a:r>
          </a:p>
          <a:p>
            <a:r>
              <a:rPr lang="fr-FR" sz="1400" dirty="0"/>
              <a:t>  data &lt;- </a:t>
            </a:r>
            <a:r>
              <a:rPr lang="fr-FR" sz="1400" dirty="0" err="1"/>
              <a:t>reactive</a:t>
            </a:r>
            <a:r>
              <a:rPr lang="fr-FR" sz="1400" dirty="0"/>
              <a:t>({</a:t>
            </a:r>
          </a:p>
          <a:p>
            <a:r>
              <a:rPr lang="fr-FR" sz="1400" dirty="0"/>
              <a:t>    x &lt;- </a:t>
            </a:r>
            <a:r>
              <a:rPr lang="fr-FR" sz="1400" dirty="0" err="1" smtClean="0"/>
              <a:t>rnorm</a:t>
            </a:r>
            <a:r>
              <a:rPr lang="fr-FR" sz="1400" dirty="0" smtClean="0"/>
              <a:t>(</a:t>
            </a:r>
            <a:r>
              <a:rPr lang="en-US" sz="1400" dirty="0"/>
              <a:t>n = </a:t>
            </a:r>
            <a:r>
              <a:rPr lang="en-US" sz="1400" dirty="0" err="1"/>
              <a:t>input$n</a:t>
            </a:r>
            <a:r>
              <a:rPr lang="en-US" sz="1400" dirty="0"/>
              <a:t>, mean = </a:t>
            </a:r>
            <a:r>
              <a:rPr lang="en-US" sz="1400" dirty="0" err="1"/>
              <a:t>input$mean</a:t>
            </a:r>
            <a:r>
              <a:rPr lang="en-US" sz="1400" dirty="0"/>
              <a:t>, </a:t>
            </a:r>
            <a:r>
              <a:rPr lang="en-US" sz="1400" dirty="0" err="1"/>
              <a:t>sd</a:t>
            </a:r>
            <a:r>
              <a:rPr lang="en-US" sz="1400" dirty="0"/>
              <a:t> = </a:t>
            </a:r>
            <a:r>
              <a:rPr lang="en-US" sz="1400" dirty="0" err="1"/>
              <a:t>input$sd</a:t>
            </a:r>
            <a:r>
              <a:rPr lang="fr-FR" sz="1400" dirty="0" smtClean="0"/>
              <a:t>)</a:t>
            </a:r>
            <a:endParaRPr lang="fr-FR" sz="1400" dirty="0"/>
          </a:p>
          <a:p>
            <a:r>
              <a:rPr lang="fr-FR" sz="1400" dirty="0"/>
              <a:t>    x })</a:t>
            </a:r>
          </a:p>
          <a:p>
            <a:r>
              <a:rPr lang="fr-FR" sz="1400" dirty="0"/>
              <a:t>  </a:t>
            </a:r>
          </a:p>
          <a:p>
            <a:r>
              <a:rPr lang="fr-FR" sz="1400" dirty="0"/>
              <a:t>  </a:t>
            </a:r>
            <a:r>
              <a:rPr lang="fr-FR" sz="1400" dirty="0" err="1"/>
              <a:t>output$plot</a:t>
            </a:r>
            <a:r>
              <a:rPr lang="fr-FR" sz="1400" dirty="0"/>
              <a:t> &lt;- </a:t>
            </a:r>
            <a:r>
              <a:rPr lang="fr-FR" sz="1400" dirty="0" err="1"/>
              <a:t>renderPlot</a:t>
            </a:r>
            <a:r>
              <a:rPr lang="fr-FR" sz="1400" dirty="0" smtClean="0"/>
              <a:t>({</a:t>
            </a:r>
          </a:p>
          <a:p>
            <a:r>
              <a:rPr lang="fr-FR" sz="1400" dirty="0"/>
              <a:t> if (</a:t>
            </a:r>
            <a:r>
              <a:rPr lang="fr-FR" sz="1400" dirty="0" err="1"/>
              <a:t>input$plottype</a:t>
            </a:r>
            <a:r>
              <a:rPr lang="fr-FR" sz="1400" dirty="0"/>
              <a:t> == "</a:t>
            </a:r>
            <a:r>
              <a:rPr lang="fr-FR" sz="1400" dirty="0" err="1"/>
              <a:t>hist</a:t>
            </a:r>
            <a:r>
              <a:rPr lang="fr-FR" sz="1400" dirty="0"/>
              <a:t>") {</a:t>
            </a:r>
          </a:p>
          <a:p>
            <a:r>
              <a:rPr lang="fr-FR" sz="1400" dirty="0"/>
              <a:t>      </a:t>
            </a:r>
            <a:r>
              <a:rPr lang="fr-FR" sz="1400" dirty="0" err="1"/>
              <a:t>hist</a:t>
            </a:r>
            <a:r>
              <a:rPr lang="fr-FR" sz="1400" dirty="0"/>
              <a:t>(data(), </a:t>
            </a:r>
            <a:r>
              <a:rPr lang="fr-FR" sz="1400" dirty="0" err="1"/>
              <a:t>input$bins</a:t>
            </a:r>
            <a:r>
              <a:rPr lang="fr-FR" sz="1400" dirty="0"/>
              <a:t>, </a:t>
            </a:r>
            <a:r>
              <a:rPr lang="fr-FR" sz="1400" dirty="0" err="1"/>
              <a:t>xlab</a:t>
            </a:r>
            <a:r>
              <a:rPr lang="fr-FR" sz="1400" dirty="0"/>
              <a:t> = "x", main = </a:t>
            </a:r>
            <a:r>
              <a:rPr lang="fr-FR" sz="1400" dirty="0" err="1"/>
              <a:t>input$main</a:t>
            </a:r>
            <a:r>
              <a:rPr lang="fr-FR" sz="1400" dirty="0"/>
              <a:t>); </a:t>
            </a:r>
          </a:p>
          <a:p>
            <a:r>
              <a:rPr lang="fr-FR" sz="1400" dirty="0"/>
              <a:t>      </a:t>
            </a:r>
            <a:r>
              <a:rPr lang="fr-FR" sz="1400" dirty="0" err="1"/>
              <a:t>abline</a:t>
            </a:r>
            <a:r>
              <a:rPr lang="fr-FR" sz="1400" dirty="0"/>
              <a:t>(v = </a:t>
            </a:r>
            <a:r>
              <a:rPr lang="fr-FR" sz="1400" dirty="0" err="1"/>
              <a:t>input$mean</a:t>
            </a:r>
            <a:r>
              <a:rPr lang="fr-FR" sz="1400" dirty="0"/>
              <a:t>, col = "</a:t>
            </a:r>
            <a:r>
              <a:rPr lang="fr-FR" sz="1400" dirty="0" err="1"/>
              <a:t>blue</a:t>
            </a:r>
            <a:r>
              <a:rPr lang="fr-FR" sz="1400" dirty="0"/>
              <a:t>", </a:t>
            </a:r>
            <a:r>
              <a:rPr lang="fr-FR" sz="1400" dirty="0" err="1"/>
              <a:t>lwd</a:t>
            </a:r>
            <a:r>
              <a:rPr lang="fr-FR" sz="1400" dirty="0"/>
              <a:t> = 2)</a:t>
            </a:r>
          </a:p>
          <a:p>
            <a:r>
              <a:rPr lang="fr-FR" sz="1400" dirty="0"/>
              <a:t>      </a:t>
            </a:r>
          </a:p>
          <a:p>
            <a:r>
              <a:rPr lang="fr-FR" sz="1400" dirty="0"/>
              <a:t>    } </a:t>
            </a:r>
            <a:r>
              <a:rPr lang="fr-FR" sz="1400" dirty="0" err="1"/>
              <a:t>else</a:t>
            </a:r>
            <a:r>
              <a:rPr lang="fr-FR" sz="1400" dirty="0"/>
              <a:t> if (</a:t>
            </a:r>
            <a:r>
              <a:rPr lang="fr-FR" sz="1400" dirty="0" err="1"/>
              <a:t>input$plottype</a:t>
            </a:r>
            <a:r>
              <a:rPr lang="fr-FR" sz="1400" dirty="0"/>
              <a:t> == "</a:t>
            </a:r>
            <a:r>
              <a:rPr lang="fr-FR" sz="1400" dirty="0" err="1"/>
              <a:t>boxplot</a:t>
            </a:r>
            <a:r>
              <a:rPr lang="fr-FR" sz="1400" dirty="0"/>
              <a:t>") {</a:t>
            </a:r>
          </a:p>
          <a:p>
            <a:r>
              <a:rPr lang="fr-FR" sz="1400" dirty="0"/>
              <a:t>      </a:t>
            </a:r>
            <a:r>
              <a:rPr lang="fr-FR" sz="1400" dirty="0" err="1"/>
              <a:t>boxplot</a:t>
            </a:r>
            <a:r>
              <a:rPr lang="fr-FR" sz="1400" dirty="0"/>
              <a:t>(data(), </a:t>
            </a:r>
            <a:r>
              <a:rPr lang="fr-FR" sz="1400" dirty="0" err="1"/>
              <a:t>xlab</a:t>
            </a:r>
            <a:r>
              <a:rPr lang="fr-FR" sz="1400" dirty="0"/>
              <a:t> = "x", main = </a:t>
            </a:r>
            <a:r>
              <a:rPr lang="fr-FR" sz="1400" dirty="0" err="1"/>
              <a:t>input$main</a:t>
            </a:r>
            <a:r>
              <a:rPr lang="fr-FR" sz="1400" dirty="0"/>
              <a:t>)</a:t>
            </a:r>
          </a:p>
          <a:p>
            <a:r>
              <a:rPr lang="fr-FR" sz="1400" dirty="0"/>
              <a:t>    }</a:t>
            </a:r>
          </a:p>
          <a:p>
            <a:r>
              <a:rPr lang="fr-FR" sz="1400" dirty="0" smtClean="0"/>
              <a:t>})</a:t>
            </a:r>
          </a:p>
          <a:p>
            <a:r>
              <a:rPr lang="fr-FR" sz="1400" dirty="0" smtClean="0"/>
              <a:t>  </a:t>
            </a:r>
            <a:r>
              <a:rPr lang="fr-FR" sz="1400" dirty="0" err="1" smtClean="0"/>
              <a:t>output$hello</a:t>
            </a:r>
            <a:r>
              <a:rPr lang="fr-FR" sz="1400" dirty="0" smtClean="0"/>
              <a:t> </a:t>
            </a:r>
            <a:r>
              <a:rPr lang="fr-FR" sz="1400" dirty="0"/>
              <a:t>&lt;- </a:t>
            </a:r>
            <a:r>
              <a:rPr lang="fr-FR" sz="1400" dirty="0" err="1"/>
              <a:t>renderText</a:t>
            </a:r>
            <a:r>
              <a:rPr lang="fr-FR" sz="1400" dirty="0"/>
              <a:t>({</a:t>
            </a:r>
          </a:p>
          <a:p>
            <a:r>
              <a:rPr lang="fr-FR" sz="1400" dirty="0"/>
              <a:t>    "</a:t>
            </a:r>
            <a:r>
              <a:rPr lang="fr-FR" sz="1400" dirty="0" err="1"/>
              <a:t>Random</a:t>
            </a:r>
            <a:r>
              <a:rPr lang="fr-FR" sz="1400" dirty="0"/>
              <a:t> </a:t>
            </a:r>
            <a:r>
              <a:rPr lang="fr-FR" sz="1400" dirty="0" err="1"/>
              <a:t>histogram</a:t>
            </a:r>
            <a:r>
              <a:rPr lang="fr-FR" sz="1400" dirty="0"/>
              <a:t>"</a:t>
            </a:r>
          </a:p>
          <a:p>
            <a:r>
              <a:rPr lang="fr-FR" sz="1400" dirty="0"/>
              <a:t>  })</a:t>
            </a:r>
          </a:p>
          <a:p>
            <a:r>
              <a:rPr lang="fr-FR" sz="1400" dirty="0"/>
              <a:t>  </a:t>
            </a:r>
            <a:r>
              <a:rPr lang="fr-FR" sz="1400" dirty="0" err="1"/>
              <a:t>output$params</a:t>
            </a:r>
            <a:r>
              <a:rPr lang="fr-FR" sz="1400" dirty="0"/>
              <a:t> &lt;- </a:t>
            </a:r>
            <a:r>
              <a:rPr lang="fr-FR" sz="1400" dirty="0" err="1"/>
              <a:t>renderText</a:t>
            </a:r>
            <a:r>
              <a:rPr lang="fr-FR" sz="1400" dirty="0"/>
              <a:t>({</a:t>
            </a:r>
          </a:p>
          <a:p>
            <a:r>
              <a:rPr lang="fr-FR" sz="1400" dirty="0"/>
              <a:t>    paste0("</a:t>
            </a:r>
            <a:r>
              <a:rPr lang="fr-FR" sz="1400" dirty="0" err="1"/>
              <a:t>Parameters</a:t>
            </a:r>
            <a:r>
              <a:rPr lang="fr-FR" sz="1400" dirty="0"/>
              <a:t>: ",</a:t>
            </a:r>
          </a:p>
          <a:p>
            <a:r>
              <a:rPr lang="fr-FR" sz="1400" dirty="0"/>
              <a:t>           " n = ", </a:t>
            </a:r>
            <a:r>
              <a:rPr lang="fr-FR" sz="1400" dirty="0" err="1"/>
              <a:t>input$n</a:t>
            </a:r>
            <a:r>
              <a:rPr lang="fr-FR" sz="1400" dirty="0"/>
              <a:t>, "; </a:t>
            </a:r>
            <a:r>
              <a:rPr lang="fr-FR" sz="1400" dirty="0" err="1"/>
              <a:t>bins</a:t>
            </a:r>
            <a:r>
              <a:rPr lang="fr-FR" sz="1400" dirty="0"/>
              <a:t> = ", </a:t>
            </a:r>
            <a:r>
              <a:rPr lang="fr-FR" sz="1400" dirty="0" err="1"/>
              <a:t>input$bins</a:t>
            </a:r>
            <a:r>
              <a:rPr lang="fr-FR" sz="1400" dirty="0"/>
              <a:t>) </a:t>
            </a:r>
          </a:p>
          <a:p>
            <a:r>
              <a:rPr lang="fr-FR" sz="1400" dirty="0"/>
              <a:t>  </a:t>
            </a:r>
            <a:r>
              <a:rPr lang="fr-FR" sz="1400" dirty="0" smtClean="0"/>
              <a:t>})</a:t>
            </a:r>
          </a:p>
          <a:p>
            <a:r>
              <a:rPr lang="fr-FR" sz="1400" dirty="0"/>
              <a:t> </a:t>
            </a:r>
            <a:r>
              <a:rPr lang="fr-FR" sz="1400" dirty="0" err="1"/>
              <a:t>output$mean</a:t>
            </a:r>
            <a:r>
              <a:rPr lang="fr-FR" sz="1400" dirty="0"/>
              <a:t> &lt;- </a:t>
            </a:r>
            <a:r>
              <a:rPr lang="fr-FR" sz="1400" dirty="0" err="1"/>
              <a:t>renderText</a:t>
            </a:r>
            <a:r>
              <a:rPr lang="fr-FR" sz="1400" dirty="0"/>
              <a:t>({</a:t>
            </a:r>
          </a:p>
          <a:p>
            <a:r>
              <a:rPr lang="fr-FR" sz="1400" dirty="0"/>
              <a:t>    paste0("</a:t>
            </a:r>
            <a:r>
              <a:rPr lang="fr-FR" sz="1400" dirty="0" err="1"/>
              <a:t>Mean</a:t>
            </a:r>
            <a:r>
              <a:rPr lang="fr-FR" sz="1400" dirty="0"/>
              <a:t> = ", </a:t>
            </a:r>
            <a:r>
              <a:rPr lang="fr-FR" sz="1400" dirty="0" err="1"/>
              <a:t>input$mean</a:t>
            </a:r>
            <a:r>
              <a:rPr lang="fr-FR" sz="1400" dirty="0"/>
              <a:t>)</a:t>
            </a:r>
          </a:p>
          <a:p>
            <a:r>
              <a:rPr lang="fr-FR" sz="1400" dirty="0"/>
              <a:t>  })</a:t>
            </a:r>
          </a:p>
          <a:p>
            <a:r>
              <a:rPr lang="fr-FR" sz="1400" dirty="0"/>
              <a:t>  </a:t>
            </a:r>
            <a:r>
              <a:rPr lang="fr-FR" sz="1400" dirty="0" err="1"/>
              <a:t>output$sd</a:t>
            </a:r>
            <a:r>
              <a:rPr lang="fr-FR" sz="1400" dirty="0"/>
              <a:t> &lt;- </a:t>
            </a:r>
            <a:r>
              <a:rPr lang="fr-FR" sz="1400" dirty="0" err="1"/>
              <a:t>renderText</a:t>
            </a:r>
            <a:r>
              <a:rPr lang="fr-FR" sz="1400" dirty="0"/>
              <a:t>({</a:t>
            </a:r>
          </a:p>
          <a:p>
            <a:r>
              <a:rPr lang="fr-FR" sz="1400" dirty="0"/>
              <a:t>    paste0("</a:t>
            </a:r>
            <a:r>
              <a:rPr lang="fr-FR" sz="1400" dirty="0" err="1"/>
              <a:t>Sd</a:t>
            </a:r>
            <a:r>
              <a:rPr lang="fr-FR" sz="1400" dirty="0"/>
              <a:t> = ", </a:t>
            </a:r>
            <a:r>
              <a:rPr lang="fr-FR" sz="1400" dirty="0" err="1"/>
              <a:t>input$sd</a:t>
            </a:r>
            <a:r>
              <a:rPr lang="fr-FR" sz="1400" dirty="0"/>
              <a:t>)</a:t>
            </a:r>
          </a:p>
          <a:p>
            <a:r>
              <a:rPr lang="fr-FR" sz="1400" dirty="0"/>
              <a:t>  })</a:t>
            </a:r>
          </a:p>
          <a:p>
            <a:r>
              <a:rPr lang="fr-FR" sz="1400" dirty="0"/>
              <a:t>}</a:t>
            </a:r>
          </a:p>
          <a:p>
            <a:endParaRPr lang="fr-FR" sz="1400" dirty="0"/>
          </a:p>
          <a:p>
            <a:r>
              <a:rPr lang="fr-FR" sz="1400" dirty="0" err="1"/>
              <a:t>shinyApp</a:t>
            </a:r>
            <a:r>
              <a:rPr lang="fr-FR" sz="1400" dirty="0"/>
              <a:t>(</a:t>
            </a:r>
            <a:r>
              <a:rPr lang="fr-FR" sz="1400" dirty="0" err="1"/>
              <a:t>ui</a:t>
            </a:r>
            <a:r>
              <a:rPr lang="fr-FR" sz="1400" dirty="0"/>
              <a:t> = </a:t>
            </a:r>
            <a:r>
              <a:rPr lang="fr-FR" sz="1400" dirty="0" err="1"/>
              <a:t>ui</a:t>
            </a:r>
            <a:r>
              <a:rPr lang="fr-FR" sz="1400" dirty="0"/>
              <a:t>, server = server)</a:t>
            </a:r>
          </a:p>
          <a:p>
            <a:endParaRPr lang="fr-FR" sz="1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C5B38B0-27BA-8144-B8BA-A40C0D4CB54B}"/>
              </a:ext>
            </a:extLst>
          </p:cNvPr>
          <p:cNvSpPr txBox="1"/>
          <p:nvPr/>
        </p:nvSpPr>
        <p:spPr>
          <a:xfrm>
            <a:off x="254000" y="-335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#6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6277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5611520-B015-744F-A5CE-C5A1722AB0B7}"/>
              </a:ext>
            </a:extLst>
          </p:cNvPr>
          <p:cNvSpPr txBox="1"/>
          <p:nvPr/>
        </p:nvSpPr>
        <p:spPr>
          <a:xfrm>
            <a:off x="152400" y="804333"/>
            <a:ext cx="8915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Panel </a:t>
            </a:r>
            <a:r>
              <a:rPr lang="fr-FR" sz="2800" b="1" dirty="0" err="1"/>
              <a:t>appears</a:t>
            </a:r>
            <a:r>
              <a:rPr lang="fr-FR" sz="2800" b="1" dirty="0"/>
              <a:t> and </a:t>
            </a:r>
            <a:r>
              <a:rPr lang="fr-FR" sz="2800" b="1" dirty="0" err="1"/>
              <a:t>disappears</a:t>
            </a:r>
            <a:r>
              <a:rPr lang="fr-FR" sz="2800" dirty="0"/>
              <a:t>:</a:t>
            </a:r>
          </a:p>
          <a:p>
            <a:pPr algn="ctr"/>
            <a:endParaRPr lang="fr-FR" sz="2800" dirty="0"/>
          </a:p>
          <a:p>
            <a:pPr algn="ctr"/>
            <a:r>
              <a:rPr lang="fr-FR" sz="2800" dirty="0"/>
              <a:t>An </a:t>
            </a:r>
            <a:r>
              <a:rPr lang="fr-FR" sz="2800" dirty="0" err="1"/>
              <a:t>ugly</a:t>
            </a:r>
            <a:r>
              <a:rPr lang="fr-FR" sz="2800" dirty="0"/>
              <a:t> </a:t>
            </a:r>
            <a:r>
              <a:rPr lang="fr-FR" sz="2800" dirty="0" err="1"/>
              <a:t>feature</a:t>
            </a:r>
            <a:r>
              <a:rPr lang="fr-FR" sz="2800" dirty="0"/>
              <a:t> of </a:t>
            </a:r>
            <a:r>
              <a:rPr lang="fr-FR" sz="2800" dirty="0" err="1"/>
              <a:t>our</a:t>
            </a:r>
            <a:r>
              <a:rPr lang="fr-FR" sz="2800" dirty="0"/>
              <a:t> application: </a:t>
            </a:r>
          </a:p>
          <a:p>
            <a:pPr algn="ctr"/>
            <a:endParaRPr lang="fr-FR" sz="2800" dirty="0"/>
          </a:p>
          <a:p>
            <a:pPr algn="ctr"/>
            <a:r>
              <a:rPr lang="fr-FR" sz="2800" dirty="0"/>
              <a:t>the input </a:t>
            </a:r>
            <a:r>
              <a:rPr lang="fr-FR" sz="2800" dirty="0" err="1"/>
              <a:t>field</a:t>
            </a:r>
            <a:r>
              <a:rPr lang="fr-FR" sz="2800" dirty="0"/>
              <a:t> </a:t>
            </a:r>
            <a:r>
              <a:rPr lang="fr-FR" sz="2800" dirty="0" err="1"/>
              <a:t>Number</a:t>
            </a:r>
            <a:r>
              <a:rPr lang="fr-FR" sz="2800" dirty="0"/>
              <a:t> of </a:t>
            </a:r>
            <a:r>
              <a:rPr lang="fr-FR" sz="2800" dirty="0" err="1"/>
              <a:t>bins</a:t>
            </a:r>
            <a:r>
              <a:rPr lang="fr-FR" sz="2800" dirty="0"/>
              <a:t> </a:t>
            </a:r>
            <a:r>
              <a:rPr lang="fr-FR" sz="2800" dirty="0" err="1"/>
              <a:t>only</a:t>
            </a:r>
            <a:r>
              <a:rPr lang="fr-FR" sz="2800" dirty="0"/>
              <a:t> </a:t>
            </a:r>
            <a:r>
              <a:rPr lang="fr-FR" sz="2800" dirty="0" err="1"/>
              <a:t>makes</a:t>
            </a:r>
            <a:r>
              <a:rPr lang="fr-FR" sz="2800" dirty="0"/>
              <a:t> </a:t>
            </a:r>
            <a:r>
              <a:rPr lang="fr-FR" sz="2800" dirty="0" err="1"/>
              <a:t>sense</a:t>
            </a:r>
            <a:r>
              <a:rPr lang="fr-FR" sz="2800" dirty="0"/>
              <a:t> for the </a:t>
            </a:r>
            <a:r>
              <a:rPr lang="fr-FR" sz="2800" dirty="0" err="1"/>
              <a:t>histogram</a:t>
            </a:r>
            <a:r>
              <a:rPr lang="fr-FR" sz="2800" dirty="0"/>
              <a:t>, not for the </a:t>
            </a:r>
            <a:r>
              <a:rPr lang="fr-FR" sz="2800" dirty="0" err="1"/>
              <a:t>boxplot</a:t>
            </a:r>
            <a:r>
              <a:rPr lang="fr-FR" sz="2800" dirty="0"/>
              <a:t>, </a:t>
            </a:r>
            <a:r>
              <a:rPr lang="fr-FR" sz="2800" dirty="0" err="1"/>
              <a:t>so</a:t>
            </a:r>
            <a:r>
              <a:rPr lang="fr-FR" sz="2800" dirty="0"/>
              <a:t> </a:t>
            </a:r>
            <a:r>
              <a:rPr lang="fr-FR" sz="2800" dirty="0" err="1"/>
              <a:t>it</a:t>
            </a:r>
            <a:r>
              <a:rPr lang="fr-FR" sz="2800" dirty="0"/>
              <a:t> </a:t>
            </a:r>
            <a:r>
              <a:rPr lang="fr-FR" sz="2800" dirty="0" err="1"/>
              <a:t>should</a:t>
            </a:r>
            <a:r>
              <a:rPr lang="fr-FR" sz="2800" dirty="0"/>
              <a:t> not </a:t>
            </a:r>
            <a:r>
              <a:rPr lang="fr-FR" sz="2800" dirty="0" err="1"/>
              <a:t>appear</a:t>
            </a:r>
            <a:r>
              <a:rPr lang="fr-FR" sz="2800" dirty="0"/>
              <a:t> </a:t>
            </a:r>
            <a:r>
              <a:rPr lang="fr-FR" sz="2800" dirty="0" err="1"/>
              <a:t>when</a:t>
            </a:r>
            <a:r>
              <a:rPr lang="fr-FR" sz="2800" dirty="0"/>
              <a:t> </a:t>
            </a:r>
            <a:r>
              <a:rPr lang="fr-FR" sz="2800" dirty="0" err="1"/>
              <a:t>we</a:t>
            </a:r>
            <a:r>
              <a:rPr lang="fr-FR" sz="2800" dirty="0"/>
              <a:t> do a </a:t>
            </a:r>
            <a:r>
              <a:rPr lang="fr-FR" sz="2800" dirty="0" err="1"/>
              <a:t>boxplot</a:t>
            </a:r>
            <a:r>
              <a:rPr lang="fr-FR" sz="2800" dirty="0"/>
              <a:t>.</a:t>
            </a:r>
          </a:p>
          <a:p>
            <a:pPr algn="ctr"/>
            <a:endParaRPr lang="fr-FR" sz="2800" dirty="0"/>
          </a:p>
          <a:p>
            <a:pPr algn="ctr"/>
            <a:r>
              <a:rPr lang="fr-FR" sz="2800" b="1" dirty="0" err="1"/>
              <a:t>Hint</a:t>
            </a:r>
            <a:r>
              <a:rPr lang="fr-FR" sz="2800" b="1" dirty="0"/>
              <a:t>:</a:t>
            </a:r>
            <a:r>
              <a:rPr lang="fr-FR" sz="2800" dirty="0"/>
              <a:t> use the </a:t>
            </a:r>
            <a:r>
              <a:rPr lang="fr-FR" sz="2800" dirty="0" err="1"/>
              <a:t>conditionalPanel</a:t>
            </a:r>
            <a:r>
              <a:rPr lang="fr-FR" sz="2800" dirty="0"/>
              <a:t>() </a:t>
            </a:r>
            <a:r>
              <a:rPr lang="fr-FR" sz="2800" dirty="0" err="1"/>
              <a:t>function</a:t>
            </a:r>
            <a:r>
              <a:rPr lang="fr-FR" sz="2800" dirty="0"/>
              <a:t>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B1468F9-69E0-EA48-A876-94019DBC884F}"/>
              </a:ext>
            </a:extLst>
          </p:cNvPr>
          <p:cNvSpPr txBox="1"/>
          <p:nvPr/>
        </p:nvSpPr>
        <p:spPr>
          <a:xfrm>
            <a:off x="254000" y="177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#7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6387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671" y="1652783"/>
            <a:ext cx="609887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      # </a:t>
            </a:r>
            <a:r>
              <a:rPr lang="en-US" sz="1400" dirty="0"/>
              <a:t>Only show the option "Number of bins" if the plot type is a histogram,</a:t>
            </a:r>
          </a:p>
          <a:p>
            <a:r>
              <a:rPr lang="en-US" sz="1400" dirty="0"/>
              <a:t>      # since this parameter makes no sense for the other plot type (boxplot)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conditionalPanel</a:t>
            </a:r>
            <a:r>
              <a:rPr lang="en-US" sz="1400" dirty="0"/>
              <a:t>(</a:t>
            </a:r>
          </a:p>
          <a:p>
            <a:r>
              <a:rPr lang="en-US" sz="1400" dirty="0"/>
              <a:t>        condition = "</a:t>
            </a:r>
            <a:r>
              <a:rPr lang="en-US" sz="1400" dirty="0" err="1" smtClean="0"/>
              <a:t>input.plotType</a:t>
            </a:r>
            <a:r>
              <a:rPr lang="en-US" sz="1400" dirty="0" smtClean="0"/>
              <a:t> </a:t>
            </a:r>
            <a:r>
              <a:rPr lang="en-US" sz="1400" dirty="0"/>
              <a:t>== '</a:t>
            </a:r>
            <a:r>
              <a:rPr lang="en-US" sz="1400" dirty="0" err="1"/>
              <a:t>hist</a:t>
            </a:r>
            <a:r>
              <a:rPr lang="en-US" sz="1400" dirty="0"/>
              <a:t>'",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numericInput</a:t>
            </a:r>
            <a:r>
              <a:rPr lang="en-US" sz="1400" dirty="0"/>
              <a:t>(</a:t>
            </a:r>
            <a:r>
              <a:rPr lang="en-US" sz="1400" dirty="0" err="1"/>
              <a:t>inputId</a:t>
            </a:r>
            <a:r>
              <a:rPr lang="en-US" sz="1400" dirty="0"/>
              <a:t> = "bins",</a:t>
            </a:r>
          </a:p>
          <a:p>
            <a:r>
              <a:rPr lang="en-US" sz="1400" dirty="0"/>
              <a:t>                     label = "Number of bins",</a:t>
            </a:r>
          </a:p>
          <a:p>
            <a:r>
              <a:rPr lang="en-US" sz="1400" dirty="0"/>
              <a:t>                     value = 25)        </a:t>
            </a:r>
          </a:p>
          <a:p>
            <a:r>
              <a:rPr lang="en-US" sz="1400" dirty="0"/>
              <a:t>      </a:t>
            </a:r>
            <a:r>
              <a:rPr lang="en-US" sz="1400" dirty="0" smtClean="0"/>
              <a:t>),</a:t>
            </a:r>
            <a:endParaRPr lang="fr-FR" sz="1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1468F9-69E0-EA48-A876-94019DBC884F}"/>
              </a:ext>
            </a:extLst>
          </p:cNvPr>
          <p:cNvSpPr txBox="1"/>
          <p:nvPr/>
        </p:nvSpPr>
        <p:spPr>
          <a:xfrm>
            <a:off x="254000" y="177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#7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54000" y="4574316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/>
              <a:t> </a:t>
            </a:r>
            <a:r>
              <a:rPr lang="fr-FR" sz="1400" dirty="0" err="1"/>
              <a:t>output$params</a:t>
            </a:r>
            <a:r>
              <a:rPr lang="fr-FR" sz="1400" dirty="0"/>
              <a:t> &lt;- </a:t>
            </a:r>
            <a:r>
              <a:rPr lang="fr-FR" sz="1400" dirty="0" err="1"/>
              <a:t>renderText</a:t>
            </a:r>
            <a:r>
              <a:rPr lang="fr-FR" sz="1400" dirty="0"/>
              <a:t>({</a:t>
            </a:r>
          </a:p>
          <a:p>
            <a:r>
              <a:rPr lang="fr-FR" sz="1400" dirty="0"/>
              <a:t>  if (</a:t>
            </a:r>
            <a:r>
              <a:rPr lang="fr-FR" sz="1400" dirty="0" err="1"/>
              <a:t>input$plotType</a:t>
            </a:r>
            <a:r>
              <a:rPr lang="fr-FR" sz="1400" dirty="0"/>
              <a:t> == "</a:t>
            </a:r>
            <a:r>
              <a:rPr lang="fr-FR" sz="1400" dirty="0" err="1"/>
              <a:t>hist</a:t>
            </a:r>
            <a:r>
              <a:rPr lang="fr-FR" sz="1400" dirty="0"/>
              <a:t>") {</a:t>
            </a:r>
          </a:p>
          <a:p>
            <a:r>
              <a:rPr lang="fr-FR" sz="1400" dirty="0"/>
              <a:t>    paste0("</a:t>
            </a:r>
            <a:r>
              <a:rPr lang="fr-FR" sz="1400" dirty="0" err="1"/>
              <a:t>Parameters</a:t>
            </a:r>
            <a:r>
              <a:rPr lang="fr-FR" sz="1400" dirty="0"/>
              <a:t>: ",</a:t>
            </a:r>
          </a:p>
          <a:p>
            <a:r>
              <a:rPr lang="fr-FR" sz="1400" dirty="0"/>
              <a:t>           " n = ", </a:t>
            </a:r>
            <a:r>
              <a:rPr lang="fr-FR" sz="1400" dirty="0" err="1"/>
              <a:t>input$n</a:t>
            </a:r>
            <a:r>
              <a:rPr lang="fr-FR" sz="1400" dirty="0"/>
              <a:t>, "; </a:t>
            </a:r>
            <a:r>
              <a:rPr lang="fr-FR" sz="1400" dirty="0" err="1"/>
              <a:t>bins</a:t>
            </a:r>
            <a:r>
              <a:rPr lang="fr-FR" sz="1400" dirty="0"/>
              <a:t> = ", </a:t>
            </a:r>
            <a:r>
              <a:rPr lang="fr-FR" sz="1400" dirty="0" err="1"/>
              <a:t>input$bins</a:t>
            </a:r>
            <a:r>
              <a:rPr lang="fr-FR" sz="1400" dirty="0"/>
              <a:t>)</a:t>
            </a:r>
          </a:p>
          <a:p>
            <a:r>
              <a:rPr lang="fr-FR" sz="1400" dirty="0"/>
              <a:t>    } </a:t>
            </a:r>
            <a:r>
              <a:rPr lang="fr-FR" sz="1400" dirty="0" err="1"/>
              <a:t>else</a:t>
            </a:r>
            <a:r>
              <a:rPr lang="fr-FR" sz="1400" dirty="0"/>
              <a:t> {</a:t>
            </a:r>
          </a:p>
          <a:p>
            <a:r>
              <a:rPr lang="fr-FR" sz="1400" dirty="0"/>
              <a:t>      paste0("</a:t>
            </a:r>
            <a:r>
              <a:rPr lang="fr-FR" sz="1400" dirty="0" err="1"/>
              <a:t>Parameters</a:t>
            </a:r>
            <a:r>
              <a:rPr lang="fr-FR" sz="1400" dirty="0"/>
              <a:t>: n = ", </a:t>
            </a:r>
            <a:r>
              <a:rPr lang="fr-FR" sz="1400" dirty="0" err="1"/>
              <a:t>input$n</a:t>
            </a:r>
            <a:r>
              <a:rPr lang="fr-FR" sz="1400" dirty="0"/>
              <a:t>)</a:t>
            </a:r>
          </a:p>
          <a:p>
            <a:r>
              <a:rPr lang="fr-FR" sz="1400" dirty="0"/>
              <a:t>    }</a:t>
            </a:r>
          </a:p>
          <a:p>
            <a:r>
              <a:rPr lang="fr-FR" sz="1400" dirty="0"/>
              <a:t>  })</a:t>
            </a:r>
          </a:p>
        </p:txBody>
      </p:sp>
    </p:spTree>
    <p:extLst>
      <p:ext uri="{BB962C8B-B14F-4D97-AF65-F5344CB8AC3E}">
        <p14:creationId xmlns:p14="http://schemas.microsoft.com/office/powerpoint/2010/main" val="1301564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5611520-B015-744F-A5CE-C5A1722AB0B7}"/>
              </a:ext>
            </a:extLst>
          </p:cNvPr>
          <p:cNvSpPr txBox="1"/>
          <p:nvPr/>
        </p:nvSpPr>
        <p:spPr>
          <a:xfrm>
            <a:off x="152400" y="804333"/>
            <a:ext cx="8915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Access </a:t>
            </a:r>
            <a:r>
              <a:rPr lang="fr-FR" sz="2800" b="1" dirty="0" err="1"/>
              <a:t>predefined</a:t>
            </a:r>
            <a:r>
              <a:rPr lang="fr-FR" sz="2800" b="1" dirty="0"/>
              <a:t> data sets</a:t>
            </a:r>
          </a:p>
          <a:p>
            <a:pPr algn="ctr"/>
            <a:endParaRPr lang="fr-FR" sz="28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fr-FR" sz="2800" dirty="0"/>
              <a:t>Save the data sets in the </a:t>
            </a:r>
            <a:r>
              <a:rPr lang="fr-FR" sz="2800" dirty="0" err="1"/>
              <a:t>same</a:t>
            </a:r>
            <a:r>
              <a:rPr lang="fr-FR" sz="2800" dirty="0"/>
              <a:t> </a:t>
            </a:r>
            <a:r>
              <a:rPr lang="fr-FR" sz="2800" dirty="0" err="1"/>
              <a:t>folder</a:t>
            </a:r>
            <a:r>
              <a:rPr lang="fr-FR" sz="2800" dirty="0"/>
              <a:t> as </a:t>
            </a:r>
            <a:r>
              <a:rPr lang="fr-FR" sz="2800" dirty="0" err="1"/>
              <a:t>app.R</a:t>
            </a:r>
            <a:endParaRPr lang="fr-FR" sz="2800" dirty="0"/>
          </a:p>
          <a:p>
            <a:pPr algn="ctr"/>
            <a:r>
              <a:rPr lang="fr-FR" sz="2800" dirty="0" err="1"/>
              <a:t>github</a:t>
            </a:r>
            <a:r>
              <a:rPr lang="fr-FR" sz="2800" dirty="0"/>
              <a:t> </a:t>
            </a:r>
            <a:r>
              <a:rPr lang="fr-FR" sz="2800" dirty="0" err="1"/>
              <a:t>contains</a:t>
            </a:r>
            <a:r>
              <a:rPr lang="fr-FR" sz="2800" dirty="0"/>
              <a:t> 3 </a:t>
            </a:r>
            <a:r>
              <a:rPr lang="fr-FR" sz="2800" dirty="0" err="1"/>
              <a:t>datasets</a:t>
            </a:r>
            <a:r>
              <a:rPr lang="fr-FR" sz="2800" dirty="0"/>
              <a:t> </a:t>
            </a:r>
            <a:r>
              <a:rPr lang="fr-FR" sz="2800" dirty="0" err="1"/>
              <a:t>that</a:t>
            </a:r>
            <a:r>
              <a:rPr lang="fr-FR" sz="2800" dirty="0"/>
              <a:t>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can</a:t>
            </a:r>
            <a:r>
              <a:rPr lang="fr-FR" sz="2800" dirty="0"/>
              <a:t> use: euros, </a:t>
            </a:r>
            <a:r>
              <a:rPr lang="fr-FR" sz="2800" dirty="0" err="1"/>
              <a:t>forbes</a:t>
            </a:r>
            <a:r>
              <a:rPr lang="fr-FR" sz="2800" dirty="0"/>
              <a:t>, </a:t>
            </a:r>
            <a:r>
              <a:rPr lang="fr-FR" sz="2800" dirty="0" err="1"/>
              <a:t>newcomb</a:t>
            </a:r>
            <a:r>
              <a:rPr lang="fr-FR" sz="2800" dirty="0"/>
              <a:t>.</a:t>
            </a:r>
          </a:p>
          <a:p>
            <a:pPr algn="ctr"/>
            <a:endParaRPr lang="fr-FR" sz="28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fr-FR" sz="2800" dirty="0"/>
              <a:t>Let the user </a:t>
            </a:r>
            <a:r>
              <a:rPr lang="fr-FR" sz="2800" dirty="0" err="1"/>
              <a:t>choose</a:t>
            </a:r>
            <a:r>
              <a:rPr lang="fr-FR" sz="2800" dirty="0"/>
              <a:t> (</a:t>
            </a:r>
            <a:r>
              <a:rPr lang="fr-FR" sz="2800" dirty="0" err="1"/>
              <a:t>using</a:t>
            </a:r>
            <a:r>
              <a:rPr lang="fr-FR" sz="2800" dirty="0"/>
              <a:t> a drop down menu) to </a:t>
            </a:r>
            <a:r>
              <a:rPr lang="fr-FR" sz="2800" dirty="0" err="1"/>
              <a:t>either</a:t>
            </a:r>
            <a:r>
              <a:rPr lang="fr-FR" sz="2800" dirty="0"/>
              <a:t> </a:t>
            </a:r>
            <a:r>
              <a:rPr lang="fr-FR" sz="2800" dirty="0" err="1"/>
              <a:t>generate</a:t>
            </a:r>
            <a:r>
              <a:rPr lang="fr-FR" sz="2800" dirty="0"/>
              <a:t> the </a:t>
            </a:r>
            <a:r>
              <a:rPr lang="fr-FR" sz="2800" dirty="0" err="1"/>
              <a:t>random</a:t>
            </a:r>
            <a:r>
              <a:rPr lang="fr-FR" sz="2800" dirty="0"/>
              <a:t> data or use one of </a:t>
            </a:r>
            <a:r>
              <a:rPr lang="fr-FR" sz="2800" dirty="0" err="1"/>
              <a:t>several</a:t>
            </a:r>
            <a:r>
              <a:rPr lang="fr-FR" sz="2800" dirty="0"/>
              <a:t> </a:t>
            </a:r>
            <a:r>
              <a:rPr lang="fr-FR" sz="2800" dirty="0" err="1"/>
              <a:t>datafiles</a:t>
            </a:r>
            <a:r>
              <a:rPr lang="fr-FR" sz="2800" dirty="0"/>
              <a:t>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fr-FR" sz="2800" dirty="0"/>
          </a:p>
          <a:p>
            <a:pPr algn="ctr"/>
            <a:r>
              <a:rPr lang="fr-FR" sz="2800" dirty="0" err="1"/>
              <a:t>We</a:t>
            </a:r>
            <a:r>
              <a:rPr lang="fr-FR" sz="2800" dirty="0"/>
              <a:t> </a:t>
            </a:r>
            <a:r>
              <a:rPr lang="fr-FR" sz="2800" dirty="0" err="1"/>
              <a:t>can</a:t>
            </a:r>
            <a:r>
              <a:rPr lang="fr-FR" sz="2800" dirty="0"/>
              <a:t> </a:t>
            </a:r>
            <a:r>
              <a:rPr lang="fr-FR" sz="2800" dirty="0" err="1"/>
              <a:t>read</a:t>
            </a:r>
            <a:r>
              <a:rPr lang="fr-FR" sz="2800" dirty="0"/>
              <a:t> the data in the server </a:t>
            </a:r>
            <a:r>
              <a:rPr lang="fr-FR" sz="2800" dirty="0" err="1"/>
              <a:t>with</a:t>
            </a:r>
            <a:r>
              <a:rPr lang="fr-FR" sz="2800" dirty="0"/>
              <a:t> a command </a:t>
            </a:r>
            <a:r>
              <a:rPr lang="fr-FR" sz="2800" dirty="0" err="1"/>
              <a:t>like</a:t>
            </a:r>
            <a:endParaRPr lang="fr-FR" sz="28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B1468F9-69E0-EA48-A876-94019DBC884F}"/>
              </a:ext>
            </a:extLst>
          </p:cNvPr>
          <p:cNvSpPr txBox="1"/>
          <p:nvPr/>
        </p:nvSpPr>
        <p:spPr>
          <a:xfrm>
            <a:off x="254000" y="177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#8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1A2EF33-3735-E04F-A4ED-CBC7F01BC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205538"/>
            <a:ext cx="59944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80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B1468F9-69E0-EA48-A876-94019DBC884F}"/>
              </a:ext>
            </a:extLst>
          </p:cNvPr>
          <p:cNvSpPr txBox="1"/>
          <p:nvPr/>
        </p:nvSpPr>
        <p:spPr>
          <a:xfrm>
            <a:off x="254000" y="177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#8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902806"/>
            <a:ext cx="470618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 ## </a:t>
            </a:r>
            <a:r>
              <a:rPr lang="fr-FR" sz="1200" dirty="0" err="1"/>
              <a:t>Choose</a:t>
            </a:r>
            <a:r>
              <a:rPr lang="fr-FR" sz="1200" dirty="0"/>
              <a:t> the data type </a:t>
            </a:r>
            <a:r>
              <a:rPr lang="fr-FR" sz="1200" dirty="0" err="1"/>
              <a:t>between</a:t>
            </a:r>
            <a:r>
              <a:rPr lang="fr-FR" sz="1200" dirty="0"/>
              <a:t> 4 options</a:t>
            </a:r>
          </a:p>
          <a:p>
            <a:r>
              <a:rPr lang="fr-FR" sz="1200" dirty="0"/>
              <a:t>      ## - </a:t>
            </a:r>
            <a:r>
              <a:rPr lang="fr-FR" sz="1200" dirty="0" err="1"/>
              <a:t>random</a:t>
            </a:r>
            <a:r>
              <a:rPr lang="fr-FR" sz="1200" dirty="0"/>
              <a:t> </a:t>
            </a:r>
            <a:r>
              <a:rPr lang="fr-FR" sz="1200" dirty="0" err="1"/>
              <a:t>number</a:t>
            </a:r>
            <a:r>
              <a:rPr lang="fr-FR" sz="1200" dirty="0"/>
              <a:t> </a:t>
            </a:r>
            <a:r>
              <a:rPr lang="fr-FR" sz="1200" dirty="0" err="1"/>
              <a:t>sampling</a:t>
            </a:r>
            <a:r>
              <a:rPr lang="fr-FR" sz="1200" dirty="0"/>
              <a:t> </a:t>
            </a:r>
          </a:p>
          <a:p>
            <a:r>
              <a:rPr lang="fr-FR" sz="1200" dirty="0"/>
              <a:t>      ## - Newcomb </a:t>
            </a:r>
            <a:r>
              <a:rPr lang="fr-FR" sz="1200" dirty="0" err="1"/>
              <a:t>dataset</a:t>
            </a:r>
            <a:r>
              <a:rPr lang="fr-FR" sz="1200" dirty="0"/>
              <a:t> (</a:t>
            </a:r>
            <a:r>
              <a:rPr lang="fr-FR" sz="1200" dirty="0" err="1"/>
              <a:t>loaded</a:t>
            </a:r>
            <a:r>
              <a:rPr lang="fr-FR" sz="1200" dirty="0"/>
              <a:t> </a:t>
            </a:r>
            <a:r>
              <a:rPr lang="fr-FR" sz="1200" dirty="0" err="1"/>
              <a:t>from</a:t>
            </a:r>
            <a:r>
              <a:rPr lang="fr-FR" sz="1200" dirty="0"/>
              <a:t> file)</a:t>
            </a:r>
          </a:p>
          <a:p>
            <a:r>
              <a:rPr lang="fr-FR" sz="1200" dirty="0"/>
              <a:t>      ## - Euros </a:t>
            </a:r>
            <a:r>
              <a:rPr lang="fr-FR" sz="1200" dirty="0" err="1"/>
              <a:t>dataset</a:t>
            </a:r>
            <a:r>
              <a:rPr lang="fr-FR" sz="1200" dirty="0"/>
              <a:t> (</a:t>
            </a:r>
            <a:r>
              <a:rPr lang="fr-FR" sz="1200" dirty="0" err="1"/>
              <a:t>loaded</a:t>
            </a:r>
            <a:r>
              <a:rPr lang="fr-FR" sz="1200" dirty="0"/>
              <a:t> </a:t>
            </a:r>
            <a:r>
              <a:rPr lang="fr-FR" sz="1200" dirty="0" err="1"/>
              <a:t>from</a:t>
            </a:r>
            <a:r>
              <a:rPr lang="fr-FR" sz="1200" dirty="0"/>
              <a:t> file)</a:t>
            </a:r>
          </a:p>
          <a:p>
            <a:r>
              <a:rPr lang="fr-FR" sz="1200" dirty="0"/>
              <a:t>      ## - Forbes </a:t>
            </a:r>
            <a:r>
              <a:rPr lang="fr-FR" sz="1200" dirty="0" err="1"/>
              <a:t>dataset</a:t>
            </a:r>
            <a:r>
              <a:rPr lang="fr-FR" sz="1200" dirty="0"/>
              <a:t> (</a:t>
            </a:r>
            <a:r>
              <a:rPr lang="fr-FR" sz="1200" dirty="0" err="1"/>
              <a:t>loaded</a:t>
            </a:r>
            <a:r>
              <a:rPr lang="fr-FR" sz="1200" dirty="0"/>
              <a:t> </a:t>
            </a:r>
            <a:r>
              <a:rPr lang="fr-FR" sz="1200" dirty="0" err="1"/>
              <a:t>from</a:t>
            </a:r>
            <a:r>
              <a:rPr lang="fr-FR" sz="1200" dirty="0"/>
              <a:t> file)</a:t>
            </a:r>
          </a:p>
          <a:p>
            <a:r>
              <a:rPr lang="fr-FR" sz="1200" dirty="0"/>
              <a:t>      </a:t>
            </a:r>
            <a:r>
              <a:rPr lang="fr-FR" sz="1200" dirty="0" err="1"/>
              <a:t>selectInput</a:t>
            </a:r>
            <a:r>
              <a:rPr lang="fr-FR" sz="1200" dirty="0"/>
              <a:t>("</a:t>
            </a:r>
            <a:r>
              <a:rPr lang="fr-FR" sz="1200" dirty="0" err="1"/>
              <a:t>dataset</a:t>
            </a:r>
            <a:r>
              <a:rPr lang="fr-FR" sz="1200" dirty="0"/>
              <a:t>", "Data type",  </a:t>
            </a:r>
          </a:p>
          <a:p>
            <a:r>
              <a:rPr lang="fr-FR" sz="1200" dirty="0"/>
              <a:t>                  c("</a:t>
            </a:r>
            <a:r>
              <a:rPr lang="fr-FR" sz="1200" dirty="0" err="1"/>
              <a:t>Random</a:t>
            </a:r>
            <a:r>
              <a:rPr lang="fr-FR" sz="1200" dirty="0"/>
              <a:t> </a:t>
            </a:r>
            <a:r>
              <a:rPr lang="fr-FR" sz="1200" dirty="0" err="1"/>
              <a:t>numbers</a:t>
            </a:r>
            <a:r>
              <a:rPr lang="fr-FR" sz="1200" dirty="0"/>
              <a:t>" = "rand",</a:t>
            </a:r>
          </a:p>
          <a:p>
            <a:r>
              <a:rPr lang="fr-FR" sz="1200" dirty="0"/>
              <a:t>                    "</a:t>
            </a:r>
            <a:r>
              <a:rPr lang="fr-FR" sz="1200" dirty="0" err="1"/>
              <a:t>Newcomb's</a:t>
            </a:r>
            <a:r>
              <a:rPr lang="fr-FR" sz="1200" dirty="0"/>
              <a:t> Speed of Light" = "</a:t>
            </a:r>
            <a:r>
              <a:rPr lang="fr-FR" sz="1200" dirty="0" err="1"/>
              <a:t>newcomb</a:t>
            </a:r>
            <a:r>
              <a:rPr lang="fr-FR" sz="1200" dirty="0"/>
              <a:t>",</a:t>
            </a:r>
          </a:p>
          <a:p>
            <a:r>
              <a:rPr lang="fr-FR" sz="1200" dirty="0"/>
              <a:t>                    "Euros" = "euros",</a:t>
            </a:r>
          </a:p>
          <a:p>
            <a:r>
              <a:rPr lang="fr-FR" sz="1200" dirty="0"/>
              <a:t>                    "Forbes" = "</a:t>
            </a:r>
            <a:r>
              <a:rPr lang="fr-FR" sz="1200" dirty="0" err="1"/>
              <a:t>forbes</a:t>
            </a:r>
            <a:r>
              <a:rPr lang="fr-FR" sz="1200" dirty="0"/>
              <a:t>"</a:t>
            </a:r>
          </a:p>
          <a:p>
            <a:r>
              <a:rPr lang="fr-FR" sz="1200" dirty="0"/>
              <a:t>                  ), </a:t>
            </a:r>
          </a:p>
          <a:p>
            <a:r>
              <a:rPr lang="fr-FR" sz="1200" dirty="0"/>
              <a:t>                  multiple = FALSE, </a:t>
            </a:r>
            <a:r>
              <a:rPr lang="fr-FR" sz="1200" dirty="0" err="1"/>
              <a:t>selectize</a:t>
            </a:r>
            <a:r>
              <a:rPr lang="fr-FR" sz="1200" dirty="0"/>
              <a:t> = TRUE, </a:t>
            </a:r>
            <a:r>
              <a:rPr lang="fr-FR" sz="1200" dirty="0" err="1"/>
              <a:t>width</a:t>
            </a:r>
            <a:r>
              <a:rPr lang="fr-FR" sz="1200" dirty="0"/>
              <a:t> = "300px"),</a:t>
            </a:r>
          </a:p>
          <a:p>
            <a:r>
              <a:rPr lang="fr-FR" sz="1200" dirty="0"/>
              <a:t>      </a:t>
            </a:r>
          </a:p>
          <a:p>
            <a:r>
              <a:rPr lang="fr-FR" sz="1200" dirty="0"/>
              <a:t>      ## For the Forbes </a:t>
            </a:r>
            <a:r>
              <a:rPr lang="fr-FR" sz="1200" dirty="0" err="1"/>
              <a:t>dataset</a:t>
            </a:r>
            <a:r>
              <a:rPr lang="fr-FR" sz="1200" dirty="0"/>
              <a:t>, </a:t>
            </a:r>
            <a:r>
              <a:rPr lang="fr-FR" sz="1200" dirty="0" err="1"/>
              <a:t>enable</a:t>
            </a:r>
            <a:r>
              <a:rPr lang="fr-FR" sz="1200" dirty="0"/>
              <a:t> the user </a:t>
            </a:r>
            <a:r>
              <a:rPr lang="fr-FR" sz="1200" dirty="0" smtClean="0"/>
              <a:t>to</a:t>
            </a:r>
          </a:p>
          <a:p>
            <a:r>
              <a:rPr lang="fr-FR" sz="1200" dirty="0" smtClean="0"/>
              <a:t>      </a:t>
            </a:r>
            <a:r>
              <a:rPr lang="fr-FR" sz="1200" dirty="0"/>
              <a:t>## </a:t>
            </a:r>
            <a:r>
              <a:rPr lang="fr-FR" sz="1200" dirty="0" smtClean="0"/>
              <a:t> </a:t>
            </a:r>
            <a:r>
              <a:rPr lang="fr-FR" sz="1200" dirty="0" err="1"/>
              <a:t>specify</a:t>
            </a:r>
            <a:r>
              <a:rPr lang="fr-FR" sz="1200" dirty="0"/>
              <a:t> the </a:t>
            </a:r>
            <a:r>
              <a:rPr lang="fr-FR" sz="1200" dirty="0" err="1"/>
              <a:t>column</a:t>
            </a:r>
            <a:r>
              <a:rPr lang="fr-FR" sz="1200" dirty="0"/>
              <a:t> of values to analyse</a:t>
            </a:r>
          </a:p>
          <a:p>
            <a:r>
              <a:rPr lang="fr-FR" sz="1200" dirty="0"/>
              <a:t>      </a:t>
            </a:r>
            <a:r>
              <a:rPr lang="fr-FR" sz="1200" dirty="0" err="1"/>
              <a:t>conditionalPanel</a:t>
            </a:r>
            <a:r>
              <a:rPr lang="fr-FR" sz="1200" dirty="0"/>
              <a:t>(</a:t>
            </a:r>
          </a:p>
          <a:p>
            <a:r>
              <a:rPr lang="fr-FR" sz="1200" dirty="0"/>
              <a:t>        condition = "</a:t>
            </a:r>
            <a:r>
              <a:rPr lang="fr-FR" sz="1200" dirty="0" err="1"/>
              <a:t>input.dataset</a:t>
            </a:r>
            <a:r>
              <a:rPr lang="fr-FR" sz="1200" dirty="0"/>
              <a:t> == '</a:t>
            </a:r>
            <a:r>
              <a:rPr lang="fr-FR" sz="1200" dirty="0" err="1"/>
              <a:t>forbes</a:t>
            </a:r>
            <a:r>
              <a:rPr lang="fr-FR" sz="1200" dirty="0"/>
              <a:t>'",</a:t>
            </a:r>
          </a:p>
          <a:p>
            <a:r>
              <a:rPr lang="fr-FR" sz="1200" dirty="0"/>
              <a:t>        </a:t>
            </a:r>
            <a:r>
              <a:rPr lang="fr-FR" sz="1200" dirty="0" err="1"/>
              <a:t>selectInput</a:t>
            </a:r>
            <a:r>
              <a:rPr lang="fr-FR" sz="1200" dirty="0"/>
              <a:t>("</a:t>
            </a:r>
            <a:r>
              <a:rPr lang="fr-FR" sz="1200" dirty="0" err="1"/>
              <a:t>column</a:t>
            </a:r>
            <a:r>
              <a:rPr lang="fr-FR" sz="1200" dirty="0"/>
              <a:t>", "Data </a:t>
            </a:r>
            <a:r>
              <a:rPr lang="fr-FR" sz="1200" dirty="0" err="1"/>
              <a:t>column</a:t>
            </a:r>
            <a:r>
              <a:rPr lang="fr-FR" sz="1200" dirty="0"/>
              <a:t>", </a:t>
            </a:r>
          </a:p>
          <a:p>
            <a:r>
              <a:rPr lang="fr-FR" sz="1200" dirty="0"/>
              <a:t>                    c("</a:t>
            </a:r>
            <a:r>
              <a:rPr lang="fr-FR" sz="1200" dirty="0" err="1"/>
              <a:t>Assets</a:t>
            </a:r>
            <a:r>
              <a:rPr lang="fr-FR" sz="1200" dirty="0"/>
              <a:t>",</a:t>
            </a:r>
          </a:p>
          <a:p>
            <a:r>
              <a:rPr lang="fr-FR" sz="1200" dirty="0"/>
              <a:t>                      "Sales",</a:t>
            </a:r>
          </a:p>
          <a:p>
            <a:r>
              <a:rPr lang="fr-FR" sz="1200" dirty="0"/>
              <a:t>                      "</a:t>
            </a:r>
            <a:r>
              <a:rPr lang="fr-FR" sz="1200" dirty="0" err="1"/>
              <a:t>Market_Value</a:t>
            </a:r>
            <a:r>
              <a:rPr lang="fr-FR" sz="1200" dirty="0"/>
              <a:t>",</a:t>
            </a:r>
          </a:p>
          <a:p>
            <a:r>
              <a:rPr lang="fr-FR" sz="1200" dirty="0"/>
              <a:t>                      "Profits",</a:t>
            </a:r>
          </a:p>
          <a:p>
            <a:r>
              <a:rPr lang="fr-FR" sz="1200" dirty="0"/>
              <a:t>                      "</a:t>
            </a:r>
            <a:r>
              <a:rPr lang="fr-FR" sz="1200" dirty="0" err="1"/>
              <a:t>Cash_Flow</a:t>
            </a:r>
            <a:r>
              <a:rPr lang="fr-FR" sz="1200" dirty="0"/>
              <a:t>",</a:t>
            </a:r>
          </a:p>
          <a:p>
            <a:r>
              <a:rPr lang="fr-FR" sz="1200" dirty="0"/>
              <a:t>                      "</a:t>
            </a:r>
            <a:r>
              <a:rPr lang="fr-FR" sz="1200" dirty="0" err="1"/>
              <a:t>Employees</a:t>
            </a:r>
            <a:r>
              <a:rPr lang="fr-FR" sz="1200" dirty="0"/>
              <a:t>"))</a:t>
            </a:r>
          </a:p>
          <a:p>
            <a:r>
              <a:rPr lang="fr-FR" sz="1200" dirty="0"/>
              <a:t>      ),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1231" y="547132"/>
            <a:ext cx="469276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 data &lt;- </a:t>
            </a:r>
            <a:r>
              <a:rPr lang="fr-FR" sz="1200" dirty="0" err="1"/>
              <a:t>reactive</a:t>
            </a:r>
            <a:r>
              <a:rPr lang="fr-FR" sz="1200" dirty="0"/>
              <a:t>({</a:t>
            </a:r>
          </a:p>
          <a:p>
            <a:r>
              <a:rPr lang="fr-FR" sz="1200" dirty="0"/>
              <a:t>    if (</a:t>
            </a:r>
            <a:r>
              <a:rPr lang="fr-FR" sz="1200" dirty="0" err="1"/>
              <a:t>input$dataset</a:t>
            </a:r>
            <a:r>
              <a:rPr lang="fr-FR" sz="1200" dirty="0"/>
              <a:t> == "</a:t>
            </a:r>
            <a:r>
              <a:rPr lang="fr-FR" sz="1200" dirty="0" err="1"/>
              <a:t>newcomb</a:t>
            </a:r>
            <a:r>
              <a:rPr lang="fr-FR" sz="1200" dirty="0"/>
              <a:t>") {</a:t>
            </a:r>
          </a:p>
          <a:p>
            <a:r>
              <a:rPr lang="fr-FR" sz="1200" dirty="0"/>
              <a:t>      message("</a:t>
            </a:r>
            <a:r>
              <a:rPr lang="fr-FR" sz="1200" dirty="0" err="1"/>
              <a:t>Loading</a:t>
            </a:r>
            <a:r>
              <a:rPr lang="fr-FR" sz="1200" dirty="0"/>
              <a:t> Newcomb </a:t>
            </a:r>
            <a:r>
              <a:rPr lang="fr-FR" sz="1200" dirty="0" err="1"/>
              <a:t>dataset</a:t>
            </a:r>
            <a:r>
              <a:rPr lang="fr-FR" sz="1200" dirty="0"/>
              <a:t>")</a:t>
            </a:r>
          </a:p>
          <a:p>
            <a:r>
              <a:rPr lang="fr-FR" sz="1200" dirty="0"/>
              <a:t>      x &lt;- </a:t>
            </a:r>
            <a:r>
              <a:rPr lang="fr-FR" sz="1200" dirty="0" err="1"/>
              <a:t>list</a:t>
            </a:r>
            <a:r>
              <a:rPr lang="fr-FR" sz="1200" dirty="0"/>
              <a:t>(</a:t>
            </a:r>
          </a:p>
          <a:p>
            <a:r>
              <a:rPr lang="fr-FR" sz="1200" dirty="0"/>
              <a:t>        values = </a:t>
            </a:r>
            <a:r>
              <a:rPr lang="fr-FR" sz="1200" dirty="0" err="1"/>
              <a:t>unlist</a:t>
            </a:r>
            <a:r>
              <a:rPr lang="fr-FR" sz="1200" dirty="0"/>
              <a:t>(read.csv("newcomb.csv")[2]),</a:t>
            </a:r>
          </a:p>
          <a:p>
            <a:r>
              <a:rPr lang="fr-FR" sz="1200" dirty="0"/>
              <a:t>        main = "Newcomb")</a:t>
            </a:r>
          </a:p>
          <a:p>
            <a:endParaRPr lang="fr-FR" sz="1200" dirty="0"/>
          </a:p>
          <a:p>
            <a:r>
              <a:rPr lang="fr-FR" sz="1200" dirty="0"/>
              <a:t>    } </a:t>
            </a:r>
            <a:r>
              <a:rPr lang="fr-FR" sz="1200" dirty="0" err="1"/>
              <a:t>else</a:t>
            </a:r>
            <a:r>
              <a:rPr lang="fr-FR" sz="1200" dirty="0"/>
              <a:t> if (</a:t>
            </a:r>
            <a:r>
              <a:rPr lang="fr-FR" sz="1200" dirty="0" err="1"/>
              <a:t>input$dataset</a:t>
            </a:r>
            <a:r>
              <a:rPr lang="fr-FR" sz="1200" dirty="0"/>
              <a:t> == "</a:t>
            </a:r>
            <a:r>
              <a:rPr lang="fr-FR" sz="1200" dirty="0" err="1"/>
              <a:t>forbes</a:t>
            </a:r>
            <a:r>
              <a:rPr lang="fr-FR" sz="1200" dirty="0"/>
              <a:t>") {</a:t>
            </a:r>
          </a:p>
          <a:p>
            <a:r>
              <a:rPr lang="fr-FR" sz="1200" dirty="0"/>
              <a:t>      message("</a:t>
            </a:r>
            <a:r>
              <a:rPr lang="fr-FR" sz="1200" dirty="0" err="1"/>
              <a:t>Loading</a:t>
            </a:r>
            <a:r>
              <a:rPr lang="fr-FR" sz="1200" dirty="0"/>
              <a:t> Forbes </a:t>
            </a:r>
            <a:r>
              <a:rPr lang="fr-FR" sz="1200" dirty="0" err="1"/>
              <a:t>dataset</a:t>
            </a:r>
            <a:r>
              <a:rPr lang="fr-FR" sz="1200" dirty="0"/>
              <a:t>")</a:t>
            </a:r>
          </a:p>
          <a:p>
            <a:r>
              <a:rPr lang="fr-FR" sz="1200" dirty="0"/>
              <a:t>      </a:t>
            </a:r>
            <a:r>
              <a:rPr lang="fr-FR" sz="1200" dirty="0" err="1"/>
              <a:t>forbes</a:t>
            </a:r>
            <a:r>
              <a:rPr lang="fr-FR" sz="1200" dirty="0"/>
              <a:t> &lt;- read.csv("forbes.csv") ## </a:t>
            </a:r>
            <a:r>
              <a:rPr lang="fr-FR" sz="1200" dirty="0" err="1"/>
              <a:t>Load</a:t>
            </a:r>
            <a:r>
              <a:rPr lang="fr-FR" sz="1200" dirty="0"/>
              <a:t> the </a:t>
            </a:r>
            <a:r>
              <a:rPr lang="fr-FR" sz="1200" dirty="0" err="1"/>
              <a:t>forbes</a:t>
            </a:r>
            <a:r>
              <a:rPr lang="fr-FR" sz="1200" dirty="0"/>
              <a:t> data table</a:t>
            </a:r>
          </a:p>
          <a:p>
            <a:r>
              <a:rPr lang="fr-FR" sz="1200" dirty="0"/>
              <a:t>      x &lt;- </a:t>
            </a:r>
            <a:r>
              <a:rPr lang="fr-FR" sz="1200" dirty="0" err="1"/>
              <a:t>list</a:t>
            </a:r>
            <a:r>
              <a:rPr lang="fr-FR" sz="1200" dirty="0"/>
              <a:t>(</a:t>
            </a:r>
          </a:p>
          <a:p>
            <a:r>
              <a:rPr lang="fr-FR" sz="1200" dirty="0"/>
              <a:t>        values = </a:t>
            </a:r>
            <a:r>
              <a:rPr lang="fr-FR" sz="1200" dirty="0" err="1"/>
              <a:t>forbes</a:t>
            </a:r>
            <a:r>
              <a:rPr lang="fr-FR" sz="1200" dirty="0"/>
              <a:t>[, </a:t>
            </a:r>
            <a:r>
              <a:rPr lang="fr-FR" sz="1200" dirty="0" err="1"/>
              <a:t>input$column</a:t>
            </a:r>
            <a:r>
              <a:rPr lang="fr-FR" sz="1200" dirty="0"/>
              <a:t>], ## select the user-</a:t>
            </a:r>
            <a:r>
              <a:rPr lang="fr-FR" sz="1200" dirty="0" err="1"/>
              <a:t>specified</a:t>
            </a:r>
            <a:r>
              <a:rPr lang="fr-FR" sz="1200" dirty="0"/>
              <a:t> </a:t>
            </a:r>
            <a:r>
              <a:rPr lang="fr-FR" sz="1200" dirty="0" err="1"/>
              <a:t>column</a:t>
            </a:r>
            <a:endParaRPr lang="fr-FR" sz="1200" dirty="0"/>
          </a:p>
          <a:p>
            <a:r>
              <a:rPr lang="fr-FR" sz="1200" dirty="0"/>
              <a:t>        main = </a:t>
            </a:r>
            <a:r>
              <a:rPr lang="fr-FR" sz="1200" dirty="0" err="1"/>
              <a:t>paste</a:t>
            </a:r>
            <a:r>
              <a:rPr lang="fr-FR" sz="1200" dirty="0"/>
              <a:t>("Forbes", </a:t>
            </a:r>
            <a:r>
              <a:rPr lang="fr-FR" sz="1200" dirty="0" err="1"/>
              <a:t>input$column</a:t>
            </a:r>
            <a:r>
              <a:rPr lang="fr-FR" sz="1200" dirty="0"/>
              <a:t>))</a:t>
            </a:r>
          </a:p>
          <a:p>
            <a:endParaRPr lang="fr-FR" sz="1200" dirty="0"/>
          </a:p>
          <a:p>
            <a:r>
              <a:rPr lang="fr-FR" sz="1200" dirty="0"/>
              <a:t>    } </a:t>
            </a:r>
            <a:r>
              <a:rPr lang="fr-FR" sz="1200" dirty="0" err="1"/>
              <a:t>else</a:t>
            </a:r>
            <a:r>
              <a:rPr lang="fr-FR" sz="1200" dirty="0"/>
              <a:t> if (</a:t>
            </a:r>
            <a:r>
              <a:rPr lang="fr-FR" sz="1200" dirty="0" err="1"/>
              <a:t>input$dataset</a:t>
            </a:r>
            <a:r>
              <a:rPr lang="fr-FR" sz="1200" dirty="0"/>
              <a:t> == "euros") {</a:t>
            </a:r>
          </a:p>
          <a:p>
            <a:r>
              <a:rPr lang="fr-FR" sz="1200" dirty="0"/>
              <a:t>      message("</a:t>
            </a:r>
            <a:r>
              <a:rPr lang="fr-FR" sz="1200" dirty="0" err="1"/>
              <a:t>Loading</a:t>
            </a:r>
            <a:r>
              <a:rPr lang="fr-FR" sz="1200" dirty="0"/>
              <a:t> Euros </a:t>
            </a:r>
            <a:r>
              <a:rPr lang="fr-FR" sz="1200" dirty="0" err="1"/>
              <a:t>dataset</a:t>
            </a:r>
            <a:r>
              <a:rPr lang="fr-FR" sz="1200" dirty="0"/>
              <a:t>")</a:t>
            </a:r>
          </a:p>
          <a:p>
            <a:r>
              <a:rPr lang="fr-FR" sz="1200" dirty="0"/>
              <a:t>      x &lt;- </a:t>
            </a:r>
            <a:r>
              <a:rPr lang="fr-FR" sz="1200" dirty="0" err="1"/>
              <a:t>list</a:t>
            </a:r>
            <a:r>
              <a:rPr lang="fr-FR" sz="1200" dirty="0"/>
              <a:t>(</a:t>
            </a:r>
          </a:p>
          <a:p>
            <a:r>
              <a:rPr lang="fr-FR" sz="1200" dirty="0"/>
              <a:t>        values = </a:t>
            </a:r>
            <a:r>
              <a:rPr lang="fr-FR" sz="1200" dirty="0" err="1"/>
              <a:t>unlist</a:t>
            </a:r>
            <a:r>
              <a:rPr lang="fr-FR" sz="1200" dirty="0"/>
              <a:t>(</a:t>
            </a:r>
            <a:r>
              <a:rPr lang="fr-FR" sz="1200" dirty="0" err="1"/>
              <a:t>read.delim</a:t>
            </a:r>
            <a:r>
              <a:rPr lang="fr-FR" sz="1200" dirty="0"/>
              <a:t>("</a:t>
            </a:r>
            <a:r>
              <a:rPr lang="fr-FR" sz="1200" dirty="0" err="1"/>
              <a:t>euros.tsv</a:t>
            </a:r>
            <a:r>
              <a:rPr lang="fr-FR" sz="1200" dirty="0"/>
              <a:t>")[1]),</a:t>
            </a:r>
          </a:p>
          <a:p>
            <a:r>
              <a:rPr lang="fr-FR" sz="1200" dirty="0"/>
              <a:t>        main = "Euros")</a:t>
            </a:r>
          </a:p>
          <a:p>
            <a:endParaRPr lang="fr-FR" sz="1200" dirty="0"/>
          </a:p>
          <a:p>
            <a:r>
              <a:rPr lang="fr-FR" sz="1200" dirty="0"/>
              <a:t>    } </a:t>
            </a:r>
            <a:r>
              <a:rPr lang="fr-FR" sz="1200" dirty="0" err="1"/>
              <a:t>else</a:t>
            </a:r>
            <a:r>
              <a:rPr lang="fr-FR" sz="1200" dirty="0"/>
              <a:t> if (</a:t>
            </a:r>
            <a:r>
              <a:rPr lang="fr-FR" sz="1200" dirty="0" err="1"/>
              <a:t>input$dataset</a:t>
            </a:r>
            <a:r>
              <a:rPr lang="fr-FR" sz="1200" dirty="0"/>
              <a:t> == "rand") {</a:t>
            </a:r>
          </a:p>
          <a:p>
            <a:r>
              <a:rPr lang="fr-FR" sz="1200" dirty="0"/>
              <a:t>      message("</a:t>
            </a:r>
            <a:r>
              <a:rPr lang="fr-FR" sz="1200" dirty="0" err="1"/>
              <a:t>Generating</a:t>
            </a:r>
            <a:r>
              <a:rPr lang="fr-FR" sz="1200" dirty="0"/>
              <a:t> </a:t>
            </a:r>
            <a:r>
              <a:rPr lang="fr-FR" sz="1200" dirty="0" err="1"/>
              <a:t>random</a:t>
            </a:r>
            <a:r>
              <a:rPr lang="fr-FR" sz="1200" dirty="0"/>
              <a:t> </a:t>
            </a:r>
            <a:r>
              <a:rPr lang="fr-FR" sz="1200" dirty="0" err="1"/>
              <a:t>numbers</a:t>
            </a:r>
            <a:r>
              <a:rPr lang="fr-FR" sz="1200" dirty="0"/>
              <a:t>")</a:t>
            </a:r>
          </a:p>
          <a:p>
            <a:r>
              <a:rPr lang="fr-FR" sz="1200" dirty="0"/>
              <a:t>      x &lt;- </a:t>
            </a:r>
            <a:r>
              <a:rPr lang="fr-FR" sz="1200" dirty="0" err="1"/>
              <a:t>list</a:t>
            </a:r>
            <a:r>
              <a:rPr lang="fr-FR" sz="1200" dirty="0"/>
              <a:t>(</a:t>
            </a:r>
          </a:p>
          <a:p>
            <a:r>
              <a:rPr lang="fr-FR" sz="1200" dirty="0"/>
              <a:t>        values = </a:t>
            </a:r>
            <a:r>
              <a:rPr lang="fr-FR" sz="1200" dirty="0" err="1"/>
              <a:t>rnorm</a:t>
            </a:r>
            <a:r>
              <a:rPr lang="fr-FR" sz="1200" dirty="0"/>
              <a:t>(n = </a:t>
            </a:r>
            <a:r>
              <a:rPr lang="fr-FR" sz="1200" dirty="0" err="1"/>
              <a:t>input$n</a:t>
            </a:r>
            <a:r>
              <a:rPr lang="fr-FR" sz="1200" dirty="0"/>
              <a:t>, </a:t>
            </a:r>
            <a:r>
              <a:rPr lang="fr-FR" sz="1200" dirty="0" err="1"/>
              <a:t>mean</a:t>
            </a:r>
            <a:r>
              <a:rPr lang="fr-FR" sz="1200" dirty="0"/>
              <a:t> = </a:t>
            </a:r>
            <a:r>
              <a:rPr lang="fr-FR" sz="1200" dirty="0" err="1"/>
              <a:t>input$mean</a:t>
            </a:r>
            <a:r>
              <a:rPr lang="fr-FR" sz="1200" dirty="0"/>
              <a:t>, </a:t>
            </a:r>
            <a:r>
              <a:rPr lang="fr-FR" sz="1200" dirty="0" err="1"/>
              <a:t>sd</a:t>
            </a:r>
            <a:r>
              <a:rPr lang="fr-FR" sz="1200" dirty="0"/>
              <a:t> = </a:t>
            </a:r>
            <a:r>
              <a:rPr lang="fr-FR" sz="1200" dirty="0" err="1"/>
              <a:t>input$sd</a:t>
            </a:r>
            <a:r>
              <a:rPr lang="fr-FR" sz="1200" dirty="0"/>
              <a:t>),</a:t>
            </a:r>
          </a:p>
          <a:p>
            <a:r>
              <a:rPr lang="fr-FR" sz="1200" dirty="0"/>
              <a:t>        main = </a:t>
            </a:r>
            <a:r>
              <a:rPr lang="fr-FR" sz="1200" dirty="0" err="1"/>
              <a:t>input$main</a:t>
            </a:r>
            <a:r>
              <a:rPr lang="fr-FR" sz="1200" dirty="0"/>
              <a:t>)</a:t>
            </a:r>
          </a:p>
          <a:p>
            <a:r>
              <a:rPr lang="fr-FR" sz="1200" dirty="0"/>
              <a:t>      </a:t>
            </a:r>
          </a:p>
          <a:p>
            <a:r>
              <a:rPr lang="fr-FR" sz="1200" dirty="0"/>
              <a:t>    } </a:t>
            </a:r>
            <a:r>
              <a:rPr lang="fr-FR" sz="1200" dirty="0" err="1"/>
              <a:t>else</a:t>
            </a:r>
            <a:r>
              <a:rPr lang="fr-FR" sz="1200" dirty="0"/>
              <a:t> {</a:t>
            </a:r>
          </a:p>
          <a:p>
            <a:r>
              <a:rPr lang="fr-FR" sz="1200" dirty="0"/>
              <a:t>      stop("</a:t>
            </a:r>
            <a:r>
              <a:rPr lang="fr-FR" sz="1200" dirty="0" err="1"/>
              <a:t>Invalid</a:t>
            </a:r>
            <a:r>
              <a:rPr lang="fr-FR" sz="1200" dirty="0"/>
              <a:t> </a:t>
            </a:r>
            <a:r>
              <a:rPr lang="fr-FR" sz="1200" dirty="0" err="1"/>
              <a:t>dataset</a:t>
            </a:r>
            <a:r>
              <a:rPr lang="fr-FR" sz="1200" dirty="0"/>
              <a:t>")</a:t>
            </a:r>
          </a:p>
          <a:p>
            <a:r>
              <a:rPr lang="fr-FR" sz="1200" dirty="0"/>
              <a:t>    </a:t>
            </a:r>
            <a:r>
              <a:rPr lang="fr-FR" sz="1200" dirty="0" smtClean="0"/>
              <a:t>}</a:t>
            </a:r>
            <a:endParaRPr lang="fr-FR" sz="1200" dirty="0"/>
          </a:p>
          <a:p>
            <a:r>
              <a:rPr lang="fr-FR" sz="1200" dirty="0"/>
              <a:t>    return(x) </a:t>
            </a:r>
          </a:p>
          <a:p>
            <a:r>
              <a:rPr lang="fr-FR" sz="1200" dirty="0"/>
              <a:t>  })</a:t>
            </a:r>
          </a:p>
        </p:txBody>
      </p:sp>
    </p:spTree>
    <p:extLst>
      <p:ext uri="{BB962C8B-B14F-4D97-AF65-F5344CB8AC3E}">
        <p14:creationId xmlns:p14="http://schemas.microsoft.com/office/powerpoint/2010/main" val="1015441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5611520-B015-744F-A5CE-C5A1722AB0B7}"/>
              </a:ext>
            </a:extLst>
          </p:cNvPr>
          <p:cNvSpPr txBox="1"/>
          <p:nvPr/>
        </p:nvSpPr>
        <p:spPr>
          <a:xfrm>
            <a:off x="152400" y="641059"/>
            <a:ext cx="89154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/>
              <a:t>Dataset</a:t>
            </a:r>
            <a:r>
              <a:rPr lang="fr-FR" sz="2800" b="1" dirty="0"/>
              <a:t> </a:t>
            </a:r>
            <a:r>
              <a:rPr lang="fr-FR" sz="2800" b="1" dirty="0" err="1"/>
              <a:t>upload</a:t>
            </a:r>
            <a:endParaRPr lang="fr-FR" sz="2800" b="1" dirty="0"/>
          </a:p>
          <a:p>
            <a:pPr algn="ctr"/>
            <a:endParaRPr lang="fr-FR" sz="2800" dirty="0"/>
          </a:p>
          <a:p>
            <a:pPr algn="ctr"/>
            <a:r>
              <a:rPr lang="fr-FR" sz="2800" dirty="0"/>
              <a:t>a. Let the user </a:t>
            </a:r>
            <a:r>
              <a:rPr lang="fr-FR" sz="2800" dirty="0" err="1"/>
              <a:t>upload</a:t>
            </a:r>
            <a:r>
              <a:rPr lang="fr-FR" sz="2800" dirty="0"/>
              <a:t> </a:t>
            </a:r>
            <a:r>
              <a:rPr lang="fr-FR" sz="2800" dirty="0" err="1"/>
              <a:t>its</a:t>
            </a:r>
            <a:r>
              <a:rPr lang="fr-FR" sz="2800" dirty="0"/>
              <a:t> </a:t>
            </a:r>
            <a:r>
              <a:rPr lang="fr-FR" sz="2800" dirty="0" err="1"/>
              <a:t>own</a:t>
            </a:r>
            <a:r>
              <a:rPr lang="fr-FR" sz="2800" dirty="0"/>
              <a:t> </a:t>
            </a:r>
            <a:r>
              <a:rPr lang="fr-FR" sz="2800" dirty="0" err="1"/>
              <a:t>dataset</a:t>
            </a:r>
            <a:r>
              <a:rPr lang="fr-FR" sz="2800" dirty="0"/>
              <a:t> (a file </a:t>
            </a:r>
            <a:r>
              <a:rPr lang="fr-FR" sz="2800" dirty="0" err="1"/>
              <a:t>containing</a:t>
            </a:r>
            <a:r>
              <a:rPr lang="fr-FR" sz="2800" dirty="0"/>
              <a:t> one value per </a:t>
            </a:r>
            <a:r>
              <a:rPr lang="fr-FR" sz="2800" dirty="0" err="1"/>
              <a:t>row</a:t>
            </a:r>
            <a:r>
              <a:rPr lang="fr-FR" sz="2800" dirty="0"/>
              <a:t>, no headers) </a:t>
            </a:r>
            <a:r>
              <a:rPr lang="fr-FR" sz="2800" dirty="0" err="1"/>
              <a:t>so</a:t>
            </a:r>
            <a:r>
              <a:rPr lang="fr-FR" sz="2800" dirty="0"/>
              <a:t> </a:t>
            </a:r>
            <a:r>
              <a:rPr lang="fr-FR" sz="2800" dirty="0" err="1"/>
              <a:t>that</a:t>
            </a:r>
            <a:r>
              <a:rPr lang="fr-FR" sz="2800" dirty="0"/>
              <a:t> </a:t>
            </a:r>
            <a:r>
              <a:rPr lang="fr-FR" sz="2800" dirty="0" err="1"/>
              <a:t>it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plotted</a:t>
            </a:r>
            <a:r>
              <a:rPr lang="fr-FR" sz="2800" dirty="0"/>
              <a:t> by the </a:t>
            </a:r>
            <a:r>
              <a:rPr lang="fr-FR" sz="2800" dirty="0" err="1"/>
              <a:t>app</a:t>
            </a:r>
            <a:r>
              <a:rPr lang="fr-FR" sz="2800" dirty="0"/>
              <a:t>.</a:t>
            </a:r>
          </a:p>
          <a:p>
            <a:pPr algn="ctr"/>
            <a:endParaRPr lang="fr-FR" sz="2800" b="1" dirty="0"/>
          </a:p>
          <a:p>
            <a:pPr algn="ctr"/>
            <a:r>
              <a:rPr lang="fr-FR" sz="2400" b="1" dirty="0" err="1"/>
              <a:t>Hint</a:t>
            </a:r>
            <a:r>
              <a:rPr lang="fr-FR" sz="2400" dirty="0"/>
              <a:t>: use the </a:t>
            </a:r>
            <a:r>
              <a:rPr lang="fr-FR" sz="2400" dirty="0" err="1"/>
              <a:t>fileInput</a:t>
            </a:r>
            <a:r>
              <a:rPr lang="fr-FR" sz="2400" dirty="0"/>
              <a:t>() </a:t>
            </a:r>
            <a:r>
              <a:rPr lang="fr-FR" sz="2400" dirty="0" err="1"/>
              <a:t>function</a:t>
            </a:r>
            <a:r>
              <a:rPr lang="fr-FR" sz="2400" dirty="0"/>
              <a:t>; note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this</a:t>
            </a:r>
            <a:r>
              <a:rPr lang="fr-FR" sz="2400" dirty="0"/>
              <a:t> </a:t>
            </a:r>
            <a:r>
              <a:rPr lang="fr-FR" sz="2400" dirty="0" err="1"/>
              <a:t>function</a:t>
            </a:r>
            <a:r>
              <a:rPr lang="fr-FR" sz="2400" dirty="0"/>
              <a:t> </a:t>
            </a:r>
            <a:r>
              <a:rPr lang="fr-FR" sz="2400" dirty="0" err="1"/>
              <a:t>does</a:t>
            </a:r>
            <a:r>
              <a:rPr lang="fr-FR" sz="2400" dirty="0"/>
              <a:t> not return the file </a:t>
            </a:r>
            <a:r>
              <a:rPr lang="fr-FR" sz="2400" dirty="0" err="1"/>
              <a:t>itself</a:t>
            </a:r>
            <a:r>
              <a:rPr lang="fr-FR" sz="2400" dirty="0"/>
              <a:t>, but a structure </a:t>
            </a:r>
            <a:r>
              <a:rPr lang="fr-FR" sz="2400" dirty="0" err="1"/>
              <a:t>containing</a:t>
            </a:r>
            <a:r>
              <a:rPr lang="fr-FR" sz="2400" dirty="0"/>
              <a:t> </a:t>
            </a:r>
            <a:r>
              <a:rPr lang="fr-FR" sz="2400" dirty="0" err="1"/>
              <a:t>metadata</a:t>
            </a:r>
            <a:r>
              <a:rPr lang="fr-FR" sz="2400" dirty="0"/>
              <a:t> about the file, </a:t>
            </a:r>
            <a:r>
              <a:rPr lang="fr-FR" sz="2400" dirty="0" err="1"/>
              <a:t>including</a:t>
            </a:r>
            <a:r>
              <a:rPr lang="fr-FR" sz="2400" dirty="0"/>
              <a:t> a </a:t>
            </a:r>
            <a:r>
              <a:rPr lang="fr-FR" sz="2400" dirty="0" err="1"/>
              <a:t>link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can</a:t>
            </a:r>
            <a:r>
              <a:rPr lang="fr-FR" sz="2400" dirty="0"/>
              <a:t> </a:t>
            </a:r>
            <a:r>
              <a:rPr lang="fr-FR" sz="2400" dirty="0" err="1"/>
              <a:t>then</a:t>
            </a:r>
            <a:r>
              <a:rPr lang="fr-FR" sz="2400" dirty="0"/>
              <a:t> use to open the file (have a look at the help page for more information).</a:t>
            </a:r>
          </a:p>
          <a:p>
            <a:pPr algn="ctr"/>
            <a:endParaRPr lang="fr-FR" sz="2800" dirty="0"/>
          </a:p>
          <a:p>
            <a:pPr algn="ctr"/>
            <a:r>
              <a:rPr lang="fr-FR" sz="2800" dirty="0"/>
              <a:t>b. </a:t>
            </a:r>
            <a:r>
              <a:rPr lang="fr-FR" sz="2800" dirty="0" err="1"/>
              <a:t>Add</a:t>
            </a:r>
            <a:r>
              <a:rPr lang="fr-FR" sz="2800" dirty="0"/>
              <a:t> an output widget </a:t>
            </a:r>
            <a:r>
              <a:rPr lang="fr-FR" sz="2800" dirty="0" err="1"/>
              <a:t>that</a:t>
            </a:r>
            <a:r>
              <a:rPr lang="fr-FR" sz="2800" dirty="0"/>
              <a:t> displays the content of the file as a table</a:t>
            </a:r>
          </a:p>
          <a:p>
            <a:pPr algn="ctr"/>
            <a:endParaRPr lang="fr-FR" sz="2800" dirty="0"/>
          </a:p>
          <a:p>
            <a:pPr algn="ctr"/>
            <a:r>
              <a:rPr lang="fr-FR" sz="2400" b="1" dirty="0" err="1"/>
              <a:t>Hint</a:t>
            </a:r>
            <a:r>
              <a:rPr lang="fr-FR" sz="2400" dirty="0"/>
              <a:t>: use the </a:t>
            </a:r>
            <a:r>
              <a:rPr lang="fr-FR" sz="2400" dirty="0" err="1"/>
              <a:t>tableOutput</a:t>
            </a:r>
            <a:r>
              <a:rPr lang="fr-FR" sz="2400" dirty="0"/>
              <a:t>() widget.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B1468F9-69E0-EA48-A876-94019DBC884F}"/>
              </a:ext>
            </a:extLst>
          </p:cNvPr>
          <p:cNvSpPr txBox="1"/>
          <p:nvPr/>
        </p:nvSpPr>
        <p:spPr>
          <a:xfrm>
            <a:off x="254000" y="177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#9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8461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B1468F9-69E0-EA48-A876-94019DBC884F}"/>
              </a:ext>
            </a:extLst>
          </p:cNvPr>
          <p:cNvSpPr txBox="1"/>
          <p:nvPr/>
        </p:nvSpPr>
        <p:spPr>
          <a:xfrm>
            <a:off x="254000" y="177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#9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547132"/>
            <a:ext cx="410617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 </a:t>
            </a:r>
            <a:r>
              <a:rPr lang="fr-FR" sz="1400" dirty="0" err="1"/>
              <a:t>selectInput</a:t>
            </a:r>
            <a:r>
              <a:rPr lang="fr-FR" sz="1400" dirty="0"/>
              <a:t>("</a:t>
            </a:r>
            <a:r>
              <a:rPr lang="fr-FR" sz="1400" dirty="0" err="1"/>
              <a:t>dataset</a:t>
            </a:r>
            <a:r>
              <a:rPr lang="fr-FR" sz="1400" dirty="0"/>
              <a:t>", "Data type",  </a:t>
            </a:r>
          </a:p>
          <a:p>
            <a:r>
              <a:rPr lang="fr-FR" sz="1400" dirty="0"/>
              <a:t>                  c("</a:t>
            </a:r>
            <a:r>
              <a:rPr lang="fr-FR" sz="1400" dirty="0" err="1"/>
              <a:t>Random</a:t>
            </a:r>
            <a:r>
              <a:rPr lang="fr-FR" sz="1400" dirty="0"/>
              <a:t> </a:t>
            </a:r>
            <a:r>
              <a:rPr lang="fr-FR" sz="1400" dirty="0" err="1"/>
              <a:t>numbers</a:t>
            </a:r>
            <a:r>
              <a:rPr lang="fr-FR" sz="1400" dirty="0"/>
              <a:t>" = "rand",</a:t>
            </a:r>
          </a:p>
          <a:p>
            <a:r>
              <a:rPr lang="fr-FR" sz="1400" dirty="0"/>
              <a:t>                    "</a:t>
            </a:r>
            <a:r>
              <a:rPr lang="fr-FR" sz="1400" dirty="0" err="1"/>
              <a:t>Newcomb's</a:t>
            </a:r>
            <a:r>
              <a:rPr lang="fr-FR" sz="1400" dirty="0"/>
              <a:t> Speed of Light" = "</a:t>
            </a:r>
            <a:r>
              <a:rPr lang="fr-FR" sz="1400" dirty="0" err="1"/>
              <a:t>newcomb</a:t>
            </a:r>
            <a:r>
              <a:rPr lang="fr-FR" sz="1400" dirty="0"/>
              <a:t>",</a:t>
            </a:r>
          </a:p>
          <a:p>
            <a:r>
              <a:rPr lang="fr-FR" sz="1400" dirty="0"/>
              <a:t>                    "Euros" = "euros",</a:t>
            </a:r>
          </a:p>
          <a:p>
            <a:r>
              <a:rPr lang="fr-FR" sz="1400" dirty="0"/>
              <a:t>                    "Forbes" = "</a:t>
            </a:r>
            <a:r>
              <a:rPr lang="fr-FR" sz="1400" dirty="0" err="1"/>
              <a:t>forbes</a:t>
            </a:r>
            <a:r>
              <a:rPr lang="fr-FR" sz="1400" dirty="0"/>
              <a:t>",</a:t>
            </a:r>
          </a:p>
          <a:p>
            <a:r>
              <a:rPr lang="fr-FR" sz="1400" dirty="0"/>
              <a:t>                    </a:t>
            </a:r>
            <a:r>
              <a:rPr lang="fr-FR" sz="1400" dirty="0">
                <a:solidFill>
                  <a:srgbClr val="FF0000"/>
                </a:solidFill>
              </a:rPr>
              <a:t>"</a:t>
            </a:r>
            <a:r>
              <a:rPr lang="fr-FR" sz="1400" dirty="0" err="1">
                <a:solidFill>
                  <a:srgbClr val="FF0000"/>
                </a:solidFill>
              </a:rPr>
              <a:t>My</a:t>
            </a:r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400" dirty="0" err="1">
                <a:solidFill>
                  <a:srgbClr val="FF0000"/>
                </a:solidFill>
              </a:rPr>
              <a:t>own</a:t>
            </a:r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400" dirty="0" err="1">
                <a:solidFill>
                  <a:srgbClr val="FF0000"/>
                </a:solidFill>
              </a:rPr>
              <a:t>dataset</a:t>
            </a:r>
            <a:r>
              <a:rPr lang="fr-FR" sz="1400" dirty="0">
                <a:solidFill>
                  <a:srgbClr val="FF0000"/>
                </a:solidFill>
              </a:rPr>
              <a:t>" = "</a:t>
            </a:r>
            <a:r>
              <a:rPr lang="fr-FR" sz="1400" dirty="0" err="1">
                <a:solidFill>
                  <a:srgbClr val="FF0000"/>
                </a:solidFill>
              </a:rPr>
              <a:t>mydata</a:t>
            </a:r>
            <a:r>
              <a:rPr lang="fr-FR" sz="1400" dirty="0">
                <a:solidFill>
                  <a:srgbClr val="FF0000"/>
                </a:solidFill>
              </a:rPr>
              <a:t>"</a:t>
            </a:r>
          </a:p>
          <a:p>
            <a:r>
              <a:rPr lang="fr-FR" sz="1400" dirty="0"/>
              <a:t>                  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013501"/>
            <a:ext cx="41061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## Display the file input and the </a:t>
            </a:r>
            <a:r>
              <a:rPr lang="fr-FR" sz="1400" dirty="0" err="1"/>
              <a:t>title</a:t>
            </a:r>
            <a:r>
              <a:rPr lang="fr-FR" sz="1400" dirty="0"/>
              <a:t> panel </a:t>
            </a:r>
            <a:r>
              <a:rPr lang="fr-FR" sz="1400" dirty="0" err="1"/>
              <a:t>only</a:t>
            </a:r>
            <a:r>
              <a:rPr lang="fr-FR" sz="1400" dirty="0"/>
              <a:t> if</a:t>
            </a:r>
          </a:p>
          <a:p>
            <a:r>
              <a:rPr lang="fr-FR" sz="1400" dirty="0"/>
              <a:t>      ## the user </a:t>
            </a:r>
            <a:r>
              <a:rPr lang="fr-FR" sz="1400" dirty="0" err="1"/>
              <a:t>want</a:t>
            </a:r>
            <a:r>
              <a:rPr lang="fr-FR" sz="1400" dirty="0"/>
              <a:t> to use </a:t>
            </a:r>
            <a:r>
              <a:rPr lang="fr-FR" sz="1400" dirty="0" err="1"/>
              <a:t>his</a:t>
            </a:r>
            <a:r>
              <a:rPr lang="fr-FR" sz="1400" dirty="0"/>
              <a:t> </a:t>
            </a:r>
            <a:r>
              <a:rPr lang="fr-FR" sz="1400" dirty="0" err="1"/>
              <a:t>dataset</a:t>
            </a:r>
            <a:r>
              <a:rPr lang="fr-FR" sz="1400" dirty="0"/>
              <a:t>. </a:t>
            </a:r>
          </a:p>
          <a:p>
            <a:r>
              <a:rPr lang="fr-FR" sz="1400" dirty="0"/>
              <a:t>      </a:t>
            </a:r>
            <a:r>
              <a:rPr lang="fr-FR" sz="1400" dirty="0" err="1"/>
              <a:t>conditionalPanel</a:t>
            </a:r>
            <a:r>
              <a:rPr lang="fr-FR" sz="1400" dirty="0"/>
              <a:t>(</a:t>
            </a:r>
          </a:p>
          <a:p>
            <a:r>
              <a:rPr lang="fr-FR" sz="1400" dirty="0"/>
              <a:t>        condition = "</a:t>
            </a:r>
            <a:r>
              <a:rPr lang="fr-FR" sz="1400" dirty="0" err="1"/>
              <a:t>input.dataset</a:t>
            </a:r>
            <a:r>
              <a:rPr lang="fr-FR" sz="1400" dirty="0"/>
              <a:t> == '</a:t>
            </a:r>
            <a:r>
              <a:rPr lang="fr-FR" sz="1400" dirty="0" err="1"/>
              <a:t>mydata</a:t>
            </a:r>
            <a:r>
              <a:rPr lang="fr-FR" sz="1400" dirty="0"/>
              <a:t>'",</a:t>
            </a:r>
          </a:p>
          <a:p>
            <a:r>
              <a:rPr lang="fr-FR" sz="1400" dirty="0"/>
              <a:t>        </a:t>
            </a:r>
            <a:r>
              <a:rPr lang="fr-FR" sz="1400" dirty="0" err="1"/>
              <a:t>fileInput</a:t>
            </a:r>
            <a:r>
              <a:rPr lang="fr-FR" sz="1400" dirty="0"/>
              <a:t>(</a:t>
            </a:r>
            <a:r>
              <a:rPr lang="fr-FR" sz="1400" dirty="0" err="1"/>
              <a:t>inputId</a:t>
            </a:r>
            <a:r>
              <a:rPr lang="fr-FR" sz="1400" dirty="0"/>
              <a:t> = "</a:t>
            </a:r>
            <a:r>
              <a:rPr lang="fr-FR" sz="1400" dirty="0" err="1"/>
              <a:t>myfile</a:t>
            </a:r>
            <a:r>
              <a:rPr lang="fr-FR" sz="1400" dirty="0"/>
              <a:t>", label = "Upload </a:t>
            </a:r>
            <a:r>
              <a:rPr lang="fr-FR" sz="1400" dirty="0" err="1"/>
              <a:t>your</a:t>
            </a:r>
            <a:r>
              <a:rPr lang="fr-FR" sz="1400" dirty="0"/>
              <a:t> data (one value per </a:t>
            </a:r>
            <a:r>
              <a:rPr lang="fr-FR" sz="1400" dirty="0" err="1"/>
              <a:t>row</a:t>
            </a:r>
            <a:r>
              <a:rPr lang="fr-FR" sz="1400" dirty="0"/>
              <a:t>)"),</a:t>
            </a:r>
          </a:p>
          <a:p>
            <a:r>
              <a:rPr lang="fr-FR" sz="1400" dirty="0"/>
              <a:t>        </a:t>
            </a:r>
            <a:r>
              <a:rPr lang="fr-FR" sz="1400" dirty="0" err="1"/>
              <a:t>textInput</a:t>
            </a:r>
            <a:r>
              <a:rPr lang="fr-FR" sz="1400" dirty="0"/>
              <a:t>(</a:t>
            </a:r>
            <a:r>
              <a:rPr lang="fr-FR" sz="1400" dirty="0" err="1"/>
              <a:t>inputId</a:t>
            </a:r>
            <a:r>
              <a:rPr lang="fr-FR" sz="1400" dirty="0"/>
              <a:t> = "main", label = "Plot </a:t>
            </a:r>
            <a:r>
              <a:rPr lang="fr-FR" sz="1400" dirty="0" err="1"/>
              <a:t>title</a:t>
            </a:r>
            <a:r>
              <a:rPr lang="fr-FR" sz="1400" dirty="0"/>
              <a:t>", value = "</a:t>
            </a:r>
            <a:r>
              <a:rPr lang="fr-FR" sz="1400" dirty="0" err="1"/>
              <a:t>My</a:t>
            </a:r>
            <a:r>
              <a:rPr lang="fr-FR" sz="1400" dirty="0"/>
              <a:t> data </a:t>
            </a:r>
            <a:r>
              <a:rPr lang="fr-FR" sz="1400" dirty="0" err="1"/>
              <a:t>sampling</a:t>
            </a:r>
            <a:r>
              <a:rPr lang="fr-FR" sz="1400" dirty="0"/>
              <a:t> distribution")</a:t>
            </a:r>
          </a:p>
          <a:p>
            <a:r>
              <a:rPr lang="fr-FR" sz="1400" dirty="0"/>
              <a:t>      )</a:t>
            </a:r>
          </a:p>
        </p:txBody>
      </p:sp>
      <p:sp>
        <p:nvSpPr>
          <p:cNvPr id="7" name="Rectangle 6"/>
          <p:cNvSpPr/>
          <p:nvPr/>
        </p:nvSpPr>
        <p:spPr>
          <a:xfrm>
            <a:off x="4106174" y="0"/>
            <a:ext cx="5658928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data </a:t>
            </a:r>
            <a:r>
              <a:rPr lang="fr-FR" sz="1400" dirty="0"/>
              <a:t>&lt;- </a:t>
            </a:r>
            <a:r>
              <a:rPr lang="fr-FR" sz="1400" dirty="0" err="1"/>
              <a:t>reactive</a:t>
            </a:r>
            <a:r>
              <a:rPr lang="fr-FR" sz="1400" dirty="0"/>
              <a:t>({</a:t>
            </a:r>
          </a:p>
          <a:p>
            <a:r>
              <a:rPr lang="fr-FR" sz="1400" dirty="0"/>
              <a:t>    if (</a:t>
            </a:r>
            <a:r>
              <a:rPr lang="fr-FR" sz="1400" dirty="0" err="1"/>
              <a:t>input$dataset</a:t>
            </a:r>
            <a:r>
              <a:rPr lang="fr-FR" sz="1400" dirty="0"/>
              <a:t> == "</a:t>
            </a:r>
            <a:r>
              <a:rPr lang="fr-FR" sz="1400" dirty="0" err="1"/>
              <a:t>newcomb</a:t>
            </a:r>
            <a:r>
              <a:rPr lang="fr-FR" sz="1400" dirty="0"/>
              <a:t>") {</a:t>
            </a:r>
          </a:p>
          <a:p>
            <a:r>
              <a:rPr lang="fr-FR" sz="1400" dirty="0"/>
              <a:t>      message("</a:t>
            </a:r>
            <a:r>
              <a:rPr lang="fr-FR" sz="1400" dirty="0" err="1"/>
              <a:t>Loading</a:t>
            </a:r>
            <a:r>
              <a:rPr lang="fr-FR" sz="1400" dirty="0"/>
              <a:t> Newcomb </a:t>
            </a:r>
            <a:r>
              <a:rPr lang="fr-FR" sz="1400" dirty="0" err="1"/>
              <a:t>dataset</a:t>
            </a:r>
            <a:r>
              <a:rPr lang="fr-FR" sz="1400" dirty="0"/>
              <a:t>")</a:t>
            </a:r>
          </a:p>
          <a:p>
            <a:r>
              <a:rPr lang="fr-FR" sz="1400" dirty="0"/>
              <a:t>      x &lt;- </a:t>
            </a:r>
            <a:r>
              <a:rPr lang="fr-FR" sz="1400" dirty="0" err="1"/>
              <a:t>list</a:t>
            </a:r>
            <a:r>
              <a:rPr lang="fr-FR" sz="1400" dirty="0"/>
              <a:t>(</a:t>
            </a:r>
          </a:p>
          <a:p>
            <a:r>
              <a:rPr lang="fr-FR" sz="1400" dirty="0"/>
              <a:t>        values = </a:t>
            </a:r>
            <a:r>
              <a:rPr lang="fr-FR" sz="1400" dirty="0" err="1"/>
              <a:t>unlist</a:t>
            </a:r>
            <a:r>
              <a:rPr lang="fr-FR" sz="1400" dirty="0"/>
              <a:t>(read.csv("newcomb.csv")[2]),</a:t>
            </a:r>
          </a:p>
          <a:p>
            <a:r>
              <a:rPr lang="fr-FR" sz="1400" dirty="0"/>
              <a:t>        main = "Newcomb</a:t>
            </a:r>
            <a:r>
              <a:rPr lang="fr-FR" sz="1400" dirty="0" smtClean="0"/>
              <a:t>")</a:t>
            </a:r>
            <a:endParaRPr lang="fr-FR" sz="1400" dirty="0"/>
          </a:p>
          <a:p>
            <a:r>
              <a:rPr lang="fr-FR" sz="1400" dirty="0"/>
              <a:t>    } </a:t>
            </a:r>
            <a:r>
              <a:rPr lang="fr-FR" sz="1400" dirty="0" err="1" smtClean="0"/>
              <a:t>else</a:t>
            </a:r>
            <a:r>
              <a:rPr lang="fr-FR" sz="1400" dirty="0" smtClean="0"/>
              <a:t> </a:t>
            </a:r>
            <a:r>
              <a:rPr lang="fr-FR" sz="1400" dirty="0"/>
              <a:t>if (</a:t>
            </a:r>
            <a:r>
              <a:rPr lang="fr-FR" sz="1400" dirty="0" err="1"/>
              <a:t>input$dataset</a:t>
            </a:r>
            <a:r>
              <a:rPr lang="fr-FR" sz="1400" dirty="0"/>
              <a:t> == "rand") {</a:t>
            </a:r>
          </a:p>
          <a:p>
            <a:r>
              <a:rPr lang="fr-FR" sz="1400" dirty="0"/>
              <a:t>      message("</a:t>
            </a:r>
            <a:r>
              <a:rPr lang="fr-FR" sz="1400" dirty="0" err="1"/>
              <a:t>Generating</a:t>
            </a:r>
            <a:r>
              <a:rPr lang="fr-FR" sz="1400" dirty="0"/>
              <a:t> </a:t>
            </a:r>
            <a:r>
              <a:rPr lang="fr-FR" sz="1400" dirty="0" err="1"/>
              <a:t>random</a:t>
            </a:r>
            <a:r>
              <a:rPr lang="fr-FR" sz="1400" dirty="0"/>
              <a:t> </a:t>
            </a:r>
            <a:r>
              <a:rPr lang="fr-FR" sz="1400" dirty="0" err="1"/>
              <a:t>numbers</a:t>
            </a:r>
            <a:r>
              <a:rPr lang="fr-FR" sz="1400" dirty="0"/>
              <a:t>")</a:t>
            </a:r>
          </a:p>
          <a:p>
            <a:r>
              <a:rPr lang="fr-FR" sz="1400" dirty="0"/>
              <a:t>      x &lt;- </a:t>
            </a:r>
            <a:r>
              <a:rPr lang="fr-FR" sz="1400" dirty="0" err="1"/>
              <a:t>list</a:t>
            </a:r>
            <a:r>
              <a:rPr lang="fr-FR" sz="1400" dirty="0"/>
              <a:t>(</a:t>
            </a:r>
          </a:p>
          <a:p>
            <a:r>
              <a:rPr lang="fr-FR" sz="1400" dirty="0"/>
              <a:t>        values = </a:t>
            </a:r>
            <a:r>
              <a:rPr lang="fr-FR" sz="1400" dirty="0" err="1"/>
              <a:t>rnorm</a:t>
            </a:r>
            <a:r>
              <a:rPr lang="fr-FR" sz="1400" dirty="0"/>
              <a:t>(n = </a:t>
            </a:r>
            <a:r>
              <a:rPr lang="fr-FR" sz="1400" dirty="0" err="1"/>
              <a:t>input$n</a:t>
            </a:r>
            <a:r>
              <a:rPr lang="fr-FR" sz="1400" dirty="0"/>
              <a:t>, </a:t>
            </a:r>
            <a:r>
              <a:rPr lang="fr-FR" sz="1400" dirty="0" err="1"/>
              <a:t>mean</a:t>
            </a:r>
            <a:r>
              <a:rPr lang="fr-FR" sz="1400" dirty="0"/>
              <a:t> = </a:t>
            </a:r>
            <a:r>
              <a:rPr lang="fr-FR" sz="1400" dirty="0" err="1"/>
              <a:t>input$mean</a:t>
            </a:r>
            <a:r>
              <a:rPr lang="fr-FR" sz="1400" dirty="0"/>
              <a:t>, </a:t>
            </a:r>
            <a:r>
              <a:rPr lang="fr-FR" sz="1400" dirty="0" err="1"/>
              <a:t>sd</a:t>
            </a:r>
            <a:r>
              <a:rPr lang="fr-FR" sz="1400" dirty="0"/>
              <a:t> = </a:t>
            </a:r>
            <a:r>
              <a:rPr lang="fr-FR" sz="1400" dirty="0" err="1"/>
              <a:t>input$sd</a:t>
            </a:r>
            <a:r>
              <a:rPr lang="fr-FR" sz="1400" dirty="0"/>
              <a:t>),</a:t>
            </a:r>
          </a:p>
          <a:p>
            <a:r>
              <a:rPr lang="fr-FR" sz="1400" dirty="0"/>
              <a:t>        main = </a:t>
            </a:r>
            <a:r>
              <a:rPr lang="fr-FR" sz="1400" dirty="0" err="1"/>
              <a:t>input$main</a:t>
            </a:r>
            <a:r>
              <a:rPr lang="fr-FR" sz="1400" dirty="0" smtClean="0"/>
              <a:t>)</a:t>
            </a:r>
            <a:endParaRPr lang="fr-FR" sz="1400" dirty="0"/>
          </a:p>
          <a:p>
            <a:r>
              <a:rPr lang="fr-FR" sz="1400" dirty="0"/>
              <a:t>    } </a:t>
            </a:r>
            <a:r>
              <a:rPr lang="fr-FR" sz="1400" dirty="0" err="1">
                <a:solidFill>
                  <a:srgbClr val="FF0000"/>
                </a:solidFill>
              </a:rPr>
              <a:t>else</a:t>
            </a:r>
            <a:r>
              <a:rPr lang="fr-FR" sz="1400" dirty="0">
                <a:solidFill>
                  <a:srgbClr val="FF0000"/>
                </a:solidFill>
              </a:rPr>
              <a:t> if (</a:t>
            </a:r>
            <a:r>
              <a:rPr lang="fr-FR" sz="1400" dirty="0" err="1">
                <a:solidFill>
                  <a:srgbClr val="FF0000"/>
                </a:solidFill>
              </a:rPr>
              <a:t>input$dataset</a:t>
            </a:r>
            <a:r>
              <a:rPr lang="fr-FR" sz="1400" dirty="0">
                <a:solidFill>
                  <a:srgbClr val="FF0000"/>
                </a:solidFill>
              </a:rPr>
              <a:t> == "</a:t>
            </a:r>
            <a:r>
              <a:rPr lang="fr-FR" sz="1400" dirty="0" err="1">
                <a:solidFill>
                  <a:srgbClr val="FF0000"/>
                </a:solidFill>
              </a:rPr>
              <a:t>mydata</a:t>
            </a:r>
            <a:r>
              <a:rPr lang="fr-FR" sz="1400" dirty="0">
                <a:solidFill>
                  <a:srgbClr val="FF0000"/>
                </a:solidFill>
              </a:rPr>
              <a:t>") {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     message("</a:t>
            </a:r>
            <a:r>
              <a:rPr lang="fr-FR" sz="1400" dirty="0" err="1">
                <a:solidFill>
                  <a:srgbClr val="FF0000"/>
                </a:solidFill>
              </a:rPr>
              <a:t>Loading</a:t>
            </a:r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400" dirty="0" err="1">
                <a:solidFill>
                  <a:srgbClr val="FF0000"/>
                </a:solidFill>
              </a:rPr>
              <a:t>your</a:t>
            </a:r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400" dirty="0" err="1">
                <a:solidFill>
                  <a:srgbClr val="FF0000"/>
                </a:solidFill>
              </a:rPr>
              <a:t>own</a:t>
            </a:r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400" dirty="0" err="1">
                <a:solidFill>
                  <a:srgbClr val="FF0000"/>
                </a:solidFill>
              </a:rPr>
              <a:t>dataset</a:t>
            </a:r>
            <a:r>
              <a:rPr lang="fr-FR" sz="1400" dirty="0">
                <a:solidFill>
                  <a:srgbClr val="FF0000"/>
                </a:solidFill>
              </a:rPr>
              <a:t>")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     </a:t>
            </a:r>
            <a:r>
              <a:rPr lang="fr-FR" sz="1400" dirty="0" err="1">
                <a:solidFill>
                  <a:srgbClr val="FF0000"/>
                </a:solidFill>
              </a:rPr>
              <a:t>inFile</a:t>
            </a:r>
            <a:r>
              <a:rPr lang="fr-FR" sz="1400" dirty="0">
                <a:solidFill>
                  <a:srgbClr val="FF0000"/>
                </a:solidFill>
              </a:rPr>
              <a:t> &lt;- </a:t>
            </a:r>
            <a:r>
              <a:rPr lang="fr-FR" sz="1400" dirty="0" err="1">
                <a:solidFill>
                  <a:srgbClr val="FF0000"/>
                </a:solidFill>
              </a:rPr>
              <a:t>input$myfile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      if (</a:t>
            </a:r>
            <a:r>
              <a:rPr lang="fr-FR" sz="1400" dirty="0" err="1">
                <a:solidFill>
                  <a:srgbClr val="FF0000"/>
                </a:solidFill>
              </a:rPr>
              <a:t>is.null</a:t>
            </a:r>
            <a:r>
              <a:rPr lang="fr-FR" sz="1400" dirty="0">
                <a:solidFill>
                  <a:srgbClr val="FF0000"/>
                </a:solidFill>
              </a:rPr>
              <a:t>(</a:t>
            </a:r>
            <a:r>
              <a:rPr lang="fr-FR" sz="1400" dirty="0" err="1">
                <a:solidFill>
                  <a:srgbClr val="FF0000"/>
                </a:solidFill>
              </a:rPr>
              <a:t>inFile</a:t>
            </a:r>
            <a:r>
              <a:rPr lang="fr-FR" sz="1400" dirty="0">
                <a:solidFill>
                  <a:srgbClr val="FF0000"/>
                </a:solidFill>
              </a:rPr>
              <a:t>)) {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       x &lt;- </a:t>
            </a:r>
            <a:r>
              <a:rPr lang="fr-FR" sz="1400" dirty="0" err="1">
                <a:solidFill>
                  <a:srgbClr val="FF0000"/>
                </a:solidFill>
              </a:rPr>
              <a:t>list</a:t>
            </a:r>
            <a:r>
              <a:rPr lang="fr-FR" sz="1400" dirty="0">
                <a:solidFill>
                  <a:srgbClr val="FF0000"/>
                </a:solidFill>
              </a:rPr>
              <a:t>(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         values = </a:t>
            </a:r>
            <a:r>
              <a:rPr lang="fr-FR" sz="1400" dirty="0" err="1">
                <a:solidFill>
                  <a:srgbClr val="FF0000"/>
                </a:solidFill>
              </a:rPr>
              <a:t>rnorm</a:t>
            </a:r>
            <a:r>
              <a:rPr lang="fr-FR" sz="1400" dirty="0">
                <a:solidFill>
                  <a:srgbClr val="FF0000"/>
                </a:solidFill>
              </a:rPr>
              <a:t>(</a:t>
            </a:r>
            <a:r>
              <a:rPr lang="fr-FR" sz="1400" dirty="0" err="1">
                <a:solidFill>
                  <a:srgbClr val="FF0000"/>
                </a:solidFill>
              </a:rPr>
              <a:t>input$n</a:t>
            </a:r>
            <a:r>
              <a:rPr lang="fr-FR" sz="1400" dirty="0">
                <a:solidFill>
                  <a:srgbClr val="FF0000"/>
                </a:solidFill>
              </a:rPr>
              <a:t>),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         main = </a:t>
            </a:r>
            <a:r>
              <a:rPr lang="fr-FR" sz="1400" dirty="0" err="1">
                <a:solidFill>
                  <a:srgbClr val="FF0000"/>
                </a:solidFill>
              </a:rPr>
              <a:t>input$main</a:t>
            </a:r>
            <a:r>
              <a:rPr lang="fr-FR" sz="1400" dirty="0">
                <a:solidFill>
                  <a:srgbClr val="FF0000"/>
                </a:solidFill>
              </a:rPr>
              <a:t>)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     } </a:t>
            </a:r>
            <a:r>
              <a:rPr lang="fr-FR" sz="1400" dirty="0" err="1">
                <a:solidFill>
                  <a:srgbClr val="FF0000"/>
                </a:solidFill>
              </a:rPr>
              <a:t>else</a:t>
            </a:r>
            <a:r>
              <a:rPr lang="fr-FR" sz="1400" dirty="0">
                <a:solidFill>
                  <a:srgbClr val="FF0000"/>
                </a:solidFill>
              </a:rPr>
              <a:t> {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       x &lt;- </a:t>
            </a:r>
            <a:r>
              <a:rPr lang="fr-FR" sz="1400" dirty="0" err="1">
                <a:solidFill>
                  <a:srgbClr val="FF0000"/>
                </a:solidFill>
              </a:rPr>
              <a:t>list</a:t>
            </a:r>
            <a:r>
              <a:rPr lang="fr-FR" sz="1400" dirty="0">
                <a:solidFill>
                  <a:srgbClr val="FF0000"/>
                </a:solidFill>
              </a:rPr>
              <a:t>(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         values = read.csv(</a:t>
            </a:r>
            <a:r>
              <a:rPr lang="fr-FR" sz="1400" dirty="0" err="1">
                <a:solidFill>
                  <a:srgbClr val="FF0000"/>
                </a:solidFill>
              </a:rPr>
              <a:t>inFile$datapath</a:t>
            </a:r>
            <a:r>
              <a:rPr lang="fr-FR" sz="1400" dirty="0">
                <a:solidFill>
                  <a:srgbClr val="FF0000"/>
                </a:solidFill>
              </a:rPr>
              <a:t>, header=FALSE)[,1],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         main = </a:t>
            </a:r>
            <a:r>
              <a:rPr lang="fr-FR" sz="1400" dirty="0" err="1">
                <a:solidFill>
                  <a:srgbClr val="FF0000"/>
                </a:solidFill>
              </a:rPr>
              <a:t>input$main</a:t>
            </a:r>
            <a:r>
              <a:rPr lang="fr-FR" sz="1400" dirty="0">
                <a:solidFill>
                  <a:srgbClr val="FF0000"/>
                </a:solidFill>
              </a:rPr>
              <a:t>)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     }</a:t>
            </a:r>
          </a:p>
          <a:p>
            <a:r>
              <a:rPr lang="fr-FR" sz="1400" dirty="0"/>
              <a:t>      return(x)      </a:t>
            </a:r>
          </a:p>
          <a:p>
            <a:r>
              <a:rPr lang="fr-FR" sz="1400" dirty="0"/>
              <a:t>      </a:t>
            </a:r>
          </a:p>
          <a:p>
            <a:r>
              <a:rPr lang="fr-FR" sz="1400" dirty="0"/>
              <a:t>    } </a:t>
            </a:r>
            <a:r>
              <a:rPr lang="fr-FR" sz="1400" dirty="0" err="1"/>
              <a:t>else</a:t>
            </a:r>
            <a:r>
              <a:rPr lang="fr-FR" sz="1400" dirty="0"/>
              <a:t> {</a:t>
            </a:r>
          </a:p>
          <a:p>
            <a:r>
              <a:rPr lang="fr-FR" sz="1400" dirty="0"/>
              <a:t>      stop("</a:t>
            </a:r>
            <a:r>
              <a:rPr lang="fr-FR" sz="1400" dirty="0" err="1"/>
              <a:t>Invalid</a:t>
            </a:r>
            <a:r>
              <a:rPr lang="fr-FR" sz="1400" dirty="0"/>
              <a:t> </a:t>
            </a:r>
            <a:r>
              <a:rPr lang="fr-FR" sz="1400" dirty="0" err="1"/>
              <a:t>dataset</a:t>
            </a:r>
            <a:r>
              <a:rPr lang="fr-FR" sz="1400" dirty="0"/>
              <a:t>")</a:t>
            </a:r>
          </a:p>
          <a:p>
            <a:r>
              <a:rPr lang="fr-FR" sz="1400" dirty="0"/>
              <a:t>    }</a:t>
            </a:r>
          </a:p>
          <a:p>
            <a:endParaRPr lang="fr-FR" sz="1400" dirty="0"/>
          </a:p>
          <a:p>
            <a:r>
              <a:rPr lang="fr-FR" sz="1400" dirty="0"/>
              <a:t>    return(x) </a:t>
            </a:r>
          </a:p>
          <a:p>
            <a:r>
              <a:rPr lang="fr-FR" sz="1400" dirty="0"/>
              <a:t>  })</a:t>
            </a:r>
          </a:p>
        </p:txBody>
      </p:sp>
    </p:spTree>
    <p:extLst>
      <p:ext uri="{BB962C8B-B14F-4D97-AF65-F5344CB8AC3E}">
        <p14:creationId xmlns:p14="http://schemas.microsoft.com/office/powerpoint/2010/main" val="2634180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5611520-B015-744F-A5CE-C5A1722AB0B7}"/>
              </a:ext>
            </a:extLst>
          </p:cNvPr>
          <p:cNvSpPr txBox="1"/>
          <p:nvPr/>
        </p:nvSpPr>
        <p:spPr>
          <a:xfrm>
            <a:off x="152400" y="641059"/>
            <a:ext cx="8915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800" b="1" dirty="0"/>
          </a:p>
          <a:p>
            <a:pPr algn="ctr"/>
            <a:r>
              <a:rPr lang="fr-FR" sz="2800" b="1" dirty="0" err="1"/>
              <a:t>Several</a:t>
            </a:r>
            <a:r>
              <a:rPr lang="fr-FR" sz="2800" b="1" dirty="0"/>
              <a:t> </a:t>
            </a:r>
            <a:r>
              <a:rPr lang="fr-FR" sz="2800" b="1" dirty="0" err="1"/>
              <a:t>tabs</a:t>
            </a:r>
            <a:r>
              <a:rPr lang="fr-FR" sz="2800" dirty="0"/>
              <a:t>: </a:t>
            </a:r>
          </a:p>
          <a:p>
            <a:pPr algn="ctr"/>
            <a:endParaRPr lang="fr-FR" sz="2800" dirty="0"/>
          </a:p>
          <a:p>
            <a:pPr algn="ctr"/>
            <a:r>
              <a:rPr lang="fr-FR" sz="2800" dirty="0" err="1"/>
              <a:t>Often</a:t>
            </a:r>
            <a:r>
              <a:rPr lang="fr-FR" sz="2800" dirty="0"/>
              <a:t> </a:t>
            </a:r>
            <a:r>
              <a:rPr lang="fr-FR" sz="2800" dirty="0" err="1"/>
              <a:t>it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a good </a:t>
            </a:r>
            <a:r>
              <a:rPr lang="fr-FR" sz="2800" dirty="0" err="1"/>
              <a:t>idea</a:t>
            </a:r>
            <a:r>
              <a:rPr lang="fr-FR" sz="2800" dirty="0"/>
              <a:t> to have </a:t>
            </a:r>
            <a:r>
              <a:rPr lang="fr-FR" sz="2800" dirty="0" err="1"/>
              <a:t>several</a:t>
            </a:r>
            <a:r>
              <a:rPr lang="fr-FR" sz="2800" dirty="0"/>
              <a:t> </a:t>
            </a:r>
            <a:r>
              <a:rPr lang="fr-FR" sz="2800" dirty="0" err="1"/>
              <a:t>tabs</a:t>
            </a:r>
            <a:r>
              <a:rPr lang="fr-FR" sz="2800" dirty="0"/>
              <a:t> to </a:t>
            </a:r>
            <a:r>
              <a:rPr lang="fr-FR" sz="2800" dirty="0" err="1"/>
              <a:t>organize</a:t>
            </a:r>
            <a:r>
              <a:rPr lang="fr-FR" sz="2800" dirty="0"/>
              <a:t> the output </a:t>
            </a:r>
            <a:r>
              <a:rPr lang="fr-FR" sz="2800" dirty="0" err="1"/>
              <a:t>when</a:t>
            </a:r>
            <a:r>
              <a:rPr lang="fr-FR" sz="2800" dirty="0"/>
              <a:t> </a:t>
            </a:r>
            <a:r>
              <a:rPr lang="fr-FR" sz="2800" dirty="0" err="1"/>
              <a:t>showing</a:t>
            </a:r>
            <a:r>
              <a:rPr lang="fr-FR" sz="2800" dirty="0"/>
              <a:t> </a:t>
            </a:r>
            <a:r>
              <a:rPr lang="fr-FR" sz="2800" dirty="0" err="1"/>
              <a:t>different</a:t>
            </a:r>
            <a:r>
              <a:rPr lang="fr-FR" sz="2800" dirty="0"/>
              <a:t> information. Say </a:t>
            </a:r>
            <a:r>
              <a:rPr lang="fr-FR" sz="2800" dirty="0" err="1"/>
              <a:t>we</a:t>
            </a:r>
            <a:r>
              <a:rPr lang="fr-FR" sz="2800" dirty="0"/>
              <a:t> </a:t>
            </a:r>
            <a:r>
              <a:rPr lang="fr-FR" sz="2800" dirty="0" err="1"/>
              <a:t>want</a:t>
            </a:r>
            <a:r>
              <a:rPr lang="fr-FR" sz="2800" dirty="0"/>
              <a:t> to </a:t>
            </a:r>
            <a:r>
              <a:rPr lang="fr-FR" sz="2800" dirty="0" err="1"/>
              <a:t>separate</a:t>
            </a:r>
            <a:r>
              <a:rPr lang="fr-FR" sz="2800" dirty="0"/>
              <a:t> the </a:t>
            </a:r>
            <a:r>
              <a:rPr lang="fr-FR" sz="2800" dirty="0" err="1"/>
              <a:t>text</a:t>
            </a:r>
            <a:r>
              <a:rPr lang="fr-FR" sz="2800" dirty="0"/>
              <a:t>, the graph and the table display</a:t>
            </a:r>
          </a:p>
          <a:p>
            <a:pPr algn="ctr"/>
            <a:endParaRPr lang="fr-FR" sz="2800" b="1" dirty="0"/>
          </a:p>
          <a:p>
            <a:pPr algn="ctr"/>
            <a:r>
              <a:rPr lang="fr-FR" sz="2800" b="1" dirty="0" err="1"/>
              <a:t>Hint</a:t>
            </a:r>
            <a:r>
              <a:rPr lang="fr-FR" sz="2800" dirty="0"/>
              <a:t>: look at the </a:t>
            </a:r>
            <a:r>
              <a:rPr lang="fr-FR" sz="2800" dirty="0" err="1"/>
              <a:t>tabsetPanel</a:t>
            </a:r>
            <a:r>
              <a:rPr lang="fr-FR" sz="2800" dirty="0"/>
              <a:t>() </a:t>
            </a:r>
            <a:r>
              <a:rPr lang="fr-FR" sz="2800" dirty="0" err="1"/>
              <a:t>function</a:t>
            </a:r>
            <a:r>
              <a:rPr lang="fr-FR" sz="2800" dirty="0"/>
              <a:t>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B1468F9-69E0-EA48-A876-94019DBC884F}"/>
              </a:ext>
            </a:extLst>
          </p:cNvPr>
          <p:cNvSpPr txBox="1"/>
          <p:nvPr/>
        </p:nvSpPr>
        <p:spPr>
          <a:xfrm>
            <a:off x="254000" y="1778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#10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967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5611520-B015-744F-A5CE-C5A1722AB0B7}"/>
              </a:ext>
            </a:extLst>
          </p:cNvPr>
          <p:cNvSpPr txBox="1"/>
          <p:nvPr/>
        </p:nvSpPr>
        <p:spPr>
          <a:xfrm>
            <a:off x="677334" y="508000"/>
            <a:ext cx="77046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Let us </a:t>
            </a:r>
            <a:r>
              <a:rPr lang="fr-FR" sz="3200" b="1" dirty="0" err="1" smtClean="0"/>
              <a:t>start</a:t>
            </a:r>
            <a:endParaRPr lang="fr-FR" sz="3200" dirty="0"/>
          </a:p>
          <a:p>
            <a:pPr algn="ctr"/>
            <a:endParaRPr lang="fr-FR" sz="3200" dirty="0"/>
          </a:p>
          <a:p>
            <a:pPr algn="ctr"/>
            <a:r>
              <a:rPr lang="en-US" sz="3200" dirty="0" smtClean="0"/>
              <a:t>Copy </a:t>
            </a:r>
            <a:r>
              <a:rPr lang="en-US" sz="3200" dirty="0"/>
              <a:t>and run the first application presented </a:t>
            </a:r>
            <a:r>
              <a:rPr lang="en-US" sz="3200" dirty="0" smtClean="0"/>
              <a:t>today</a:t>
            </a:r>
          </a:p>
          <a:p>
            <a:pPr algn="ctr"/>
            <a:endParaRPr lang="en-US" sz="3200" dirty="0"/>
          </a:p>
          <a:p>
            <a:pPr algn="ctr"/>
            <a:endParaRPr lang="en-US" sz="3200" dirty="0" smtClean="0"/>
          </a:p>
          <a:p>
            <a:pPr algn="ctr"/>
            <a:endParaRPr lang="fr-FR" sz="3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C5B38B0-27BA-8144-B8BA-A40C0D4CB54B}"/>
              </a:ext>
            </a:extLst>
          </p:cNvPr>
          <p:cNvSpPr txBox="1"/>
          <p:nvPr/>
        </p:nvSpPr>
        <p:spPr>
          <a:xfrm>
            <a:off x="254000" y="177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#1</a:t>
            </a:r>
          </a:p>
        </p:txBody>
      </p:sp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812" y="2518626"/>
            <a:ext cx="5382376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62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B1468F9-69E0-EA48-A876-94019DBC884F}"/>
              </a:ext>
            </a:extLst>
          </p:cNvPr>
          <p:cNvSpPr txBox="1"/>
          <p:nvPr/>
        </p:nvSpPr>
        <p:spPr>
          <a:xfrm>
            <a:off x="254000" y="1778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#10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54000" y="1008704"/>
            <a:ext cx="8890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  <a:r>
              <a:rPr lang="fr-FR" dirty="0" err="1"/>
              <a:t>mainPanel</a:t>
            </a:r>
            <a:r>
              <a:rPr lang="fr-FR" dirty="0"/>
              <a:t>(</a:t>
            </a:r>
          </a:p>
          <a:p>
            <a:r>
              <a:rPr lang="fr-FR" dirty="0"/>
              <a:t>      </a:t>
            </a:r>
            <a:r>
              <a:rPr lang="fr-FR" dirty="0" err="1"/>
              <a:t>tabsetPanel</a:t>
            </a:r>
            <a:r>
              <a:rPr lang="fr-FR" dirty="0"/>
              <a:t>(</a:t>
            </a:r>
          </a:p>
          <a:p>
            <a:r>
              <a:rPr lang="fr-FR" dirty="0"/>
              <a:t>        </a:t>
            </a:r>
            <a:r>
              <a:rPr lang="fr-FR" dirty="0" err="1"/>
              <a:t>tabPanel</a:t>
            </a:r>
            <a:r>
              <a:rPr lang="fr-FR" dirty="0"/>
              <a:t>("Plot",</a:t>
            </a:r>
          </a:p>
          <a:p>
            <a:r>
              <a:rPr lang="fr-FR" dirty="0"/>
              <a:t>                 </a:t>
            </a:r>
            <a:r>
              <a:rPr lang="fr-FR" dirty="0" err="1"/>
              <a:t>plotOutput</a:t>
            </a:r>
            <a:r>
              <a:rPr lang="fr-FR" dirty="0"/>
              <a:t>("plot", </a:t>
            </a:r>
            <a:r>
              <a:rPr lang="fr-FR" dirty="0" err="1"/>
              <a:t>height</a:t>
            </a:r>
            <a:r>
              <a:rPr lang="fr-FR" dirty="0"/>
              <a:t>="500px", </a:t>
            </a:r>
            <a:r>
              <a:rPr lang="fr-FR" dirty="0" err="1"/>
              <a:t>width</a:t>
            </a:r>
            <a:r>
              <a:rPr lang="fr-FR" dirty="0"/>
              <a:t>="500px") # Panel to display the plot</a:t>
            </a:r>
          </a:p>
          <a:p>
            <a:r>
              <a:rPr lang="fr-FR" dirty="0"/>
              <a:t>        ),</a:t>
            </a:r>
          </a:p>
          <a:p>
            <a:r>
              <a:rPr lang="fr-FR" dirty="0"/>
              <a:t>        </a:t>
            </a:r>
            <a:r>
              <a:rPr lang="fr-FR" dirty="0" err="1"/>
              <a:t>tabPanel</a:t>
            </a:r>
            <a:r>
              <a:rPr lang="fr-FR" dirty="0"/>
              <a:t>("Table",</a:t>
            </a:r>
          </a:p>
          <a:p>
            <a:r>
              <a:rPr lang="fr-FR" dirty="0"/>
              <a:t>                 </a:t>
            </a:r>
            <a:r>
              <a:rPr lang="fr-FR" dirty="0" err="1"/>
              <a:t>tableOutput</a:t>
            </a:r>
            <a:r>
              <a:rPr lang="fr-FR" dirty="0"/>
              <a:t>("</a:t>
            </a:r>
            <a:r>
              <a:rPr lang="fr-FR" dirty="0" err="1"/>
              <a:t>datatable</a:t>
            </a:r>
            <a:r>
              <a:rPr lang="fr-FR" dirty="0"/>
              <a:t>") # Panel to display the table</a:t>
            </a:r>
          </a:p>
          <a:p>
            <a:r>
              <a:rPr lang="fr-FR" dirty="0"/>
              <a:t>        ),</a:t>
            </a:r>
          </a:p>
          <a:p>
            <a:r>
              <a:rPr lang="fr-FR" dirty="0"/>
              <a:t>        </a:t>
            </a:r>
            <a:r>
              <a:rPr lang="fr-FR" dirty="0" err="1"/>
              <a:t>tabPanel</a:t>
            </a:r>
            <a:r>
              <a:rPr lang="fr-FR" dirty="0"/>
              <a:t>("</a:t>
            </a:r>
            <a:r>
              <a:rPr lang="fr-FR" dirty="0" err="1"/>
              <a:t>Summary</a:t>
            </a:r>
            <a:r>
              <a:rPr lang="fr-FR" dirty="0"/>
              <a:t>",</a:t>
            </a:r>
          </a:p>
          <a:p>
            <a:r>
              <a:rPr lang="fr-FR" dirty="0"/>
              <a:t>                 </a:t>
            </a:r>
            <a:r>
              <a:rPr lang="fr-FR" dirty="0" err="1"/>
              <a:t>textOutput</a:t>
            </a:r>
            <a:r>
              <a:rPr lang="fr-FR" dirty="0"/>
              <a:t>("hello"), # Panel to display the </a:t>
            </a:r>
            <a:r>
              <a:rPr lang="fr-FR" dirty="0" err="1"/>
              <a:t>title</a:t>
            </a:r>
            <a:endParaRPr lang="fr-FR" dirty="0"/>
          </a:p>
          <a:p>
            <a:r>
              <a:rPr lang="fr-FR" dirty="0"/>
              <a:t>                 </a:t>
            </a:r>
            <a:r>
              <a:rPr lang="fr-FR" dirty="0" err="1"/>
              <a:t>textOutput</a:t>
            </a:r>
            <a:r>
              <a:rPr lang="fr-FR" dirty="0"/>
              <a:t>("</a:t>
            </a:r>
            <a:r>
              <a:rPr lang="fr-FR" dirty="0" err="1"/>
              <a:t>params</a:t>
            </a:r>
            <a:r>
              <a:rPr lang="fr-FR" dirty="0"/>
              <a:t>"), # Panel to display the </a:t>
            </a:r>
            <a:r>
              <a:rPr lang="fr-FR" dirty="0" err="1"/>
              <a:t>parameters</a:t>
            </a:r>
            <a:endParaRPr lang="fr-FR" dirty="0"/>
          </a:p>
          <a:p>
            <a:r>
              <a:rPr lang="fr-FR" dirty="0"/>
              <a:t>                 </a:t>
            </a:r>
            <a:r>
              <a:rPr lang="fr-FR" dirty="0" err="1"/>
              <a:t>textOutput</a:t>
            </a:r>
            <a:r>
              <a:rPr lang="fr-FR" dirty="0"/>
              <a:t>("</a:t>
            </a:r>
            <a:r>
              <a:rPr lang="fr-FR" dirty="0" err="1"/>
              <a:t>mean</a:t>
            </a:r>
            <a:r>
              <a:rPr lang="fr-FR" dirty="0"/>
              <a:t>"), # Panel to display the standard </a:t>
            </a:r>
            <a:r>
              <a:rPr lang="fr-FR" dirty="0" err="1"/>
              <a:t>deviation</a:t>
            </a:r>
            <a:r>
              <a:rPr lang="fr-FR" dirty="0"/>
              <a:t> </a:t>
            </a:r>
          </a:p>
          <a:p>
            <a:r>
              <a:rPr lang="fr-FR" dirty="0"/>
              <a:t>                 </a:t>
            </a:r>
            <a:r>
              <a:rPr lang="fr-FR" dirty="0" err="1"/>
              <a:t>textOutput</a:t>
            </a:r>
            <a:r>
              <a:rPr lang="fr-FR" dirty="0"/>
              <a:t>("</a:t>
            </a:r>
            <a:r>
              <a:rPr lang="fr-FR" dirty="0" err="1"/>
              <a:t>sd</a:t>
            </a:r>
            <a:r>
              <a:rPr lang="fr-FR" dirty="0"/>
              <a:t>") # Panel to display the </a:t>
            </a:r>
            <a:r>
              <a:rPr lang="fr-FR" dirty="0" err="1"/>
              <a:t>mean</a:t>
            </a:r>
            <a:endParaRPr lang="fr-FR" dirty="0"/>
          </a:p>
          <a:p>
            <a:r>
              <a:rPr lang="fr-FR" dirty="0"/>
              <a:t>        )</a:t>
            </a:r>
          </a:p>
          <a:p>
            <a:r>
              <a:rPr lang="fr-FR" dirty="0"/>
              <a:t>      )</a:t>
            </a:r>
          </a:p>
          <a:p>
            <a:r>
              <a:rPr lang="fr-FR" dirty="0"/>
              <a:t>    )</a:t>
            </a:r>
          </a:p>
        </p:txBody>
      </p:sp>
    </p:spTree>
    <p:extLst>
      <p:ext uri="{BB962C8B-B14F-4D97-AF65-F5344CB8AC3E}">
        <p14:creationId xmlns:p14="http://schemas.microsoft.com/office/powerpoint/2010/main" val="3756820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5611520-B015-744F-A5CE-C5A1722AB0B7}"/>
              </a:ext>
            </a:extLst>
          </p:cNvPr>
          <p:cNvSpPr txBox="1"/>
          <p:nvPr/>
        </p:nvSpPr>
        <p:spPr>
          <a:xfrm>
            <a:off x="152400" y="641059"/>
            <a:ext cx="8915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800" b="1" dirty="0"/>
          </a:p>
          <a:p>
            <a:pPr algn="ctr"/>
            <a:r>
              <a:rPr lang="fr-FR" sz="2800" b="1" dirty="0"/>
              <a:t>Use </a:t>
            </a:r>
            <a:r>
              <a:rPr lang="fr-FR" sz="2800" b="1" dirty="0" err="1"/>
              <a:t>another</a:t>
            </a:r>
            <a:r>
              <a:rPr lang="fr-FR" sz="2800" b="1" dirty="0"/>
              <a:t> </a:t>
            </a:r>
            <a:r>
              <a:rPr lang="fr-FR" sz="2800" b="1" dirty="0" err="1"/>
              <a:t>library</a:t>
            </a:r>
            <a:r>
              <a:rPr lang="fr-FR" sz="2800" dirty="0"/>
              <a:t>: </a:t>
            </a:r>
          </a:p>
          <a:p>
            <a:pPr algn="ctr"/>
            <a:endParaRPr lang="fr-FR" sz="2800" dirty="0"/>
          </a:p>
          <a:p>
            <a:pPr algn="ctr"/>
            <a:r>
              <a:rPr lang="fr-FR" sz="2800" dirty="0"/>
              <a:t>let us </a:t>
            </a:r>
            <a:r>
              <a:rPr lang="fr-FR" sz="2800" dirty="0" err="1"/>
              <a:t>draw</a:t>
            </a:r>
            <a:r>
              <a:rPr lang="fr-FR" sz="2800" dirty="0"/>
              <a:t> the graphs </a:t>
            </a:r>
            <a:r>
              <a:rPr lang="fr-FR" sz="2800" dirty="0" err="1"/>
              <a:t>with</a:t>
            </a:r>
            <a:r>
              <a:rPr lang="fr-FR" sz="2800" dirty="0"/>
              <a:t> ggplot2 </a:t>
            </a:r>
            <a:r>
              <a:rPr lang="fr-FR" sz="2800" dirty="0" err="1"/>
              <a:t>instead</a:t>
            </a:r>
            <a:r>
              <a:rPr lang="fr-FR" sz="2800" dirty="0"/>
              <a:t> of base R. For </a:t>
            </a:r>
            <a:r>
              <a:rPr lang="fr-FR" sz="2800" dirty="0" err="1"/>
              <a:t>this</a:t>
            </a:r>
            <a:r>
              <a:rPr lang="fr-FR" sz="2800" dirty="0"/>
              <a:t> </a:t>
            </a:r>
            <a:r>
              <a:rPr lang="fr-FR" sz="2800" dirty="0" err="1"/>
              <a:t>purpose</a:t>
            </a:r>
            <a:r>
              <a:rPr lang="fr-FR" sz="2800" dirty="0"/>
              <a:t>, </a:t>
            </a:r>
            <a:r>
              <a:rPr lang="fr-FR" sz="2800" dirty="0" err="1"/>
              <a:t>you</a:t>
            </a:r>
            <a:r>
              <a:rPr lang="fr-FR" sz="2800" dirty="0"/>
              <a:t> must </a:t>
            </a:r>
            <a:r>
              <a:rPr lang="fr-FR" sz="2800" dirty="0" err="1"/>
              <a:t>add</a:t>
            </a:r>
            <a:r>
              <a:rPr lang="fr-FR" sz="2800" dirty="0"/>
              <a:t> </a:t>
            </a:r>
            <a:r>
              <a:rPr lang="fr-FR" sz="2800" dirty="0" err="1"/>
              <a:t>require</a:t>
            </a:r>
            <a:r>
              <a:rPr lang="fr-FR" sz="2800" dirty="0"/>
              <a:t>(ggplot2) on server </a:t>
            </a:r>
            <a:r>
              <a:rPr lang="fr-FR" sz="2800" dirty="0" err="1"/>
              <a:t>side</a:t>
            </a:r>
            <a:r>
              <a:rPr lang="fr-FR" sz="2800" dirty="0"/>
              <a:t> and change the </a:t>
            </a:r>
            <a:r>
              <a:rPr lang="fr-FR" sz="2800" dirty="0" err="1"/>
              <a:t>render</a:t>
            </a:r>
            <a:r>
              <a:rPr lang="fr-FR" sz="2800" dirty="0"/>
              <a:t> plot </a:t>
            </a:r>
            <a:r>
              <a:rPr lang="fr-FR" sz="2800" dirty="0" err="1"/>
              <a:t>function</a:t>
            </a:r>
            <a:r>
              <a:rPr lang="fr-FR" sz="2800" dirty="0"/>
              <a:t> call for </a:t>
            </a:r>
            <a:r>
              <a:rPr lang="fr-FR" sz="2800" dirty="0" err="1"/>
              <a:t>histogram</a:t>
            </a:r>
            <a:r>
              <a:rPr lang="fr-FR" sz="2800" dirty="0"/>
              <a:t> and </a:t>
            </a:r>
            <a:r>
              <a:rPr lang="fr-FR" sz="2800" dirty="0" err="1"/>
              <a:t>boxplot</a:t>
            </a:r>
            <a:r>
              <a:rPr lang="fr-FR" sz="2800" dirty="0"/>
              <a:t>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B1468F9-69E0-EA48-A876-94019DBC884F}"/>
              </a:ext>
            </a:extLst>
          </p:cNvPr>
          <p:cNvSpPr txBox="1"/>
          <p:nvPr/>
        </p:nvSpPr>
        <p:spPr>
          <a:xfrm>
            <a:off x="254000" y="1778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#11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4625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B1468F9-69E0-EA48-A876-94019DBC884F}"/>
              </a:ext>
            </a:extLst>
          </p:cNvPr>
          <p:cNvSpPr txBox="1"/>
          <p:nvPr/>
        </p:nvSpPr>
        <p:spPr>
          <a:xfrm>
            <a:off x="254000" y="1778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#11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54000" y="1250722"/>
            <a:ext cx="87778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 ## </a:t>
            </a:r>
            <a:r>
              <a:rPr lang="fr-FR" dirty="0" err="1"/>
              <a:t>Draw</a:t>
            </a:r>
            <a:r>
              <a:rPr lang="fr-FR" dirty="0"/>
              <a:t> the plot</a:t>
            </a:r>
          </a:p>
          <a:p>
            <a:r>
              <a:rPr lang="fr-FR" dirty="0"/>
              <a:t>  </a:t>
            </a:r>
            <a:r>
              <a:rPr lang="fr-FR" dirty="0" err="1"/>
              <a:t>output$plot</a:t>
            </a:r>
            <a:r>
              <a:rPr lang="fr-FR" dirty="0"/>
              <a:t> &lt;- </a:t>
            </a:r>
            <a:r>
              <a:rPr lang="fr-FR" dirty="0" err="1"/>
              <a:t>renderPlot</a:t>
            </a:r>
            <a:r>
              <a:rPr lang="fr-FR" dirty="0"/>
              <a:t>({    </a:t>
            </a:r>
          </a:p>
          <a:p>
            <a:r>
              <a:rPr lang="fr-FR" dirty="0"/>
              <a:t>    if (</a:t>
            </a:r>
            <a:r>
              <a:rPr lang="fr-FR" dirty="0" err="1"/>
              <a:t>input$plotType</a:t>
            </a:r>
            <a:r>
              <a:rPr lang="fr-FR" dirty="0"/>
              <a:t> == "</a:t>
            </a:r>
            <a:r>
              <a:rPr lang="fr-FR" dirty="0" err="1"/>
              <a:t>hist</a:t>
            </a:r>
            <a:r>
              <a:rPr lang="fr-FR" dirty="0"/>
              <a:t>") {</a:t>
            </a:r>
          </a:p>
          <a:p>
            <a:r>
              <a:rPr lang="fr-FR" dirty="0"/>
              <a:t>      ## </a:t>
            </a:r>
            <a:r>
              <a:rPr lang="fr-FR" dirty="0" err="1"/>
              <a:t>Histogram</a:t>
            </a:r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      </a:t>
            </a:r>
            <a:r>
              <a:rPr lang="fr-FR" dirty="0" err="1">
                <a:solidFill>
                  <a:srgbClr val="FF0000"/>
                </a:solidFill>
              </a:rPr>
              <a:t>ggplot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dirty="0" err="1">
                <a:solidFill>
                  <a:srgbClr val="FF0000"/>
                </a:solidFill>
              </a:rPr>
              <a:t>as.data.frame</a:t>
            </a:r>
            <a:r>
              <a:rPr lang="fr-FR" dirty="0">
                <a:solidFill>
                  <a:srgbClr val="FF0000"/>
                </a:solidFill>
              </a:rPr>
              <a:t>(data()$values), </a:t>
            </a:r>
            <a:r>
              <a:rPr lang="fr-FR" dirty="0" err="1">
                <a:solidFill>
                  <a:srgbClr val="FF0000"/>
                </a:solidFill>
              </a:rPr>
              <a:t>aes</a:t>
            </a:r>
            <a:r>
              <a:rPr lang="fr-FR" dirty="0">
                <a:solidFill>
                  <a:srgbClr val="FF0000"/>
                </a:solidFill>
              </a:rPr>
              <a:t>(x=data()$values)) + </a:t>
            </a:r>
          </a:p>
          <a:p>
            <a:r>
              <a:rPr lang="fr-FR" dirty="0">
                <a:solidFill>
                  <a:srgbClr val="FF0000"/>
                </a:solidFill>
              </a:rPr>
              <a:t>      </a:t>
            </a:r>
            <a:r>
              <a:rPr lang="fr-FR" dirty="0" err="1">
                <a:solidFill>
                  <a:srgbClr val="FF0000"/>
                </a:solidFill>
              </a:rPr>
              <a:t>geom_histogram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dirty="0" err="1">
                <a:solidFill>
                  <a:srgbClr val="FF0000"/>
                </a:solidFill>
              </a:rPr>
              <a:t>bins</a:t>
            </a:r>
            <a:r>
              <a:rPr lang="fr-FR" dirty="0">
                <a:solidFill>
                  <a:srgbClr val="FF0000"/>
                </a:solidFill>
              </a:rPr>
              <a:t>=</a:t>
            </a:r>
            <a:r>
              <a:rPr lang="fr-FR" dirty="0" err="1">
                <a:solidFill>
                  <a:srgbClr val="FF0000"/>
                </a:solidFill>
              </a:rPr>
              <a:t>input$bins</a:t>
            </a:r>
            <a:r>
              <a:rPr lang="fr-FR" dirty="0">
                <a:solidFill>
                  <a:srgbClr val="FF0000"/>
                </a:solidFill>
              </a:rPr>
              <a:t>, </a:t>
            </a:r>
            <a:r>
              <a:rPr lang="fr-FR" dirty="0" err="1">
                <a:solidFill>
                  <a:srgbClr val="FF0000"/>
                </a:solidFill>
              </a:rPr>
              <a:t>color</a:t>
            </a:r>
            <a:r>
              <a:rPr lang="fr-FR" dirty="0">
                <a:solidFill>
                  <a:srgbClr val="FF0000"/>
                </a:solidFill>
              </a:rPr>
              <a:t>="black", </a:t>
            </a:r>
            <a:r>
              <a:rPr lang="fr-FR" dirty="0" err="1">
                <a:solidFill>
                  <a:srgbClr val="FF0000"/>
                </a:solidFill>
              </a:rPr>
              <a:t>fill</a:t>
            </a:r>
            <a:r>
              <a:rPr lang="fr-FR" dirty="0">
                <a:solidFill>
                  <a:srgbClr val="FF0000"/>
                </a:solidFill>
              </a:rPr>
              <a:t>="white") +</a:t>
            </a:r>
          </a:p>
          <a:p>
            <a:r>
              <a:rPr lang="fr-FR" dirty="0">
                <a:solidFill>
                  <a:srgbClr val="FF0000"/>
                </a:solidFill>
              </a:rPr>
              <a:t>      </a:t>
            </a:r>
            <a:r>
              <a:rPr lang="fr-FR" dirty="0" err="1">
                <a:solidFill>
                  <a:srgbClr val="FF0000"/>
                </a:solidFill>
              </a:rPr>
              <a:t>geom_vline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dirty="0" err="1">
                <a:solidFill>
                  <a:srgbClr val="FF0000"/>
                </a:solidFill>
              </a:rPr>
              <a:t>aes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dirty="0" err="1">
                <a:solidFill>
                  <a:srgbClr val="FF0000"/>
                </a:solidFill>
              </a:rPr>
              <a:t>xintercept</a:t>
            </a:r>
            <a:r>
              <a:rPr lang="fr-FR" dirty="0">
                <a:solidFill>
                  <a:srgbClr val="FF0000"/>
                </a:solidFill>
              </a:rPr>
              <a:t>=</a:t>
            </a:r>
            <a:r>
              <a:rPr lang="fr-FR" dirty="0" err="1">
                <a:solidFill>
                  <a:srgbClr val="FF0000"/>
                </a:solidFill>
              </a:rPr>
              <a:t>input$mean</a:t>
            </a:r>
            <a:r>
              <a:rPr lang="fr-FR" dirty="0">
                <a:solidFill>
                  <a:srgbClr val="FF0000"/>
                </a:solidFill>
              </a:rPr>
              <a:t>), </a:t>
            </a:r>
            <a:r>
              <a:rPr lang="fr-FR" dirty="0" err="1">
                <a:solidFill>
                  <a:srgbClr val="FF0000"/>
                </a:solidFill>
              </a:rPr>
              <a:t>color</a:t>
            </a:r>
            <a:r>
              <a:rPr lang="fr-FR" dirty="0">
                <a:solidFill>
                  <a:srgbClr val="FF0000"/>
                </a:solidFill>
              </a:rPr>
              <a:t>="</a:t>
            </a:r>
            <a:r>
              <a:rPr lang="fr-FR" dirty="0" err="1">
                <a:solidFill>
                  <a:srgbClr val="FF0000"/>
                </a:solidFill>
              </a:rPr>
              <a:t>blue</a:t>
            </a:r>
            <a:r>
              <a:rPr lang="fr-FR" dirty="0">
                <a:solidFill>
                  <a:srgbClr val="FF0000"/>
                </a:solidFill>
              </a:rPr>
              <a:t>", </a:t>
            </a:r>
            <a:r>
              <a:rPr lang="fr-FR" dirty="0" err="1">
                <a:solidFill>
                  <a:srgbClr val="FF0000"/>
                </a:solidFill>
              </a:rPr>
              <a:t>linetype</a:t>
            </a:r>
            <a:r>
              <a:rPr lang="fr-FR" dirty="0">
                <a:solidFill>
                  <a:srgbClr val="FF0000"/>
                </a:solidFill>
              </a:rPr>
              <a:t>="</a:t>
            </a:r>
            <a:r>
              <a:rPr lang="fr-FR" dirty="0" err="1">
                <a:solidFill>
                  <a:srgbClr val="FF0000"/>
                </a:solidFill>
              </a:rPr>
              <a:t>dashed</a:t>
            </a:r>
            <a:r>
              <a:rPr lang="fr-FR" dirty="0">
                <a:solidFill>
                  <a:srgbClr val="FF0000"/>
                </a:solidFill>
              </a:rPr>
              <a:t>", size=1) +</a:t>
            </a:r>
          </a:p>
          <a:p>
            <a:r>
              <a:rPr lang="fr-FR" dirty="0">
                <a:solidFill>
                  <a:srgbClr val="FF0000"/>
                </a:solidFill>
              </a:rPr>
              <a:t>      </a:t>
            </a:r>
            <a:r>
              <a:rPr lang="fr-FR" dirty="0" err="1">
                <a:solidFill>
                  <a:srgbClr val="FF0000"/>
                </a:solidFill>
              </a:rPr>
              <a:t>labs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dirty="0" err="1">
                <a:solidFill>
                  <a:srgbClr val="FF0000"/>
                </a:solidFill>
              </a:rPr>
              <a:t>title</a:t>
            </a:r>
            <a:r>
              <a:rPr lang="fr-FR" dirty="0">
                <a:solidFill>
                  <a:srgbClr val="FF0000"/>
                </a:solidFill>
              </a:rPr>
              <a:t>=data()$main, x="x")</a:t>
            </a:r>
          </a:p>
          <a:p>
            <a:r>
              <a:rPr lang="fr-FR" dirty="0"/>
              <a:t>    } </a:t>
            </a:r>
            <a:r>
              <a:rPr lang="fr-FR" dirty="0" err="1"/>
              <a:t>else</a:t>
            </a:r>
            <a:r>
              <a:rPr lang="fr-FR" dirty="0"/>
              <a:t> if (</a:t>
            </a:r>
            <a:r>
              <a:rPr lang="fr-FR" dirty="0" err="1"/>
              <a:t>input$plotType</a:t>
            </a:r>
            <a:r>
              <a:rPr lang="fr-FR" dirty="0"/>
              <a:t> == "</a:t>
            </a:r>
            <a:r>
              <a:rPr lang="fr-FR" dirty="0" err="1"/>
              <a:t>boxplot</a:t>
            </a:r>
            <a:r>
              <a:rPr lang="fr-FR" dirty="0"/>
              <a:t>") {</a:t>
            </a:r>
          </a:p>
          <a:p>
            <a:r>
              <a:rPr lang="fr-FR" dirty="0"/>
              <a:t>      ## </a:t>
            </a:r>
            <a:r>
              <a:rPr lang="fr-FR" dirty="0" err="1"/>
              <a:t>Boxplot</a:t>
            </a:r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      </a:t>
            </a:r>
            <a:r>
              <a:rPr lang="fr-FR" dirty="0" err="1">
                <a:solidFill>
                  <a:srgbClr val="FF0000"/>
                </a:solidFill>
              </a:rPr>
              <a:t>ggplot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dirty="0" err="1">
                <a:solidFill>
                  <a:srgbClr val="FF0000"/>
                </a:solidFill>
              </a:rPr>
              <a:t>as.data.frame</a:t>
            </a:r>
            <a:r>
              <a:rPr lang="fr-FR" dirty="0">
                <a:solidFill>
                  <a:srgbClr val="FF0000"/>
                </a:solidFill>
              </a:rPr>
              <a:t>(data()$values), </a:t>
            </a:r>
            <a:r>
              <a:rPr lang="fr-FR" dirty="0" err="1">
                <a:solidFill>
                  <a:srgbClr val="FF0000"/>
                </a:solidFill>
              </a:rPr>
              <a:t>aes</a:t>
            </a:r>
            <a:r>
              <a:rPr lang="fr-FR" dirty="0">
                <a:solidFill>
                  <a:srgbClr val="FF0000"/>
                </a:solidFill>
              </a:rPr>
              <a:t>(y=data()$values)) + </a:t>
            </a:r>
          </a:p>
          <a:p>
            <a:r>
              <a:rPr lang="fr-FR" dirty="0">
                <a:solidFill>
                  <a:srgbClr val="FF0000"/>
                </a:solidFill>
              </a:rPr>
              <a:t>      </a:t>
            </a:r>
            <a:r>
              <a:rPr lang="fr-FR" dirty="0" err="1">
                <a:solidFill>
                  <a:srgbClr val="FF0000"/>
                </a:solidFill>
              </a:rPr>
              <a:t>geom_boxplot</a:t>
            </a:r>
            <a:r>
              <a:rPr lang="fr-FR" dirty="0">
                <a:solidFill>
                  <a:srgbClr val="FF0000"/>
                </a:solidFill>
              </a:rPr>
              <a:t>() +</a:t>
            </a:r>
          </a:p>
          <a:p>
            <a:r>
              <a:rPr lang="fr-FR" dirty="0">
                <a:solidFill>
                  <a:srgbClr val="FF0000"/>
                </a:solidFill>
              </a:rPr>
              <a:t>      </a:t>
            </a:r>
            <a:r>
              <a:rPr lang="fr-FR" dirty="0" err="1">
                <a:solidFill>
                  <a:srgbClr val="FF0000"/>
                </a:solidFill>
              </a:rPr>
              <a:t>labs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dirty="0" err="1">
                <a:solidFill>
                  <a:srgbClr val="FF0000"/>
                </a:solidFill>
              </a:rPr>
              <a:t>title</a:t>
            </a:r>
            <a:r>
              <a:rPr lang="fr-FR" dirty="0">
                <a:solidFill>
                  <a:srgbClr val="FF0000"/>
                </a:solidFill>
              </a:rPr>
              <a:t>=data()$main, x="x", y="")</a:t>
            </a:r>
          </a:p>
          <a:p>
            <a:r>
              <a:rPr lang="fr-FR" dirty="0"/>
              <a:t>      #</a:t>
            </a:r>
            <a:r>
              <a:rPr lang="fr-FR" dirty="0" err="1"/>
              <a:t>boxplot</a:t>
            </a:r>
            <a:r>
              <a:rPr lang="fr-FR" dirty="0"/>
              <a:t>(data()$values, </a:t>
            </a:r>
            <a:r>
              <a:rPr lang="fr-FR" dirty="0" err="1"/>
              <a:t>xlab</a:t>
            </a:r>
            <a:r>
              <a:rPr lang="fr-FR" dirty="0"/>
              <a:t> = "x", main = data()$main)</a:t>
            </a:r>
          </a:p>
          <a:p>
            <a:r>
              <a:rPr lang="fr-FR" dirty="0"/>
              <a:t>    }</a:t>
            </a:r>
          </a:p>
          <a:p>
            <a:r>
              <a:rPr lang="fr-FR" dirty="0"/>
              <a:t>  })</a:t>
            </a:r>
          </a:p>
        </p:txBody>
      </p:sp>
    </p:spTree>
    <p:extLst>
      <p:ext uri="{BB962C8B-B14F-4D97-AF65-F5344CB8AC3E}">
        <p14:creationId xmlns:p14="http://schemas.microsoft.com/office/powerpoint/2010/main" val="2717373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5611520-B015-744F-A5CE-C5A1722AB0B7}"/>
              </a:ext>
            </a:extLst>
          </p:cNvPr>
          <p:cNvSpPr txBox="1"/>
          <p:nvPr/>
        </p:nvSpPr>
        <p:spPr>
          <a:xfrm>
            <a:off x="152400" y="641059"/>
            <a:ext cx="8915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800" b="1" dirty="0"/>
          </a:p>
          <a:p>
            <a:pPr algn="ctr"/>
            <a:r>
              <a:rPr lang="fr-FR" sz="2800" b="1" dirty="0"/>
              <a:t>Animation</a:t>
            </a:r>
            <a:r>
              <a:rPr lang="fr-FR" sz="2800" dirty="0"/>
              <a:t>: </a:t>
            </a:r>
          </a:p>
          <a:p>
            <a:pPr algn="ctr"/>
            <a:endParaRPr lang="fr-FR" sz="2800" dirty="0"/>
          </a:p>
          <a:p>
            <a:pPr algn="ctr"/>
            <a:r>
              <a:rPr lang="fr-FR" sz="2800" dirty="0" err="1"/>
              <a:t>When</a:t>
            </a:r>
            <a:r>
              <a:rPr lang="fr-FR" sz="2800" dirty="0"/>
              <a:t> </a:t>
            </a:r>
            <a:r>
              <a:rPr lang="fr-FR" sz="2800" dirty="0" err="1"/>
              <a:t>generating</a:t>
            </a:r>
            <a:r>
              <a:rPr lang="fr-FR" sz="2800" dirty="0"/>
              <a:t> </a:t>
            </a:r>
            <a:r>
              <a:rPr lang="fr-FR" sz="2800" dirty="0" err="1"/>
              <a:t>random</a:t>
            </a:r>
            <a:r>
              <a:rPr lang="fr-FR" sz="2800" dirty="0"/>
              <a:t> data </a:t>
            </a:r>
            <a:r>
              <a:rPr lang="fr-FR" sz="2800" dirty="0" err="1"/>
              <a:t>we</a:t>
            </a:r>
            <a:r>
              <a:rPr lang="fr-FR" sz="2800" dirty="0"/>
              <a:t> </a:t>
            </a:r>
            <a:r>
              <a:rPr lang="fr-FR" sz="2800" dirty="0" err="1"/>
              <a:t>might</a:t>
            </a:r>
            <a:r>
              <a:rPr lang="fr-FR" sz="2800" dirty="0"/>
              <a:t> </a:t>
            </a:r>
            <a:r>
              <a:rPr lang="fr-FR" sz="2800" dirty="0" err="1"/>
              <a:t>want</a:t>
            </a:r>
            <a:r>
              <a:rPr lang="fr-FR" sz="2800" dirty="0"/>
              <a:t> to do </a:t>
            </a:r>
            <a:r>
              <a:rPr lang="fr-FR" sz="2800" dirty="0" err="1"/>
              <a:t>this</a:t>
            </a:r>
            <a:r>
              <a:rPr lang="fr-FR" sz="2800" dirty="0"/>
              <a:t> a </a:t>
            </a:r>
            <a:r>
              <a:rPr lang="fr-FR" sz="2800" dirty="0" err="1"/>
              <a:t>number</a:t>
            </a:r>
            <a:r>
              <a:rPr lang="fr-FR" sz="2800" dirty="0"/>
              <a:t> of times. </a:t>
            </a:r>
            <a:r>
              <a:rPr lang="fr-FR" sz="2800" dirty="0" err="1"/>
              <a:t>Slowly</a:t>
            </a:r>
            <a:r>
              <a:rPr lang="fr-FR" sz="2800" dirty="0"/>
              <a:t>, </a:t>
            </a:r>
            <a:r>
              <a:rPr lang="fr-FR" sz="2800" dirty="0" err="1"/>
              <a:t>so</a:t>
            </a:r>
            <a:r>
              <a:rPr lang="fr-FR" sz="2800" dirty="0"/>
              <a:t> one </a:t>
            </a:r>
            <a:r>
              <a:rPr lang="fr-FR" sz="2800" dirty="0" err="1"/>
              <a:t>can</a:t>
            </a:r>
            <a:r>
              <a:rPr lang="fr-FR" sz="2800" dirty="0"/>
              <a:t> </a:t>
            </a:r>
            <a:r>
              <a:rPr lang="fr-FR" sz="2800" dirty="0" err="1"/>
              <a:t>watch</a:t>
            </a:r>
            <a:r>
              <a:rPr lang="fr-FR" sz="2800" dirty="0"/>
              <a:t> the changes.</a:t>
            </a:r>
          </a:p>
          <a:p>
            <a:endParaRPr lang="fr-FR" sz="2800" dirty="0"/>
          </a:p>
          <a:p>
            <a:r>
              <a:rPr lang="fr-FR" sz="2800" dirty="0"/>
              <a:t>On </a:t>
            </a:r>
            <a:r>
              <a:rPr lang="fr-FR" sz="2800" dirty="0" err="1"/>
              <a:t>ui</a:t>
            </a:r>
            <a:r>
              <a:rPr lang="fr-FR" sz="2800" dirty="0"/>
              <a:t> </a:t>
            </a:r>
            <a:r>
              <a:rPr lang="fr-FR" sz="2800" dirty="0" err="1"/>
              <a:t>side</a:t>
            </a:r>
            <a:r>
              <a:rPr lang="fr-FR" sz="2800" dirty="0"/>
              <a:t> use :</a:t>
            </a:r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on server </a:t>
            </a:r>
            <a:r>
              <a:rPr lang="fr-FR" sz="2800" dirty="0" err="1"/>
              <a:t>side</a:t>
            </a:r>
            <a:r>
              <a:rPr lang="fr-FR" sz="2800" dirty="0"/>
              <a:t> use: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B1468F9-69E0-EA48-A876-94019DBC884F}"/>
              </a:ext>
            </a:extLst>
          </p:cNvPr>
          <p:cNvSpPr txBox="1"/>
          <p:nvPr/>
        </p:nvSpPr>
        <p:spPr>
          <a:xfrm>
            <a:off x="254000" y="1778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#12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AD125F6-AF4F-9445-959A-B4F65F56A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655483"/>
            <a:ext cx="8458200" cy="12065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65B9802-B7C7-D94A-83A5-6935558B3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7" y="5376333"/>
            <a:ext cx="84455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9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5611520-B015-744F-A5CE-C5A1722AB0B7}"/>
              </a:ext>
            </a:extLst>
          </p:cNvPr>
          <p:cNvSpPr txBox="1"/>
          <p:nvPr/>
        </p:nvSpPr>
        <p:spPr>
          <a:xfrm>
            <a:off x="152400" y="641059"/>
            <a:ext cx="8915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800" b="1" dirty="0"/>
          </a:p>
          <a:p>
            <a:pPr algn="ctr"/>
            <a:r>
              <a:rPr lang="fr-FR" sz="2800" b="1" dirty="0" err="1"/>
              <a:t>Conditional</a:t>
            </a:r>
            <a:r>
              <a:rPr lang="fr-FR" sz="2800" b="1" dirty="0"/>
              <a:t> widgets</a:t>
            </a:r>
            <a:r>
              <a:rPr lang="fr-FR" sz="2800" dirty="0"/>
              <a:t>: </a:t>
            </a:r>
          </a:p>
          <a:p>
            <a:pPr algn="ctr"/>
            <a:endParaRPr lang="fr-FR" sz="2800" dirty="0"/>
          </a:p>
          <a:p>
            <a:pPr algn="ctr"/>
            <a:r>
              <a:rPr lang="fr-FR" sz="2800" dirty="0" err="1"/>
              <a:t>again</a:t>
            </a:r>
            <a:r>
              <a:rPr lang="fr-FR" sz="2800" dirty="0"/>
              <a:t>, at </a:t>
            </a:r>
            <a:r>
              <a:rPr lang="fr-FR" sz="2800" dirty="0" err="1"/>
              <a:t>this</a:t>
            </a:r>
            <a:r>
              <a:rPr lang="fr-FR" sz="2800" dirty="0"/>
              <a:t> point, </a:t>
            </a:r>
            <a:r>
              <a:rPr lang="fr-FR" sz="2800" dirty="0" err="1"/>
              <a:t>there</a:t>
            </a:r>
            <a:r>
              <a:rPr lang="fr-FR" sz="2800" dirty="0"/>
              <a:t> are items on the </a:t>
            </a:r>
            <a:r>
              <a:rPr lang="fr-FR" sz="2800" dirty="0" err="1"/>
              <a:t>left</a:t>
            </a:r>
            <a:r>
              <a:rPr lang="fr-FR" sz="2800" dirty="0"/>
              <a:t> </a:t>
            </a:r>
            <a:r>
              <a:rPr lang="fr-FR" sz="2800" dirty="0" err="1"/>
              <a:t>that</a:t>
            </a:r>
            <a:r>
              <a:rPr lang="fr-FR" sz="2800" dirty="0"/>
              <a:t> </a:t>
            </a:r>
            <a:r>
              <a:rPr lang="fr-FR" sz="2800" dirty="0" err="1"/>
              <a:t>only</a:t>
            </a:r>
            <a:r>
              <a:rPr lang="fr-FR" sz="2800" dirty="0"/>
              <a:t> </a:t>
            </a:r>
            <a:r>
              <a:rPr lang="fr-FR" sz="2800" dirty="0" err="1"/>
              <a:t>make</a:t>
            </a:r>
            <a:r>
              <a:rPr lang="fr-FR" sz="2800" dirty="0"/>
              <a:t> </a:t>
            </a:r>
            <a:r>
              <a:rPr lang="fr-FR" sz="2800" dirty="0" err="1"/>
              <a:t>sense</a:t>
            </a:r>
            <a:r>
              <a:rPr lang="fr-FR" sz="2800" dirty="0"/>
              <a:t> in </a:t>
            </a:r>
            <a:r>
              <a:rPr lang="fr-FR" sz="2800" dirty="0" err="1"/>
              <a:t>some</a:t>
            </a:r>
            <a:r>
              <a:rPr lang="fr-FR" sz="2800" dirty="0"/>
              <a:t> cases, </a:t>
            </a:r>
            <a:r>
              <a:rPr lang="fr-FR" sz="2800" dirty="0" err="1"/>
              <a:t>so</a:t>
            </a:r>
            <a:r>
              <a:rPr lang="fr-FR" sz="2800" dirty="0"/>
              <a:t> </a:t>
            </a:r>
            <a:r>
              <a:rPr lang="fr-FR" sz="2800" dirty="0" err="1"/>
              <a:t>they</a:t>
            </a:r>
            <a:r>
              <a:rPr lang="fr-FR" sz="2800" dirty="0"/>
              <a:t> </a:t>
            </a:r>
            <a:r>
              <a:rPr lang="fr-FR" sz="2800" dirty="0" err="1"/>
              <a:t>should</a:t>
            </a:r>
            <a:r>
              <a:rPr lang="fr-FR" sz="2800" dirty="0"/>
              <a:t> </a:t>
            </a:r>
            <a:r>
              <a:rPr lang="fr-FR" sz="2800" dirty="0" err="1"/>
              <a:t>only</a:t>
            </a:r>
            <a:r>
              <a:rPr lang="fr-FR" sz="2800" dirty="0"/>
              <a:t> </a:t>
            </a:r>
            <a:r>
              <a:rPr lang="fr-FR" sz="2800" dirty="0" err="1"/>
              <a:t>appear</a:t>
            </a:r>
            <a:r>
              <a:rPr lang="fr-FR" sz="2800" dirty="0"/>
              <a:t> </a:t>
            </a:r>
            <a:r>
              <a:rPr lang="fr-FR" sz="2800" dirty="0" err="1"/>
              <a:t>when</a:t>
            </a:r>
            <a:r>
              <a:rPr lang="fr-FR" sz="2800" dirty="0"/>
              <a:t> </a:t>
            </a:r>
            <a:r>
              <a:rPr lang="fr-FR" sz="2800" dirty="0" err="1"/>
              <a:t>needed</a:t>
            </a:r>
            <a:r>
              <a:rPr lang="fr-FR" sz="2800" dirty="0"/>
              <a:t>. For </a:t>
            </a:r>
            <a:r>
              <a:rPr lang="fr-FR" sz="2800" dirty="0" err="1"/>
              <a:t>example</a:t>
            </a:r>
            <a:r>
              <a:rPr lang="fr-FR" sz="2800" dirty="0"/>
              <a:t>, the graph options </a:t>
            </a:r>
            <a:r>
              <a:rPr lang="fr-FR" sz="2800" dirty="0" err="1"/>
              <a:t>should</a:t>
            </a:r>
            <a:r>
              <a:rPr lang="fr-FR" sz="2800" dirty="0"/>
              <a:t> </a:t>
            </a:r>
            <a:r>
              <a:rPr lang="fr-FR" sz="2800" dirty="0" err="1"/>
              <a:t>only</a:t>
            </a:r>
            <a:r>
              <a:rPr lang="fr-FR" sz="2800" dirty="0"/>
              <a:t> </a:t>
            </a:r>
            <a:r>
              <a:rPr lang="fr-FR" sz="2800" dirty="0" err="1"/>
              <a:t>be</a:t>
            </a:r>
            <a:r>
              <a:rPr lang="fr-FR" sz="2800" dirty="0"/>
              <a:t> </a:t>
            </a:r>
            <a:r>
              <a:rPr lang="fr-FR" sz="2800" dirty="0" err="1"/>
              <a:t>present</a:t>
            </a:r>
            <a:r>
              <a:rPr lang="fr-FR" sz="2800" dirty="0"/>
              <a:t> </a:t>
            </a:r>
            <a:r>
              <a:rPr lang="fr-FR" sz="2800" dirty="0" err="1"/>
              <a:t>when</a:t>
            </a:r>
            <a:r>
              <a:rPr lang="fr-FR" sz="2800" dirty="0"/>
              <a:t> the the Graph tab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selected</a:t>
            </a:r>
            <a:r>
              <a:rPr lang="fr-FR" sz="2800" dirty="0"/>
              <a:t>. </a:t>
            </a:r>
          </a:p>
          <a:p>
            <a:pPr algn="ctr"/>
            <a:endParaRPr lang="fr-FR" sz="2800" dirty="0"/>
          </a:p>
          <a:p>
            <a:pPr algn="ctr"/>
            <a:r>
              <a:rPr lang="fr-FR" sz="2800" dirty="0" err="1"/>
              <a:t>Again</a:t>
            </a:r>
            <a:r>
              <a:rPr lang="fr-FR" sz="2800" dirty="0"/>
              <a:t>, </a:t>
            </a:r>
            <a:r>
              <a:rPr lang="fr-FR" sz="2800" dirty="0" err="1"/>
              <a:t>conditionalPanel</a:t>
            </a:r>
            <a:r>
              <a:rPr lang="fr-FR" sz="2800" dirty="0"/>
              <a:t>() to the </a:t>
            </a:r>
            <a:r>
              <a:rPr lang="fr-FR" sz="2800" dirty="0" err="1"/>
              <a:t>rescue</a:t>
            </a:r>
            <a:r>
              <a:rPr lang="fr-FR" sz="2800" dirty="0"/>
              <a:t>!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B1468F9-69E0-EA48-A876-94019DBC884F}"/>
              </a:ext>
            </a:extLst>
          </p:cNvPr>
          <p:cNvSpPr txBox="1"/>
          <p:nvPr/>
        </p:nvSpPr>
        <p:spPr>
          <a:xfrm>
            <a:off x="254000" y="1778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#13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9816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012" y="793956"/>
            <a:ext cx="6029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 condition = "</a:t>
            </a:r>
            <a:r>
              <a:rPr lang="fr-FR" dirty="0" err="1" smtClean="0"/>
              <a:t>input.dataset</a:t>
            </a:r>
            <a:r>
              <a:rPr lang="fr-FR" dirty="0" smtClean="0"/>
              <a:t> == 'rand' &amp;&amp; </a:t>
            </a:r>
            <a:r>
              <a:rPr lang="fr-FR" dirty="0" err="1" smtClean="0"/>
              <a:t>input.tabs</a:t>
            </a:r>
            <a:r>
              <a:rPr lang="fr-FR" dirty="0" smtClean="0"/>
              <a:t> == ‘plot'",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72528" y="2043182"/>
            <a:ext cx="848839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  <a:r>
              <a:rPr lang="fr-FR" dirty="0" err="1"/>
              <a:t>mainPanel</a:t>
            </a:r>
            <a:r>
              <a:rPr lang="fr-FR" dirty="0"/>
              <a:t>(</a:t>
            </a:r>
          </a:p>
          <a:p>
            <a:r>
              <a:rPr lang="fr-FR" dirty="0"/>
              <a:t>      </a:t>
            </a:r>
            <a:r>
              <a:rPr lang="fr-FR" dirty="0" err="1"/>
              <a:t>tabsetPanel</a:t>
            </a:r>
            <a:r>
              <a:rPr lang="fr-FR" dirty="0"/>
              <a:t>(</a:t>
            </a:r>
          </a:p>
          <a:p>
            <a:r>
              <a:rPr lang="fr-FR" dirty="0"/>
              <a:t>        </a:t>
            </a:r>
            <a:r>
              <a:rPr lang="fr-FR" dirty="0">
                <a:solidFill>
                  <a:srgbClr val="FF0000"/>
                </a:solidFill>
              </a:rPr>
              <a:t>id = "</a:t>
            </a:r>
            <a:r>
              <a:rPr lang="fr-FR" dirty="0" err="1">
                <a:solidFill>
                  <a:srgbClr val="FF0000"/>
                </a:solidFill>
              </a:rPr>
              <a:t>tabs</a:t>
            </a:r>
            <a:r>
              <a:rPr lang="fr-FR" dirty="0">
                <a:solidFill>
                  <a:srgbClr val="FF0000"/>
                </a:solidFill>
              </a:rPr>
              <a:t>"</a:t>
            </a:r>
            <a:r>
              <a:rPr lang="fr-FR" dirty="0"/>
              <a:t>,</a:t>
            </a:r>
          </a:p>
          <a:p>
            <a:r>
              <a:rPr lang="fr-FR" dirty="0"/>
              <a:t>        </a:t>
            </a:r>
            <a:r>
              <a:rPr lang="fr-FR" dirty="0" err="1"/>
              <a:t>tabPanel</a:t>
            </a:r>
            <a:r>
              <a:rPr lang="fr-FR" dirty="0"/>
              <a:t>("Plot", </a:t>
            </a:r>
            <a:r>
              <a:rPr lang="fr-FR" dirty="0">
                <a:solidFill>
                  <a:srgbClr val="FF0000"/>
                </a:solidFill>
              </a:rPr>
              <a:t>value="plot"</a:t>
            </a:r>
            <a:r>
              <a:rPr lang="fr-FR" dirty="0"/>
              <a:t>,</a:t>
            </a:r>
          </a:p>
          <a:p>
            <a:r>
              <a:rPr lang="fr-FR" dirty="0"/>
              <a:t>                 </a:t>
            </a:r>
            <a:r>
              <a:rPr lang="fr-FR" dirty="0" err="1"/>
              <a:t>plotOutput</a:t>
            </a:r>
            <a:r>
              <a:rPr lang="fr-FR" dirty="0"/>
              <a:t>("plot", </a:t>
            </a:r>
            <a:r>
              <a:rPr lang="fr-FR" dirty="0" err="1"/>
              <a:t>height</a:t>
            </a:r>
            <a:r>
              <a:rPr lang="fr-FR" dirty="0"/>
              <a:t>="500px", </a:t>
            </a:r>
            <a:r>
              <a:rPr lang="fr-FR" dirty="0" err="1"/>
              <a:t>width</a:t>
            </a:r>
            <a:r>
              <a:rPr lang="fr-FR" dirty="0"/>
              <a:t>="500px") # Panel to display the plot</a:t>
            </a:r>
          </a:p>
          <a:p>
            <a:r>
              <a:rPr lang="fr-FR" dirty="0"/>
              <a:t>        ),</a:t>
            </a:r>
          </a:p>
          <a:p>
            <a:r>
              <a:rPr lang="fr-FR" dirty="0"/>
              <a:t>        </a:t>
            </a:r>
            <a:r>
              <a:rPr lang="fr-FR" dirty="0" err="1"/>
              <a:t>tabPanel</a:t>
            </a:r>
            <a:r>
              <a:rPr lang="fr-FR" dirty="0"/>
              <a:t>("Table", </a:t>
            </a:r>
            <a:r>
              <a:rPr lang="fr-FR" dirty="0">
                <a:solidFill>
                  <a:srgbClr val="FF0000"/>
                </a:solidFill>
              </a:rPr>
              <a:t>value="table"</a:t>
            </a:r>
            <a:r>
              <a:rPr lang="fr-FR" dirty="0"/>
              <a:t>,</a:t>
            </a:r>
          </a:p>
          <a:p>
            <a:r>
              <a:rPr lang="fr-FR" dirty="0"/>
              <a:t>                 </a:t>
            </a:r>
            <a:r>
              <a:rPr lang="fr-FR" dirty="0" err="1"/>
              <a:t>tableOutput</a:t>
            </a:r>
            <a:r>
              <a:rPr lang="fr-FR" dirty="0"/>
              <a:t>("</a:t>
            </a:r>
            <a:r>
              <a:rPr lang="fr-FR" dirty="0" err="1"/>
              <a:t>datatable</a:t>
            </a:r>
            <a:r>
              <a:rPr lang="fr-FR" dirty="0"/>
              <a:t>") # Panel to display the table</a:t>
            </a:r>
          </a:p>
          <a:p>
            <a:r>
              <a:rPr lang="fr-FR" dirty="0"/>
              <a:t>        ),</a:t>
            </a:r>
          </a:p>
          <a:p>
            <a:r>
              <a:rPr lang="fr-FR" dirty="0"/>
              <a:t>        </a:t>
            </a:r>
            <a:r>
              <a:rPr lang="fr-FR" dirty="0" err="1"/>
              <a:t>tabPanel</a:t>
            </a:r>
            <a:r>
              <a:rPr lang="fr-FR" dirty="0"/>
              <a:t>("</a:t>
            </a:r>
            <a:r>
              <a:rPr lang="fr-FR" dirty="0" err="1"/>
              <a:t>Summary</a:t>
            </a:r>
            <a:r>
              <a:rPr lang="fr-FR" dirty="0"/>
              <a:t>", </a:t>
            </a:r>
            <a:r>
              <a:rPr lang="fr-FR" dirty="0">
                <a:solidFill>
                  <a:srgbClr val="FF0000"/>
                </a:solidFill>
              </a:rPr>
              <a:t>value="</a:t>
            </a:r>
            <a:r>
              <a:rPr lang="fr-FR" dirty="0" err="1">
                <a:solidFill>
                  <a:srgbClr val="FF0000"/>
                </a:solidFill>
              </a:rPr>
              <a:t>summary</a:t>
            </a:r>
            <a:r>
              <a:rPr lang="fr-FR" dirty="0">
                <a:solidFill>
                  <a:srgbClr val="FF0000"/>
                </a:solidFill>
              </a:rPr>
              <a:t>"</a:t>
            </a:r>
            <a:r>
              <a:rPr lang="fr-FR" dirty="0"/>
              <a:t>,</a:t>
            </a:r>
          </a:p>
          <a:p>
            <a:r>
              <a:rPr lang="fr-FR" dirty="0"/>
              <a:t>                 </a:t>
            </a:r>
            <a:r>
              <a:rPr lang="fr-FR" dirty="0" err="1"/>
              <a:t>textOutput</a:t>
            </a:r>
            <a:r>
              <a:rPr lang="fr-FR" dirty="0"/>
              <a:t>("hello"), # Panel to display the </a:t>
            </a:r>
            <a:r>
              <a:rPr lang="fr-FR" dirty="0" err="1"/>
              <a:t>title</a:t>
            </a:r>
            <a:endParaRPr lang="fr-FR" dirty="0"/>
          </a:p>
          <a:p>
            <a:r>
              <a:rPr lang="fr-FR" dirty="0"/>
              <a:t>                 </a:t>
            </a:r>
            <a:r>
              <a:rPr lang="fr-FR" dirty="0" err="1"/>
              <a:t>textOutput</a:t>
            </a:r>
            <a:r>
              <a:rPr lang="fr-FR" dirty="0"/>
              <a:t>("</a:t>
            </a:r>
            <a:r>
              <a:rPr lang="fr-FR" dirty="0" err="1"/>
              <a:t>params</a:t>
            </a:r>
            <a:r>
              <a:rPr lang="fr-FR" dirty="0"/>
              <a:t>"), # Panel to display the </a:t>
            </a:r>
            <a:r>
              <a:rPr lang="fr-FR" dirty="0" err="1"/>
              <a:t>parameters</a:t>
            </a:r>
            <a:endParaRPr lang="fr-FR" dirty="0"/>
          </a:p>
          <a:p>
            <a:r>
              <a:rPr lang="fr-FR" dirty="0"/>
              <a:t>                 </a:t>
            </a:r>
            <a:r>
              <a:rPr lang="fr-FR" dirty="0" err="1"/>
              <a:t>textOutput</a:t>
            </a:r>
            <a:r>
              <a:rPr lang="fr-FR" dirty="0"/>
              <a:t>("</a:t>
            </a:r>
            <a:r>
              <a:rPr lang="fr-FR" dirty="0" err="1"/>
              <a:t>mean</a:t>
            </a:r>
            <a:r>
              <a:rPr lang="fr-FR" dirty="0"/>
              <a:t>"), # Panel to display the standard </a:t>
            </a:r>
            <a:r>
              <a:rPr lang="fr-FR" dirty="0" err="1"/>
              <a:t>deviation</a:t>
            </a:r>
            <a:r>
              <a:rPr lang="fr-FR" dirty="0"/>
              <a:t> </a:t>
            </a:r>
          </a:p>
          <a:p>
            <a:r>
              <a:rPr lang="fr-FR" dirty="0"/>
              <a:t>                 </a:t>
            </a:r>
            <a:r>
              <a:rPr lang="fr-FR" dirty="0" err="1"/>
              <a:t>textOutput</a:t>
            </a:r>
            <a:r>
              <a:rPr lang="fr-FR" dirty="0"/>
              <a:t>("</a:t>
            </a:r>
            <a:r>
              <a:rPr lang="fr-FR" dirty="0" err="1"/>
              <a:t>sd</a:t>
            </a:r>
            <a:r>
              <a:rPr lang="fr-FR" dirty="0"/>
              <a:t>") # Panel to display the </a:t>
            </a:r>
            <a:r>
              <a:rPr lang="fr-FR" dirty="0" err="1"/>
              <a:t>mean</a:t>
            </a:r>
            <a:endParaRPr lang="fr-FR" dirty="0"/>
          </a:p>
          <a:p>
            <a:r>
              <a:rPr lang="fr-FR" dirty="0"/>
              <a:t>        )</a:t>
            </a:r>
          </a:p>
          <a:p>
            <a:r>
              <a:rPr lang="fr-FR" dirty="0"/>
              <a:t>      )</a:t>
            </a:r>
          </a:p>
          <a:p>
            <a:r>
              <a:rPr lang="fr-FR" dirty="0"/>
              <a:t>    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B1468F9-69E0-EA48-A876-94019DBC884F}"/>
              </a:ext>
            </a:extLst>
          </p:cNvPr>
          <p:cNvSpPr txBox="1"/>
          <p:nvPr/>
        </p:nvSpPr>
        <p:spPr>
          <a:xfrm>
            <a:off x="254000" y="1778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#13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4640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5611520-B015-744F-A5CE-C5A1722AB0B7}"/>
              </a:ext>
            </a:extLst>
          </p:cNvPr>
          <p:cNvSpPr txBox="1"/>
          <p:nvPr/>
        </p:nvSpPr>
        <p:spPr>
          <a:xfrm>
            <a:off x="152400" y="641059"/>
            <a:ext cx="8915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800" b="1" dirty="0"/>
          </a:p>
          <a:p>
            <a:pPr algn="ctr"/>
            <a:r>
              <a:rPr lang="fr-FR" sz="2800" b="1" dirty="0" err="1"/>
              <a:t>Summary</a:t>
            </a:r>
            <a:r>
              <a:rPr lang="fr-FR" sz="2800" b="1" dirty="0"/>
              <a:t> </a:t>
            </a:r>
            <a:r>
              <a:rPr lang="fr-FR" sz="2800" b="1" dirty="0" err="1"/>
              <a:t>statistics</a:t>
            </a:r>
            <a:r>
              <a:rPr lang="fr-FR" sz="2800" dirty="0"/>
              <a:t>:</a:t>
            </a:r>
          </a:p>
          <a:p>
            <a:pPr algn="ctr"/>
            <a:endParaRPr lang="fr-FR" sz="2800" dirty="0"/>
          </a:p>
          <a:p>
            <a:pPr algn="ctr"/>
            <a:r>
              <a:rPr lang="fr-FR" sz="2800" dirty="0"/>
              <a:t>In the </a:t>
            </a:r>
            <a:r>
              <a:rPr lang="fr-FR" sz="2800" dirty="0" err="1"/>
              <a:t>text</a:t>
            </a:r>
            <a:r>
              <a:rPr lang="fr-FR" sz="2800" dirty="0"/>
              <a:t> area </a:t>
            </a:r>
            <a:r>
              <a:rPr lang="fr-FR" sz="2800" dirty="0" err="1"/>
              <a:t>we</a:t>
            </a:r>
            <a:r>
              <a:rPr lang="fr-FR" sz="2800" dirty="0"/>
              <a:t> </a:t>
            </a:r>
            <a:r>
              <a:rPr lang="fr-FR" sz="2800" dirty="0" err="1"/>
              <a:t>want</a:t>
            </a:r>
            <a:r>
              <a:rPr lang="fr-FR" sz="2800" dirty="0"/>
              <a:t> a table of </a:t>
            </a:r>
            <a:r>
              <a:rPr lang="fr-FR" sz="2800" dirty="0" err="1"/>
              <a:t>summary</a:t>
            </a:r>
            <a:r>
              <a:rPr lang="fr-FR" sz="2800" dirty="0"/>
              <a:t> </a:t>
            </a:r>
            <a:r>
              <a:rPr lang="fr-FR" sz="2800" dirty="0" err="1"/>
              <a:t>statistics</a:t>
            </a:r>
            <a:r>
              <a:rPr lang="fr-FR" sz="2800" dirty="0"/>
              <a:t>.</a:t>
            </a:r>
          </a:p>
          <a:p>
            <a:pPr algn="ctr"/>
            <a:endParaRPr lang="fr-FR" sz="2800" dirty="0"/>
          </a:p>
          <a:p>
            <a:pPr algn="ctr"/>
            <a:r>
              <a:rPr lang="fr-FR" sz="2800" dirty="0"/>
              <a:t>The </a:t>
            </a:r>
            <a:r>
              <a:rPr lang="fr-FR" sz="2800" dirty="0" err="1"/>
              <a:t>idea</a:t>
            </a:r>
            <a:r>
              <a:rPr lang="fr-FR" sz="2800" dirty="0"/>
              <a:t> </a:t>
            </a:r>
            <a:r>
              <a:rPr lang="fr-FR" sz="2800" dirty="0" err="1"/>
              <a:t>here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to use R </a:t>
            </a:r>
            <a:r>
              <a:rPr lang="fr-FR" sz="2800" dirty="0" err="1"/>
              <a:t>syntax</a:t>
            </a:r>
            <a:r>
              <a:rPr lang="fr-FR" sz="2800" dirty="0"/>
              <a:t> to </a:t>
            </a:r>
            <a:r>
              <a:rPr lang="fr-FR" sz="2800" dirty="0" err="1"/>
              <a:t>create</a:t>
            </a:r>
            <a:r>
              <a:rPr lang="fr-FR" sz="2800" dirty="0"/>
              <a:t> a </a:t>
            </a:r>
            <a:r>
              <a:rPr lang="fr-FR" sz="2800" dirty="0" err="1"/>
              <a:t>character</a:t>
            </a:r>
            <a:r>
              <a:rPr lang="fr-FR" sz="2800" dirty="0"/>
              <a:t> </a:t>
            </a:r>
            <a:r>
              <a:rPr lang="fr-FR" sz="2800" dirty="0" err="1"/>
              <a:t>vector</a:t>
            </a:r>
            <a:r>
              <a:rPr lang="fr-FR" sz="2800" dirty="0"/>
              <a:t> </a:t>
            </a:r>
            <a:r>
              <a:rPr lang="fr-FR" sz="2800" dirty="0" err="1"/>
              <a:t>which</a:t>
            </a:r>
            <a:r>
              <a:rPr lang="fr-FR" sz="2800" dirty="0"/>
              <a:t> has the </a:t>
            </a:r>
            <a:r>
              <a:rPr lang="fr-FR" sz="2800" dirty="0" err="1"/>
              <a:t>lines</a:t>
            </a:r>
            <a:r>
              <a:rPr lang="fr-FR" sz="2800" dirty="0"/>
              <a:t> of the HTML code.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B1468F9-69E0-EA48-A876-94019DBC884F}"/>
              </a:ext>
            </a:extLst>
          </p:cNvPr>
          <p:cNvSpPr txBox="1"/>
          <p:nvPr/>
        </p:nvSpPr>
        <p:spPr>
          <a:xfrm>
            <a:off x="254000" y="1778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#14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427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17" y="452754"/>
            <a:ext cx="74014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 </a:t>
            </a:r>
            <a:r>
              <a:rPr lang="fr-FR" sz="1400" dirty="0" err="1"/>
              <a:t>tabPanel</a:t>
            </a:r>
            <a:r>
              <a:rPr lang="fr-FR" sz="1400" dirty="0"/>
              <a:t>("</a:t>
            </a:r>
            <a:r>
              <a:rPr lang="fr-FR" sz="1400" dirty="0" err="1"/>
              <a:t>Summary</a:t>
            </a:r>
            <a:r>
              <a:rPr lang="fr-FR" sz="1400" dirty="0"/>
              <a:t>", value="</a:t>
            </a:r>
            <a:r>
              <a:rPr lang="fr-FR" sz="1400" dirty="0" err="1"/>
              <a:t>summary</a:t>
            </a:r>
            <a:r>
              <a:rPr lang="fr-FR" sz="1400" dirty="0"/>
              <a:t>",</a:t>
            </a:r>
          </a:p>
          <a:p>
            <a:r>
              <a:rPr lang="fr-FR" sz="1400" dirty="0"/>
              <a:t>                 </a:t>
            </a:r>
            <a:r>
              <a:rPr lang="fr-FR" sz="1400" dirty="0" err="1">
                <a:solidFill>
                  <a:srgbClr val="FF0000"/>
                </a:solidFill>
              </a:rPr>
              <a:t>uiOutput</a:t>
            </a:r>
            <a:r>
              <a:rPr lang="fr-FR" sz="1400" dirty="0">
                <a:solidFill>
                  <a:srgbClr val="FF0000"/>
                </a:solidFill>
              </a:rPr>
              <a:t>("</a:t>
            </a:r>
            <a:r>
              <a:rPr lang="fr-FR" sz="1400" dirty="0" err="1">
                <a:solidFill>
                  <a:srgbClr val="FF0000"/>
                </a:solidFill>
              </a:rPr>
              <a:t>title</a:t>
            </a:r>
            <a:r>
              <a:rPr lang="fr-FR" sz="1400" dirty="0">
                <a:solidFill>
                  <a:srgbClr val="FF0000"/>
                </a:solidFill>
              </a:rPr>
              <a:t>"),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                </a:t>
            </a:r>
            <a:r>
              <a:rPr lang="fr-FR" sz="1400" dirty="0" err="1">
                <a:solidFill>
                  <a:srgbClr val="FF0000"/>
                </a:solidFill>
              </a:rPr>
              <a:t>uiOutput</a:t>
            </a:r>
            <a:r>
              <a:rPr lang="fr-FR" sz="1400" dirty="0">
                <a:solidFill>
                  <a:srgbClr val="FF0000"/>
                </a:solidFill>
              </a:rPr>
              <a:t>("</a:t>
            </a:r>
            <a:r>
              <a:rPr lang="fr-FR" sz="1400" dirty="0" err="1">
                <a:solidFill>
                  <a:srgbClr val="FF0000"/>
                </a:solidFill>
              </a:rPr>
              <a:t>summary</a:t>
            </a:r>
            <a:r>
              <a:rPr lang="fr-FR" sz="1400" dirty="0" smtClean="0">
                <a:solidFill>
                  <a:srgbClr val="FF0000"/>
                </a:solidFill>
              </a:rPr>
              <a:t>"),</a:t>
            </a:r>
          </a:p>
          <a:p>
            <a:r>
              <a:rPr lang="fr-FR" sz="1400" dirty="0" smtClean="0"/>
              <a:t>                 </a:t>
            </a:r>
            <a:r>
              <a:rPr lang="fr-FR" sz="1400" i="1" dirty="0" smtClean="0"/>
              <a:t>…</a:t>
            </a:r>
            <a:r>
              <a:rPr lang="fr-FR" sz="1400" dirty="0" smtClean="0"/>
              <a:t> )</a:t>
            </a:r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B1468F9-69E0-EA48-A876-94019DBC884F}"/>
              </a:ext>
            </a:extLst>
          </p:cNvPr>
          <p:cNvSpPr txBox="1"/>
          <p:nvPr/>
        </p:nvSpPr>
        <p:spPr>
          <a:xfrm>
            <a:off x="254000" y="1778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#14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0" y="1493121"/>
            <a:ext cx="91440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 </a:t>
            </a:r>
            <a:r>
              <a:rPr lang="fr-FR" sz="1200" dirty="0" err="1"/>
              <a:t>output$title</a:t>
            </a:r>
            <a:r>
              <a:rPr lang="fr-FR" sz="1200" dirty="0"/>
              <a:t> &lt;- </a:t>
            </a:r>
            <a:r>
              <a:rPr lang="fr-FR" sz="1200" dirty="0" err="1"/>
              <a:t>renderUI</a:t>
            </a:r>
            <a:r>
              <a:rPr lang="fr-FR" sz="1200" dirty="0"/>
              <a:t>(HTML("&lt;h4&gt;", data()$main,"&lt;/h4</a:t>
            </a:r>
            <a:r>
              <a:rPr lang="fr-FR" sz="1200" dirty="0" smtClean="0"/>
              <a:t>&gt;"))</a:t>
            </a:r>
          </a:p>
          <a:p>
            <a:endParaRPr lang="fr-FR" sz="1200" dirty="0"/>
          </a:p>
          <a:p>
            <a:r>
              <a:rPr lang="fr-FR" sz="1200" dirty="0"/>
              <a:t>  ## Display a HTML </a:t>
            </a:r>
            <a:r>
              <a:rPr lang="fr-FR" sz="1200" dirty="0" err="1"/>
              <a:t>summary</a:t>
            </a:r>
            <a:r>
              <a:rPr lang="fr-FR" sz="1200" dirty="0"/>
              <a:t> table of </a:t>
            </a:r>
            <a:r>
              <a:rPr lang="fr-FR" sz="1200" dirty="0" err="1"/>
              <a:t>parameters</a:t>
            </a:r>
            <a:r>
              <a:rPr lang="fr-FR" sz="1200" dirty="0"/>
              <a:t> and </a:t>
            </a:r>
            <a:r>
              <a:rPr lang="fr-FR" sz="1200" dirty="0" err="1"/>
              <a:t>statistics</a:t>
            </a:r>
            <a:endParaRPr lang="fr-FR" sz="1200" dirty="0"/>
          </a:p>
          <a:p>
            <a:r>
              <a:rPr lang="fr-FR" sz="1200" dirty="0"/>
              <a:t>  </a:t>
            </a:r>
            <a:r>
              <a:rPr lang="fr-FR" sz="1200" dirty="0" err="1"/>
              <a:t>output$summary</a:t>
            </a:r>
            <a:r>
              <a:rPr lang="fr-FR" sz="1200" dirty="0"/>
              <a:t> &lt;- </a:t>
            </a:r>
            <a:r>
              <a:rPr lang="fr-FR" sz="1200" dirty="0" err="1"/>
              <a:t>renderUI</a:t>
            </a:r>
            <a:r>
              <a:rPr lang="fr-FR" sz="1200" dirty="0"/>
              <a:t>({</a:t>
            </a:r>
          </a:p>
          <a:p>
            <a:r>
              <a:rPr lang="fr-FR" sz="1200" dirty="0"/>
              <a:t>    if (</a:t>
            </a:r>
            <a:r>
              <a:rPr lang="fr-FR" sz="1200" dirty="0" err="1"/>
              <a:t>input$dataset</a:t>
            </a:r>
            <a:r>
              <a:rPr lang="fr-FR" sz="1200" dirty="0"/>
              <a:t> == "rand") {</a:t>
            </a:r>
          </a:p>
          <a:p>
            <a:r>
              <a:rPr lang="fr-FR" sz="1200" dirty="0"/>
              <a:t>      if (</a:t>
            </a:r>
            <a:r>
              <a:rPr lang="fr-FR" sz="1200" dirty="0" err="1"/>
              <a:t>input$plotType</a:t>
            </a:r>
            <a:r>
              <a:rPr lang="fr-FR" sz="1200" dirty="0"/>
              <a:t> == "</a:t>
            </a:r>
            <a:r>
              <a:rPr lang="fr-FR" sz="1200" dirty="0" err="1"/>
              <a:t>hist</a:t>
            </a:r>
            <a:r>
              <a:rPr lang="fr-FR" sz="1200" dirty="0"/>
              <a:t>") {</a:t>
            </a:r>
          </a:p>
          <a:p>
            <a:r>
              <a:rPr lang="fr-FR" sz="1200" dirty="0"/>
              <a:t>        </a:t>
            </a:r>
            <a:r>
              <a:rPr lang="fr-FR" sz="1200" dirty="0" err="1"/>
              <a:t>params_header</a:t>
            </a:r>
            <a:r>
              <a:rPr lang="fr-FR" sz="1200" dirty="0"/>
              <a:t> &lt;- HTML("&lt;th&gt;Sample size&lt;/th&gt;&lt;th&gt;</a:t>
            </a:r>
            <a:r>
              <a:rPr lang="fr-FR" sz="1200" dirty="0" err="1"/>
              <a:t>Bins</a:t>
            </a:r>
            <a:r>
              <a:rPr lang="fr-FR" sz="1200" dirty="0"/>
              <a:t>&lt;/th&gt;")</a:t>
            </a:r>
          </a:p>
          <a:p>
            <a:r>
              <a:rPr lang="fr-FR" sz="1200" dirty="0"/>
              <a:t>        </a:t>
            </a:r>
            <a:r>
              <a:rPr lang="fr-FR" sz="1200" dirty="0" err="1"/>
              <a:t>params_raw</a:t>
            </a:r>
            <a:r>
              <a:rPr lang="fr-FR" sz="1200" dirty="0"/>
              <a:t> &lt;- HTML("&lt;td&gt;", </a:t>
            </a:r>
            <a:r>
              <a:rPr lang="fr-FR" sz="1200" dirty="0" err="1"/>
              <a:t>input$n</a:t>
            </a:r>
            <a:r>
              <a:rPr lang="fr-FR" sz="1200" dirty="0"/>
              <a:t>,"&lt;/td&gt;&lt;td&gt;", </a:t>
            </a:r>
            <a:r>
              <a:rPr lang="fr-FR" sz="1200" dirty="0" err="1"/>
              <a:t>input$bins</a:t>
            </a:r>
            <a:r>
              <a:rPr lang="fr-FR" sz="1200" dirty="0"/>
              <a:t>,"&lt;/td&gt;")</a:t>
            </a:r>
          </a:p>
          <a:p>
            <a:r>
              <a:rPr lang="fr-FR" sz="1200" dirty="0"/>
              <a:t>      } </a:t>
            </a:r>
            <a:r>
              <a:rPr lang="fr-FR" sz="1200" dirty="0" err="1"/>
              <a:t>else</a:t>
            </a:r>
            <a:r>
              <a:rPr lang="fr-FR" sz="1200" dirty="0"/>
              <a:t> {</a:t>
            </a:r>
          </a:p>
          <a:p>
            <a:r>
              <a:rPr lang="fr-FR" sz="1200" dirty="0"/>
              <a:t>        </a:t>
            </a:r>
            <a:r>
              <a:rPr lang="fr-FR" sz="1200" dirty="0" err="1"/>
              <a:t>params_header</a:t>
            </a:r>
            <a:r>
              <a:rPr lang="fr-FR" sz="1200" dirty="0"/>
              <a:t> &lt;- HTML("&lt;th&gt;Sample Size&lt;/th&gt;")</a:t>
            </a:r>
          </a:p>
          <a:p>
            <a:r>
              <a:rPr lang="fr-FR" sz="1200" dirty="0"/>
              <a:t>        </a:t>
            </a:r>
            <a:r>
              <a:rPr lang="fr-FR" sz="1200" dirty="0" err="1"/>
              <a:t>params_raw</a:t>
            </a:r>
            <a:r>
              <a:rPr lang="fr-FR" sz="1200" dirty="0"/>
              <a:t> &lt;- HTML("&lt;td&gt;", </a:t>
            </a:r>
            <a:r>
              <a:rPr lang="fr-FR" sz="1200" dirty="0" err="1"/>
              <a:t>input$n</a:t>
            </a:r>
            <a:r>
              <a:rPr lang="fr-FR" sz="1200" dirty="0"/>
              <a:t>,"&lt;/td&gt;")</a:t>
            </a:r>
          </a:p>
          <a:p>
            <a:r>
              <a:rPr lang="fr-FR" sz="1200" dirty="0"/>
              <a:t>      }</a:t>
            </a:r>
          </a:p>
          <a:p>
            <a:r>
              <a:rPr lang="fr-FR" sz="1200" dirty="0"/>
              <a:t>    } </a:t>
            </a:r>
            <a:r>
              <a:rPr lang="fr-FR" sz="1200" dirty="0" err="1"/>
              <a:t>else</a:t>
            </a:r>
            <a:r>
              <a:rPr lang="fr-FR" sz="1200" dirty="0"/>
              <a:t> {</a:t>
            </a:r>
          </a:p>
          <a:p>
            <a:r>
              <a:rPr lang="fr-FR" sz="1200" dirty="0"/>
              <a:t>      if (</a:t>
            </a:r>
            <a:r>
              <a:rPr lang="fr-FR" sz="1200" dirty="0" err="1"/>
              <a:t>input$plotType</a:t>
            </a:r>
            <a:r>
              <a:rPr lang="fr-FR" sz="1200" dirty="0"/>
              <a:t> == "</a:t>
            </a:r>
            <a:r>
              <a:rPr lang="fr-FR" sz="1200" dirty="0" err="1"/>
              <a:t>hist</a:t>
            </a:r>
            <a:r>
              <a:rPr lang="fr-FR" sz="1200" dirty="0"/>
              <a:t>") {</a:t>
            </a:r>
          </a:p>
          <a:p>
            <a:r>
              <a:rPr lang="fr-FR" sz="1200" dirty="0"/>
              <a:t>        </a:t>
            </a:r>
            <a:r>
              <a:rPr lang="fr-FR" sz="1200" dirty="0" err="1"/>
              <a:t>params_header</a:t>
            </a:r>
            <a:r>
              <a:rPr lang="fr-FR" sz="1200" dirty="0"/>
              <a:t> &lt;- HTML("&lt;th&gt;</a:t>
            </a:r>
            <a:r>
              <a:rPr lang="fr-FR" sz="1200" dirty="0" err="1"/>
              <a:t>Bins</a:t>
            </a:r>
            <a:r>
              <a:rPr lang="fr-FR" sz="1200" dirty="0"/>
              <a:t>&lt;/th&gt;")</a:t>
            </a:r>
          </a:p>
          <a:p>
            <a:r>
              <a:rPr lang="fr-FR" sz="1200" dirty="0"/>
              <a:t>        </a:t>
            </a:r>
            <a:r>
              <a:rPr lang="fr-FR" sz="1200" dirty="0" err="1"/>
              <a:t>params_raw</a:t>
            </a:r>
            <a:r>
              <a:rPr lang="fr-FR" sz="1200" dirty="0"/>
              <a:t> &lt;- HTML("&lt;td&gt;", </a:t>
            </a:r>
            <a:r>
              <a:rPr lang="fr-FR" sz="1200" dirty="0" err="1"/>
              <a:t>input$bins</a:t>
            </a:r>
            <a:r>
              <a:rPr lang="fr-FR" sz="1200" dirty="0"/>
              <a:t>,"&lt;/td&gt;")</a:t>
            </a:r>
          </a:p>
          <a:p>
            <a:r>
              <a:rPr lang="fr-FR" sz="1200" dirty="0"/>
              <a:t>      }</a:t>
            </a:r>
          </a:p>
          <a:p>
            <a:r>
              <a:rPr lang="fr-FR" sz="1200" dirty="0"/>
              <a:t>    }</a:t>
            </a:r>
          </a:p>
          <a:p>
            <a:r>
              <a:rPr lang="fr-FR" sz="1200" dirty="0"/>
              <a:t>    HTML("&lt;table border=1&gt;</a:t>
            </a:r>
          </a:p>
          <a:p>
            <a:r>
              <a:rPr lang="fr-FR" sz="1200" dirty="0"/>
              <a:t>      &lt;tr&gt;", </a:t>
            </a:r>
            <a:r>
              <a:rPr lang="fr-FR" sz="1200" dirty="0" err="1"/>
              <a:t>params_header</a:t>
            </a:r>
            <a:r>
              <a:rPr lang="fr-FR" sz="1200" dirty="0"/>
              <a:t>,"</a:t>
            </a:r>
          </a:p>
          <a:p>
            <a:r>
              <a:rPr lang="fr-FR" sz="1200" dirty="0"/>
              <a:t>        &lt;th&gt;</a:t>
            </a:r>
            <a:r>
              <a:rPr lang="fr-FR" sz="1200" dirty="0" err="1"/>
              <a:t>Mean</a:t>
            </a:r>
            <a:r>
              <a:rPr lang="fr-FR" sz="1200" dirty="0"/>
              <a:t>&lt;/th&gt;</a:t>
            </a:r>
          </a:p>
          <a:p>
            <a:r>
              <a:rPr lang="fr-FR" sz="1200" dirty="0"/>
              <a:t>        &lt;th&gt;Standard </a:t>
            </a:r>
            <a:r>
              <a:rPr lang="fr-FR" sz="1200" dirty="0" err="1"/>
              <a:t>deviation</a:t>
            </a:r>
            <a:r>
              <a:rPr lang="fr-FR" sz="1200" dirty="0"/>
              <a:t>&lt;/th&gt;</a:t>
            </a:r>
          </a:p>
          <a:p>
            <a:r>
              <a:rPr lang="fr-FR" sz="1200" dirty="0"/>
              <a:t>      &lt;/tr&gt;</a:t>
            </a:r>
          </a:p>
          <a:p>
            <a:r>
              <a:rPr lang="fr-FR" sz="1200" dirty="0"/>
              <a:t>      &lt;tr&gt;", </a:t>
            </a:r>
            <a:r>
              <a:rPr lang="fr-FR" sz="1200" dirty="0" err="1"/>
              <a:t>params_raw</a:t>
            </a:r>
            <a:r>
              <a:rPr lang="fr-FR" sz="1200" dirty="0"/>
              <a:t>,"</a:t>
            </a:r>
          </a:p>
          <a:p>
            <a:r>
              <a:rPr lang="fr-FR" sz="1200" dirty="0"/>
              <a:t>        &lt;td&gt;", </a:t>
            </a:r>
            <a:r>
              <a:rPr lang="fr-FR" sz="1200" dirty="0" err="1"/>
              <a:t>signif</a:t>
            </a:r>
            <a:r>
              <a:rPr lang="fr-FR" sz="1200" dirty="0"/>
              <a:t>(digits = 3, </a:t>
            </a:r>
            <a:r>
              <a:rPr lang="fr-FR" sz="1200" dirty="0" err="1"/>
              <a:t>mean</a:t>
            </a:r>
            <a:r>
              <a:rPr lang="fr-FR" sz="1200" dirty="0"/>
              <a:t>(data()$values)),"&lt;/td&gt;</a:t>
            </a:r>
          </a:p>
          <a:p>
            <a:r>
              <a:rPr lang="fr-FR" sz="1200" dirty="0"/>
              <a:t>        &lt;td&gt;", </a:t>
            </a:r>
            <a:r>
              <a:rPr lang="fr-FR" sz="1200" dirty="0" err="1"/>
              <a:t>signif</a:t>
            </a:r>
            <a:r>
              <a:rPr lang="fr-FR" sz="1200" dirty="0"/>
              <a:t>(digits = 3, </a:t>
            </a:r>
            <a:r>
              <a:rPr lang="fr-FR" sz="1200" dirty="0" err="1"/>
              <a:t>sd</a:t>
            </a:r>
            <a:r>
              <a:rPr lang="fr-FR" sz="1200" dirty="0"/>
              <a:t>(data()$values)),"&lt;/td&gt;</a:t>
            </a:r>
          </a:p>
          <a:p>
            <a:r>
              <a:rPr lang="fr-FR" sz="1200" dirty="0"/>
              <a:t>      &lt;/tr&gt;</a:t>
            </a:r>
          </a:p>
          <a:p>
            <a:r>
              <a:rPr lang="fr-FR" sz="1200" dirty="0"/>
              <a:t>    &lt;/table&gt;&lt;</a:t>
            </a:r>
            <a:r>
              <a:rPr lang="fr-FR" sz="1200" dirty="0" err="1"/>
              <a:t>br</a:t>
            </a:r>
            <a:r>
              <a:rPr lang="fr-FR" sz="1200" dirty="0"/>
              <a:t>&gt;")</a:t>
            </a:r>
          </a:p>
          <a:p>
            <a:r>
              <a:rPr lang="fr-FR" sz="1200" dirty="0"/>
              <a:t>  })</a:t>
            </a:r>
          </a:p>
        </p:txBody>
      </p:sp>
    </p:spTree>
    <p:extLst>
      <p:ext uri="{BB962C8B-B14F-4D97-AF65-F5344CB8AC3E}">
        <p14:creationId xmlns:p14="http://schemas.microsoft.com/office/powerpoint/2010/main" val="3082715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5611520-B015-744F-A5CE-C5A1722AB0B7}"/>
              </a:ext>
            </a:extLst>
          </p:cNvPr>
          <p:cNvSpPr txBox="1"/>
          <p:nvPr/>
        </p:nvSpPr>
        <p:spPr>
          <a:xfrm>
            <a:off x="152400" y="641059"/>
            <a:ext cx="8915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800" b="1" dirty="0"/>
          </a:p>
          <a:p>
            <a:pPr algn="ctr"/>
            <a:r>
              <a:rPr lang="fr-FR" sz="2800" b="1" dirty="0"/>
              <a:t>Table </a:t>
            </a:r>
            <a:r>
              <a:rPr lang="fr-FR" sz="2800" b="1" dirty="0" err="1"/>
              <a:t>presentations</a:t>
            </a:r>
            <a:r>
              <a:rPr lang="fr-FR" sz="2800" dirty="0"/>
              <a:t>: </a:t>
            </a:r>
          </a:p>
          <a:p>
            <a:pPr algn="ctr"/>
            <a:endParaRPr lang="fr-FR" sz="2800" dirty="0"/>
          </a:p>
          <a:p>
            <a:pPr algn="ctr"/>
            <a:r>
              <a:rPr lang="fr-FR" sz="2800" dirty="0" err="1"/>
              <a:t>These</a:t>
            </a:r>
            <a:r>
              <a:rPr lang="fr-FR" sz="2800" dirty="0"/>
              <a:t> tables </a:t>
            </a:r>
            <a:r>
              <a:rPr lang="fr-FR" sz="2800" dirty="0" err="1"/>
              <a:t>rarely</a:t>
            </a:r>
            <a:r>
              <a:rPr lang="fr-FR" sz="2800" dirty="0"/>
              <a:t> look </a:t>
            </a:r>
            <a:r>
              <a:rPr lang="fr-FR" sz="2800" dirty="0" err="1"/>
              <a:t>very</a:t>
            </a:r>
            <a:r>
              <a:rPr lang="fr-FR" sz="2800" dirty="0"/>
              <a:t> good. To change </a:t>
            </a:r>
            <a:r>
              <a:rPr lang="fr-FR" sz="2800" dirty="0" err="1"/>
              <a:t>their</a:t>
            </a:r>
            <a:r>
              <a:rPr lang="fr-FR" sz="2800" dirty="0"/>
              <a:t> </a:t>
            </a:r>
            <a:r>
              <a:rPr lang="fr-FR" sz="2800" dirty="0" err="1"/>
              <a:t>appearance</a:t>
            </a:r>
            <a:r>
              <a:rPr lang="fr-FR" sz="2800" dirty="0"/>
              <a:t> </a:t>
            </a:r>
            <a:r>
              <a:rPr lang="fr-FR" sz="2800" dirty="0" err="1"/>
              <a:t>we</a:t>
            </a:r>
            <a:r>
              <a:rPr lang="fr-FR" sz="2800" dirty="0"/>
              <a:t> </a:t>
            </a:r>
            <a:r>
              <a:rPr lang="fr-FR" sz="2800" dirty="0" err="1"/>
              <a:t>need</a:t>
            </a:r>
            <a:r>
              <a:rPr lang="fr-FR" sz="2800" dirty="0"/>
              <a:t> to use </a:t>
            </a:r>
            <a:r>
              <a:rPr lang="fr-FR" sz="2800" dirty="0" err="1"/>
              <a:t>cascading</a:t>
            </a:r>
            <a:r>
              <a:rPr lang="fr-FR" sz="2800" dirty="0"/>
              <a:t> style files. </a:t>
            </a:r>
          </a:p>
          <a:p>
            <a:pPr algn="ctr"/>
            <a:endParaRPr lang="fr-FR" sz="2800" dirty="0"/>
          </a:p>
          <a:p>
            <a:pPr algn="ctr"/>
            <a:r>
              <a:rPr lang="fr-FR" sz="2800" dirty="0"/>
              <a:t>The </a:t>
            </a:r>
            <a:r>
              <a:rPr lang="fr-FR" sz="2800" dirty="0" err="1"/>
              <a:t>easiest</a:t>
            </a:r>
            <a:r>
              <a:rPr lang="fr-FR" sz="2800" dirty="0"/>
              <a:t> </a:t>
            </a:r>
            <a:r>
              <a:rPr lang="fr-FR" sz="2800" dirty="0" err="1"/>
              <a:t>way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to </a:t>
            </a:r>
            <a:r>
              <a:rPr lang="fr-FR" sz="2800" dirty="0" err="1"/>
              <a:t>include</a:t>
            </a:r>
            <a:r>
              <a:rPr lang="fr-FR" sz="2800" dirty="0"/>
              <a:t> </a:t>
            </a:r>
            <a:r>
              <a:rPr lang="fr-FR" sz="2800" dirty="0" err="1"/>
              <a:t>that</a:t>
            </a:r>
            <a:r>
              <a:rPr lang="fr-FR" sz="2800" dirty="0"/>
              <a:t> in the </a:t>
            </a:r>
            <a:r>
              <a:rPr lang="fr-FR" sz="2800" dirty="0" err="1"/>
              <a:t>ui.R</a:t>
            </a:r>
            <a:r>
              <a:rPr lang="fr-FR" sz="2800" dirty="0"/>
              <a:t>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B1468F9-69E0-EA48-A876-94019DBC884F}"/>
              </a:ext>
            </a:extLst>
          </p:cNvPr>
          <p:cNvSpPr txBox="1"/>
          <p:nvPr/>
        </p:nvSpPr>
        <p:spPr>
          <a:xfrm>
            <a:off x="254000" y="1778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#15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774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1296" y="1139488"/>
            <a:ext cx="2503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includeCSS</a:t>
            </a:r>
            <a:r>
              <a:rPr lang="fr-FR" dirty="0">
                <a:solidFill>
                  <a:srgbClr val="FF0000"/>
                </a:solidFill>
              </a:rPr>
              <a:t>("styles.css"),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B1468F9-69E0-EA48-A876-94019DBC884F}"/>
              </a:ext>
            </a:extLst>
          </p:cNvPr>
          <p:cNvSpPr txBox="1"/>
          <p:nvPr/>
        </p:nvSpPr>
        <p:spPr>
          <a:xfrm>
            <a:off x="254000" y="1778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#15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88121" y="2884930"/>
            <a:ext cx="329217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table {</a:t>
            </a:r>
          </a:p>
          <a:p>
            <a:r>
              <a:rPr lang="fr-FR" dirty="0"/>
              <a:t>  </a:t>
            </a:r>
            <a:r>
              <a:rPr lang="fr-FR" dirty="0" err="1"/>
              <a:t>width</a:t>
            </a:r>
            <a:r>
              <a:rPr lang="fr-FR" dirty="0"/>
              <a:t>: 100%;</a:t>
            </a:r>
          </a:p>
          <a:p>
            <a:r>
              <a:rPr lang="fr-FR" dirty="0"/>
              <a:t>}</a:t>
            </a:r>
          </a:p>
          <a:p>
            <a:r>
              <a:rPr lang="fr-FR" dirty="0"/>
              <a:t>th, td {</a:t>
            </a:r>
          </a:p>
          <a:p>
            <a:r>
              <a:rPr lang="fr-FR" dirty="0"/>
              <a:t>  </a:t>
            </a:r>
            <a:r>
              <a:rPr lang="fr-FR" dirty="0" err="1"/>
              <a:t>height</a:t>
            </a:r>
            <a:r>
              <a:rPr lang="fr-FR" dirty="0"/>
              <a:t>: 50px;</a:t>
            </a:r>
          </a:p>
          <a:p>
            <a:r>
              <a:rPr lang="fr-FR" dirty="0"/>
              <a:t>  </a:t>
            </a:r>
            <a:r>
              <a:rPr lang="fr-FR" dirty="0" err="1"/>
              <a:t>text-align</a:t>
            </a:r>
            <a:r>
              <a:rPr lang="fr-FR" dirty="0"/>
              <a:t>: center;</a:t>
            </a:r>
          </a:p>
          <a:p>
            <a:r>
              <a:rPr lang="fr-FR" dirty="0"/>
              <a:t>}</a:t>
            </a:r>
          </a:p>
          <a:p>
            <a:r>
              <a:rPr lang="fr-FR" dirty="0"/>
              <a:t>th {</a:t>
            </a:r>
          </a:p>
          <a:p>
            <a:r>
              <a:rPr lang="fr-FR" dirty="0"/>
              <a:t>  background-</a:t>
            </a:r>
            <a:r>
              <a:rPr lang="fr-FR" dirty="0" err="1"/>
              <a:t>color</a:t>
            </a:r>
            <a:r>
              <a:rPr lang="fr-FR" dirty="0"/>
              <a:t>: #C0C0C0;</a:t>
            </a:r>
          </a:p>
          <a:p>
            <a:r>
              <a:rPr lang="fr-FR" dirty="0"/>
              <a:t>}</a:t>
            </a:r>
          </a:p>
          <a:p>
            <a:r>
              <a:rPr lang="fr-FR" dirty="0"/>
              <a:t>h4 {</a:t>
            </a:r>
          </a:p>
          <a:p>
            <a:r>
              <a:rPr lang="fr-FR" dirty="0"/>
              <a:t>  </a:t>
            </a:r>
            <a:r>
              <a:rPr lang="fr-FR" dirty="0" err="1"/>
              <a:t>text-decoration</a:t>
            </a:r>
            <a:r>
              <a:rPr lang="fr-FR" dirty="0"/>
              <a:t>: </a:t>
            </a:r>
            <a:r>
              <a:rPr lang="fr-FR" dirty="0" err="1"/>
              <a:t>underline</a:t>
            </a:r>
            <a:r>
              <a:rPr lang="fr-FR" dirty="0"/>
              <a:t>;</a:t>
            </a:r>
          </a:p>
          <a:p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811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5611520-B015-744F-A5CE-C5A1722AB0B7}"/>
              </a:ext>
            </a:extLst>
          </p:cNvPr>
          <p:cNvSpPr txBox="1"/>
          <p:nvPr/>
        </p:nvSpPr>
        <p:spPr>
          <a:xfrm>
            <a:off x="677334" y="508000"/>
            <a:ext cx="77046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Bin </a:t>
            </a:r>
            <a:r>
              <a:rPr lang="fr-FR" sz="3200" b="1" dirty="0" err="1" smtClean="0"/>
              <a:t>numbers</a:t>
            </a:r>
            <a:endParaRPr lang="fr-FR" sz="3200" dirty="0"/>
          </a:p>
          <a:p>
            <a:pPr algn="ctr"/>
            <a:endParaRPr lang="fr-FR" sz="3200" dirty="0"/>
          </a:p>
          <a:p>
            <a:pPr algn="ctr"/>
            <a:r>
              <a:rPr lang="en-US" sz="3200" dirty="0"/>
              <a:t>Change the application to allow the user to enter the numbers of bins when plotting the histogram</a:t>
            </a:r>
            <a:r>
              <a:rPr lang="en-US" sz="3200" dirty="0" smtClean="0"/>
              <a:t>.</a:t>
            </a:r>
            <a:endParaRPr lang="fr-FR" sz="3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C5B38B0-27BA-8144-B8BA-A40C0D4CB54B}"/>
              </a:ext>
            </a:extLst>
          </p:cNvPr>
          <p:cNvSpPr txBox="1"/>
          <p:nvPr/>
        </p:nvSpPr>
        <p:spPr>
          <a:xfrm>
            <a:off x="254000" y="177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#2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5798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5611520-B015-744F-A5CE-C5A1722AB0B7}"/>
              </a:ext>
            </a:extLst>
          </p:cNvPr>
          <p:cNvSpPr txBox="1"/>
          <p:nvPr/>
        </p:nvSpPr>
        <p:spPr>
          <a:xfrm>
            <a:off x="152400" y="641059"/>
            <a:ext cx="8915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800" b="1" dirty="0"/>
          </a:p>
          <a:p>
            <a:pPr algn="ctr"/>
            <a:r>
              <a:rPr lang="fr-FR" sz="2800" b="1" dirty="0" err="1"/>
              <a:t>Download</a:t>
            </a:r>
            <a:r>
              <a:rPr lang="fr-FR" sz="2800" b="1" dirty="0"/>
              <a:t> a file</a:t>
            </a:r>
            <a:r>
              <a:rPr lang="fr-FR" sz="2800" dirty="0"/>
              <a:t>: </a:t>
            </a:r>
          </a:p>
          <a:p>
            <a:pPr algn="ctr"/>
            <a:endParaRPr lang="fr-FR" sz="2800" dirty="0"/>
          </a:p>
          <a:p>
            <a:pPr algn="ctr"/>
            <a:r>
              <a:rPr lang="fr-FR" sz="2800" dirty="0"/>
              <a:t> the user </a:t>
            </a:r>
            <a:r>
              <a:rPr lang="fr-FR" sz="2800" dirty="0" err="1"/>
              <a:t>download</a:t>
            </a:r>
            <a:r>
              <a:rPr lang="fr-FR" sz="2800" dirty="0"/>
              <a:t> a file </a:t>
            </a:r>
            <a:r>
              <a:rPr lang="fr-FR" sz="2800" dirty="0" err="1"/>
              <a:t>produced</a:t>
            </a:r>
            <a:r>
              <a:rPr lang="fr-FR" sz="2800" dirty="0"/>
              <a:t> by the application.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B1468F9-69E0-EA48-A876-94019DBC884F}"/>
              </a:ext>
            </a:extLst>
          </p:cNvPr>
          <p:cNvSpPr txBox="1"/>
          <p:nvPr/>
        </p:nvSpPr>
        <p:spPr>
          <a:xfrm>
            <a:off x="254000" y="1778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#16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1644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B1468F9-69E0-EA48-A876-94019DBC884F}"/>
              </a:ext>
            </a:extLst>
          </p:cNvPr>
          <p:cNvSpPr txBox="1"/>
          <p:nvPr/>
        </p:nvSpPr>
        <p:spPr>
          <a:xfrm>
            <a:off x="254000" y="1778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#16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12142" y="547132"/>
            <a:ext cx="55467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  <a:r>
              <a:rPr lang="fr-FR" dirty="0" err="1"/>
              <a:t>conditionalPanel</a:t>
            </a:r>
            <a:r>
              <a:rPr lang="fr-FR" dirty="0"/>
              <a:t>(</a:t>
            </a:r>
          </a:p>
          <a:p>
            <a:r>
              <a:rPr lang="fr-FR" dirty="0"/>
              <a:t>        condition = "</a:t>
            </a:r>
            <a:r>
              <a:rPr lang="fr-FR" dirty="0" err="1"/>
              <a:t>input.tabs</a:t>
            </a:r>
            <a:r>
              <a:rPr lang="fr-FR" dirty="0"/>
              <a:t> == 'plot'",</a:t>
            </a:r>
          </a:p>
          <a:p>
            <a:r>
              <a:rPr lang="fr-FR" dirty="0"/>
              <a:t>        </a:t>
            </a:r>
            <a:r>
              <a:rPr lang="fr-FR" dirty="0" err="1"/>
              <a:t>downloadButton</a:t>
            </a:r>
            <a:r>
              <a:rPr lang="fr-FR" dirty="0"/>
              <a:t>('</a:t>
            </a:r>
            <a:r>
              <a:rPr lang="fr-FR" dirty="0" err="1"/>
              <a:t>downloadPlot</a:t>
            </a:r>
            <a:r>
              <a:rPr lang="fr-FR" dirty="0"/>
              <a:t>', 'Download Plot')</a:t>
            </a:r>
          </a:p>
          <a:p>
            <a:r>
              <a:rPr lang="fr-FR" dirty="0"/>
              <a:t>      )</a:t>
            </a:r>
          </a:p>
        </p:txBody>
      </p:sp>
      <p:sp>
        <p:nvSpPr>
          <p:cNvPr id="6" name="Rectangle 5"/>
          <p:cNvSpPr/>
          <p:nvPr/>
        </p:nvSpPr>
        <p:spPr>
          <a:xfrm>
            <a:off x="254000" y="2116793"/>
            <a:ext cx="2147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/>
              <a:t>plot &lt;- reactive({ </a:t>
            </a:r>
            <a:r>
              <a:rPr lang="fr-FR" i="1" smtClean="0"/>
              <a:t>…</a:t>
            </a:r>
            <a:r>
              <a:rPr lang="fr-FR" smtClean="0"/>
              <a:t> })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54000" y="2823705"/>
            <a:ext cx="79363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 # Download PNG file for the plot</a:t>
            </a:r>
          </a:p>
          <a:p>
            <a:r>
              <a:rPr lang="fr-FR" dirty="0"/>
              <a:t>  </a:t>
            </a:r>
            <a:r>
              <a:rPr lang="fr-FR" dirty="0" err="1"/>
              <a:t>output$downloadPlot</a:t>
            </a:r>
            <a:r>
              <a:rPr lang="fr-FR" dirty="0"/>
              <a:t> &lt;- </a:t>
            </a:r>
            <a:r>
              <a:rPr lang="fr-FR" dirty="0" err="1"/>
              <a:t>downloadHandler</a:t>
            </a:r>
            <a:r>
              <a:rPr lang="fr-FR" dirty="0"/>
              <a:t>(</a:t>
            </a:r>
          </a:p>
          <a:p>
            <a:r>
              <a:rPr lang="fr-FR" dirty="0"/>
              <a:t>    </a:t>
            </a:r>
            <a:r>
              <a:rPr lang="fr-FR" dirty="0" err="1"/>
              <a:t>filename</a:t>
            </a:r>
            <a:r>
              <a:rPr lang="fr-FR" dirty="0"/>
              <a:t> = </a:t>
            </a:r>
            <a:r>
              <a:rPr lang="fr-FR" dirty="0" err="1"/>
              <a:t>function</a:t>
            </a:r>
            <a:r>
              <a:rPr lang="fr-FR" dirty="0"/>
              <a:t>() { paste0(data()$main, " ", </a:t>
            </a:r>
            <a:r>
              <a:rPr lang="fr-FR" dirty="0" err="1"/>
              <a:t>input$plotType</a:t>
            </a:r>
            <a:r>
              <a:rPr lang="fr-FR" dirty="0"/>
              <a:t>, '.</a:t>
            </a:r>
            <a:r>
              <a:rPr lang="fr-FR" dirty="0" err="1"/>
              <a:t>png</a:t>
            </a:r>
            <a:r>
              <a:rPr lang="fr-FR" dirty="0"/>
              <a:t>', sep='') },</a:t>
            </a:r>
          </a:p>
          <a:p>
            <a:r>
              <a:rPr lang="fr-FR" dirty="0"/>
              <a:t>    content = </a:t>
            </a:r>
            <a:r>
              <a:rPr lang="fr-FR" dirty="0" err="1"/>
              <a:t>function</a:t>
            </a:r>
            <a:r>
              <a:rPr lang="fr-FR" dirty="0"/>
              <a:t>(file) {</a:t>
            </a:r>
          </a:p>
          <a:p>
            <a:r>
              <a:rPr lang="fr-FR" dirty="0"/>
              <a:t>      </a:t>
            </a:r>
            <a:r>
              <a:rPr lang="fr-FR" dirty="0" err="1"/>
              <a:t>png</a:t>
            </a:r>
            <a:r>
              <a:rPr lang="fr-FR" dirty="0"/>
              <a:t>(file)</a:t>
            </a:r>
          </a:p>
          <a:p>
            <a:r>
              <a:rPr lang="fr-FR" dirty="0"/>
              <a:t>      </a:t>
            </a:r>
            <a:r>
              <a:rPr lang="fr-FR" dirty="0" err="1"/>
              <a:t>print</a:t>
            </a:r>
            <a:r>
              <a:rPr lang="fr-FR" dirty="0"/>
              <a:t>(plot())</a:t>
            </a:r>
          </a:p>
          <a:p>
            <a:r>
              <a:rPr lang="fr-FR" dirty="0"/>
              <a:t>      </a:t>
            </a:r>
            <a:r>
              <a:rPr lang="fr-FR" dirty="0" err="1"/>
              <a:t>dev.off</a:t>
            </a:r>
            <a:r>
              <a:rPr lang="fr-FR" dirty="0"/>
              <a:t>()</a:t>
            </a:r>
          </a:p>
          <a:p>
            <a:r>
              <a:rPr lang="fr-FR" dirty="0"/>
              <a:t>    }</a:t>
            </a:r>
          </a:p>
          <a:p>
            <a:r>
              <a:rPr lang="fr-FR" dirty="0"/>
              <a:t>  )</a:t>
            </a:r>
          </a:p>
          <a:p>
            <a:r>
              <a:rPr lang="fr-FR" dirty="0"/>
              <a:t>  </a:t>
            </a:r>
          </a:p>
          <a:p>
            <a:r>
              <a:rPr lang="fr-FR" dirty="0"/>
              <a:t>  ## </a:t>
            </a:r>
            <a:r>
              <a:rPr lang="fr-FR" dirty="0" err="1"/>
              <a:t>Draw</a:t>
            </a:r>
            <a:r>
              <a:rPr lang="fr-FR" dirty="0"/>
              <a:t> the plot</a:t>
            </a:r>
          </a:p>
          <a:p>
            <a:r>
              <a:rPr lang="fr-FR" dirty="0"/>
              <a:t>  </a:t>
            </a:r>
            <a:r>
              <a:rPr lang="fr-FR" dirty="0" err="1"/>
              <a:t>output$plot</a:t>
            </a:r>
            <a:r>
              <a:rPr lang="fr-FR" dirty="0"/>
              <a:t> &lt;- </a:t>
            </a:r>
            <a:r>
              <a:rPr lang="fr-FR" dirty="0" err="1"/>
              <a:t>renderPlot</a:t>
            </a:r>
            <a:r>
              <a:rPr lang="fr-FR" dirty="0"/>
              <a:t>({    </a:t>
            </a:r>
          </a:p>
          <a:p>
            <a:r>
              <a:rPr lang="fr-FR" dirty="0"/>
              <a:t>    plot()</a:t>
            </a:r>
          </a:p>
          <a:p>
            <a:r>
              <a:rPr lang="fr-FR" dirty="0"/>
              <a:t>  })</a:t>
            </a:r>
          </a:p>
        </p:txBody>
      </p:sp>
    </p:spTree>
    <p:extLst>
      <p:ext uri="{BB962C8B-B14F-4D97-AF65-F5344CB8AC3E}">
        <p14:creationId xmlns:p14="http://schemas.microsoft.com/office/powerpoint/2010/main" val="4125354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5611520-B015-744F-A5CE-C5A1722AB0B7}"/>
              </a:ext>
            </a:extLst>
          </p:cNvPr>
          <p:cNvSpPr txBox="1"/>
          <p:nvPr/>
        </p:nvSpPr>
        <p:spPr>
          <a:xfrm>
            <a:off x="152400" y="641059"/>
            <a:ext cx="891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800" b="1" dirty="0"/>
          </a:p>
          <a:p>
            <a:pPr algn="ctr"/>
            <a:r>
              <a:rPr lang="fr-FR" sz="2800" b="1" dirty="0"/>
              <a:t>Use the </a:t>
            </a:r>
            <a:r>
              <a:rPr lang="fr-FR" sz="2800" b="1" dirty="0" err="1"/>
              <a:t>plotly</a:t>
            </a:r>
            <a:r>
              <a:rPr lang="fr-FR" sz="2800" b="1" dirty="0"/>
              <a:t> or D3 </a:t>
            </a:r>
            <a:r>
              <a:rPr lang="fr-FR" sz="2800" b="1" dirty="0" err="1"/>
              <a:t>libraries</a:t>
            </a:r>
            <a:endParaRPr lang="fr-FR" sz="28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B1468F9-69E0-EA48-A876-94019DBC884F}"/>
              </a:ext>
            </a:extLst>
          </p:cNvPr>
          <p:cNvSpPr txBox="1"/>
          <p:nvPr/>
        </p:nvSpPr>
        <p:spPr>
          <a:xfrm>
            <a:off x="254000" y="1778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#17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5123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9562" y="187130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 ## </a:t>
            </a:r>
            <a:r>
              <a:rPr lang="fr-FR" dirty="0" err="1"/>
              <a:t>Draw</a:t>
            </a:r>
            <a:r>
              <a:rPr lang="fr-FR" dirty="0"/>
              <a:t> the plot</a:t>
            </a:r>
          </a:p>
          <a:p>
            <a:r>
              <a:rPr lang="fr-FR" dirty="0"/>
              <a:t>  </a:t>
            </a:r>
            <a:r>
              <a:rPr lang="fr-FR" dirty="0" err="1"/>
              <a:t>output$plot</a:t>
            </a:r>
            <a:r>
              <a:rPr lang="fr-FR" dirty="0"/>
              <a:t> &lt;- </a:t>
            </a:r>
            <a:r>
              <a:rPr lang="fr-FR" dirty="0" err="1"/>
              <a:t>renderPlot</a:t>
            </a:r>
            <a:r>
              <a:rPr lang="fr-FR" dirty="0" err="1">
                <a:solidFill>
                  <a:srgbClr val="FF0000"/>
                </a:solidFill>
              </a:rPr>
              <a:t>ly</a:t>
            </a:r>
            <a:r>
              <a:rPr lang="fr-FR" dirty="0"/>
              <a:t>({    </a:t>
            </a:r>
          </a:p>
          <a:p>
            <a:r>
              <a:rPr lang="fr-FR" dirty="0"/>
              <a:t>    plot()</a:t>
            </a:r>
          </a:p>
          <a:p>
            <a:r>
              <a:rPr lang="fr-FR" dirty="0"/>
              <a:t>  })</a:t>
            </a:r>
          </a:p>
        </p:txBody>
      </p:sp>
      <p:sp>
        <p:nvSpPr>
          <p:cNvPr id="5" name="Rectangle 4"/>
          <p:cNvSpPr/>
          <p:nvPr/>
        </p:nvSpPr>
        <p:spPr>
          <a:xfrm>
            <a:off x="379562" y="976715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/>
              <a:t>plot</a:t>
            </a:r>
            <a:r>
              <a:rPr lang="fr-FR" dirty="0" err="1">
                <a:solidFill>
                  <a:srgbClr val="FF0000"/>
                </a:solidFill>
              </a:rPr>
              <a:t>ly</a:t>
            </a:r>
            <a:r>
              <a:rPr lang="fr-FR" dirty="0" err="1"/>
              <a:t>Output</a:t>
            </a:r>
            <a:r>
              <a:rPr lang="fr-FR" dirty="0"/>
              <a:t>("plot", </a:t>
            </a:r>
            <a:r>
              <a:rPr lang="fr-FR" dirty="0" err="1"/>
              <a:t>height</a:t>
            </a:r>
            <a:r>
              <a:rPr lang="fr-FR" dirty="0"/>
              <a:t>="500px", </a:t>
            </a:r>
            <a:r>
              <a:rPr lang="fr-FR" dirty="0" err="1"/>
              <a:t>width</a:t>
            </a:r>
            <a:r>
              <a:rPr lang="fr-FR" dirty="0"/>
              <a:t>="500px") # Panel to display the plot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B1468F9-69E0-EA48-A876-94019DBC884F}"/>
              </a:ext>
            </a:extLst>
          </p:cNvPr>
          <p:cNvSpPr txBox="1"/>
          <p:nvPr/>
        </p:nvSpPr>
        <p:spPr>
          <a:xfrm>
            <a:off x="254000" y="1778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#17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2184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264" y="1305342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 smtClean="0"/>
              <a:t>ui</a:t>
            </a:r>
            <a:r>
              <a:rPr lang="fr-FR" dirty="0" smtClean="0"/>
              <a:t> &lt;- </a:t>
            </a:r>
            <a:r>
              <a:rPr lang="fr-FR" dirty="0" err="1" smtClean="0"/>
              <a:t>fluidPage</a:t>
            </a:r>
            <a:r>
              <a:rPr lang="fr-FR" dirty="0" smtClean="0"/>
              <a:t>(</a:t>
            </a:r>
          </a:p>
          <a:p>
            <a:r>
              <a:rPr lang="fr-FR" dirty="0" smtClean="0"/>
              <a:t>  </a:t>
            </a:r>
            <a:r>
              <a:rPr lang="fr-FR" dirty="0" err="1" smtClean="0"/>
              <a:t>titlePanel</a:t>
            </a:r>
            <a:r>
              <a:rPr lang="fr-FR" dirty="0" smtClean="0"/>
              <a:t>("Workshop - </a:t>
            </a:r>
            <a:r>
              <a:rPr lang="fr-FR" dirty="0" err="1" smtClean="0"/>
              <a:t>Example</a:t>
            </a:r>
            <a:r>
              <a:rPr lang="fr-FR" dirty="0" smtClean="0"/>
              <a:t> 1 – Basic  </a:t>
            </a:r>
            <a:r>
              <a:rPr lang="fr-FR" dirty="0" err="1" smtClean="0"/>
              <a:t>Histogram</a:t>
            </a:r>
            <a:r>
              <a:rPr lang="fr-FR" dirty="0" smtClean="0"/>
              <a:t>"),</a:t>
            </a:r>
          </a:p>
          <a:p>
            <a:r>
              <a:rPr lang="fr-FR" dirty="0" smtClean="0"/>
              <a:t>  </a:t>
            </a:r>
            <a:r>
              <a:rPr lang="fr-FR" dirty="0" err="1" smtClean="0"/>
              <a:t>sidebarLayout</a:t>
            </a:r>
            <a:r>
              <a:rPr lang="fr-FR" dirty="0" smtClean="0"/>
              <a:t>(</a:t>
            </a:r>
          </a:p>
          <a:p>
            <a:r>
              <a:rPr lang="fr-FR" dirty="0" smtClean="0"/>
              <a:t>    </a:t>
            </a:r>
            <a:r>
              <a:rPr lang="fr-FR" dirty="0" err="1" smtClean="0"/>
              <a:t>sidebarPanel</a:t>
            </a:r>
            <a:r>
              <a:rPr lang="fr-FR" dirty="0" smtClean="0"/>
              <a:t>(</a:t>
            </a:r>
          </a:p>
          <a:p>
            <a:r>
              <a:rPr lang="fr-FR" dirty="0" smtClean="0"/>
              <a:t>      </a:t>
            </a:r>
            <a:r>
              <a:rPr lang="fr-FR" dirty="0" err="1" smtClean="0"/>
              <a:t>numericInput</a:t>
            </a:r>
            <a:r>
              <a:rPr lang="fr-FR" dirty="0" smtClean="0"/>
              <a:t>(</a:t>
            </a:r>
            <a:r>
              <a:rPr lang="fr-FR" dirty="0" err="1" smtClean="0"/>
              <a:t>inputId</a:t>
            </a:r>
            <a:r>
              <a:rPr lang="fr-FR" dirty="0" smtClean="0"/>
              <a:t> = "n",</a:t>
            </a:r>
          </a:p>
          <a:p>
            <a:r>
              <a:rPr lang="fr-FR" dirty="0" smtClean="0"/>
              <a:t>                   label = "</a:t>
            </a:r>
            <a:r>
              <a:rPr lang="fr-FR" dirty="0" err="1" smtClean="0"/>
              <a:t>Number</a:t>
            </a:r>
            <a:r>
              <a:rPr lang="fr-FR" dirty="0" smtClean="0"/>
              <a:t> of observations",</a:t>
            </a:r>
          </a:p>
          <a:p>
            <a:r>
              <a:rPr lang="fr-FR" dirty="0" smtClean="0"/>
              <a:t>                   value = 1000), </a:t>
            </a:r>
          </a:p>
          <a:p>
            <a:r>
              <a:rPr lang="fr-FR" dirty="0" smtClean="0"/>
              <a:t>      </a:t>
            </a:r>
            <a:r>
              <a:rPr lang="fr-FR" dirty="0" err="1" smtClean="0">
                <a:solidFill>
                  <a:srgbClr val="FF0000"/>
                </a:solidFill>
              </a:rPr>
              <a:t>numericInput</a:t>
            </a:r>
            <a:r>
              <a:rPr lang="fr-FR" dirty="0" smtClean="0">
                <a:solidFill>
                  <a:srgbClr val="FF0000"/>
                </a:solidFill>
              </a:rPr>
              <a:t>(</a:t>
            </a:r>
            <a:r>
              <a:rPr lang="fr-FR" dirty="0" err="1" smtClean="0">
                <a:solidFill>
                  <a:srgbClr val="FF0000"/>
                </a:solidFill>
              </a:rPr>
              <a:t>inputId</a:t>
            </a:r>
            <a:r>
              <a:rPr lang="fr-FR" dirty="0" smtClean="0">
                <a:solidFill>
                  <a:srgbClr val="FF0000"/>
                </a:solidFill>
              </a:rPr>
              <a:t> = "</a:t>
            </a:r>
            <a:r>
              <a:rPr lang="fr-FR" dirty="0" err="1" smtClean="0">
                <a:solidFill>
                  <a:srgbClr val="FF0000"/>
                </a:solidFill>
              </a:rPr>
              <a:t>bins</a:t>
            </a:r>
            <a:r>
              <a:rPr lang="fr-FR" dirty="0" smtClean="0">
                <a:solidFill>
                  <a:srgbClr val="FF0000"/>
                </a:solidFill>
              </a:rPr>
              <a:t>",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                   label = "</a:t>
            </a:r>
            <a:r>
              <a:rPr lang="fr-FR" dirty="0" err="1" smtClean="0">
                <a:solidFill>
                  <a:srgbClr val="FF0000"/>
                </a:solidFill>
              </a:rPr>
              <a:t>Number</a:t>
            </a:r>
            <a:r>
              <a:rPr lang="fr-FR" dirty="0" smtClean="0">
                <a:solidFill>
                  <a:srgbClr val="FF0000"/>
                </a:solidFill>
              </a:rPr>
              <a:t> of </a:t>
            </a:r>
            <a:r>
              <a:rPr lang="fr-FR" dirty="0" err="1" smtClean="0">
                <a:solidFill>
                  <a:srgbClr val="FF0000"/>
                </a:solidFill>
              </a:rPr>
              <a:t>bins</a:t>
            </a:r>
            <a:r>
              <a:rPr lang="fr-FR" dirty="0" smtClean="0">
                <a:solidFill>
                  <a:srgbClr val="FF0000"/>
                </a:solidFill>
              </a:rPr>
              <a:t>",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                   value = 25)</a:t>
            </a:r>
          </a:p>
          <a:p>
            <a:r>
              <a:rPr lang="fr-FR" dirty="0" smtClean="0"/>
              <a:t>      ),  </a:t>
            </a:r>
          </a:p>
          <a:p>
            <a:r>
              <a:rPr lang="fr-FR" dirty="0" smtClean="0"/>
              <a:t>    </a:t>
            </a:r>
            <a:r>
              <a:rPr lang="fr-FR" dirty="0" err="1" smtClean="0"/>
              <a:t>mainPanel</a:t>
            </a:r>
            <a:r>
              <a:rPr lang="fr-FR" dirty="0" smtClean="0"/>
              <a:t>(</a:t>
            </a:r>
            <a:r>
              <a:rPr lang="fr-FR" dirty="0" err="1" smtClean="0"/>
              <a:t>plotOutput</a:t>
            </a:r>
            <a:r>
              <a:rPr lang="fr-FR" dirty="0" smtClean="0"/>
              <a:t>("plot"))</a:t>
            </a:r>
          </a:p>
          <a:p>
            <a:r>
              <a:rPr lang="fr-FR" dirty="0" smtClean="0"/>
              <a:t>  )</a:t>
            </a:r>
          </a:p>
          <a:p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658264" y="1305342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dirty="0"/>
          </a:p>
          <a:p>
            <a:r>
              <a:rPr lang="fr-FR" dirty="0"/>
              <a:t>server &lt;- </a:t>
            </a:r>
            <a:r>
              <a:rPr lang="fr-FR" dirty="0" err="1"/>
              <a:t>function</a:t>
            </a:r>
            <a:r>
              <a:rPr lang="fr-FR" dirty="0"/>
              <a:t>(input, output) {</a:t>
            </a:r>
          </a:p>
          <a:p>
            <a:r>
              <a:rPr lang="fr-FR" dirty="0"/>
              <a:t>  data &lt;- </a:t>
            </a:r>
            <a:r>
              <a:rPr lang="fr-FR" dirty="0" err="1"/>
              <a:t>reactive</a:t>
            </a:r>
            <a:r>
              <a:rPr lang="fr-FR" dirty="0"/>
              <a:t>({</a:t>
            </a:r>
          </a:p>
          <a:p>
            <a:r>
              <a:rPr lang="fr-FR" dirty="0"/>
              <a:t>    x &lt;- </a:t>
            </a:r>
            <a:r>
              <a:rPr lang="fr-FR" dirty="0" err="1"/>
              <a:t>rnorm</a:t>
            </a:r>
            <a:r>
              <a:rPr lang="fr-FR" dirty="0"/>
              <a:t>(</a:t>
            </a:r>
            <a:r>
              <a:rPr lang="fr-FR" dirty="0" err="1"/>
              <a:t>input$n</a:t>
            </a:r>
            <a:r>
              <a:rPr lang="fr-FR" dirty="0"/>
              <a:t>)</a:t>
            </a:r>
          </a:p>
          <a:p>
            <a:r>
              <a:rPr lang="fr-FR" dirty="0"/>
              <a:t>    x })</a:t>
            </a:r>
          </a:p>
          <a:p>
            <a:r>
              <a:rPr lang="fr-FR" dirty="0"/>
              <a:t>  </a:t>
            </a:r>
          </a:p>
          <a:p>
            <a:r>
              <a:rPr lang="fr-FR" dirty="0"/>
              <a:t>  </a:t>
            </a:r>
            <a:r>
              <a:rPr lang="fr-FR" dirty="0" err="1"/>
              <a:t>output$plot</a:t>
            </a:r>
            <a:r>
              <a:rPr lang="fr-FR" dirty="0"/>
              <a:t> &lt;- </a:t>
            </a:r>
            <a:r>
              <a:rPr lang="fr-FR" dirty="0" err="1"/>
              <a:t>renderPlot</a:t>
            </a:r>
            <a:r>
              <a:rPr lang="fr-FR" dirty="0"/>
              <a:t>({</a:t>
            </a:r>
          </a:p>
          <a:p>
            <a:r>
              <a:rPr lang="fr-FR" dirty="0"/>
              <a:t>    </a:t>
            </a:r>
            <a:r>
              <a:rPr lang="fr-FR" dirty="0" err="1"/>
              <a:t>hist</a:t>
            </a:r>
            <a:r>
              <a:rPr lang="fr-FR" dirty="0"/>
              <a:t>(data(), </a:t>
            </a:r>
            <a:r>
              <a:rPr lang="fr-FR" dirty="0" err="1">
                <a:solidFill>
                  <a:srgbClr val="FF0000"/>
                </a:solidFill>
              </a:rPr>
              <a:t>input$bins</a:t>
            </a:r>
            <a:r>
              <a:rPr lang="fr-FR" dirty="0"/>
              <a:t>, main = "",  </a:t>
            </a:r>
            <a:r>
              <a:rPr lang="fr-FR" dirty="0" err="1"/>
              <a:t>xlab</a:t>
            </a:r>
            <a:r>
              <a:rPr lang="fr-FR" dirty="0"/>
              <a:t> = "x")</a:t>
            </a:r>
          </a:p>
          <a:p>
            <a:r>
              <a:rPr lang="fr-FR" dirty="0"/>
              <a:t>  })</a:t>
            </a:r>
          </a:p>
          <a:p>
            <a:r>
              <a:rPr lang="fr-FR" dirty="0"/>
              <a:t>}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shinyApp</a:t>
            </a:r>
            <a:r>
              <a:rPr lang="fr-FR" dirty="0"/>
              <a:t>(</a:t>
            </a:r>
            <a:r>
              <a:rPr lang="fr-FR" dirty="0" err="1"/>
              <a:t>ui</a:t>
            </a:r>
            <a:r>
              <a:rPr lang="fr-FR" dirty="0"/>
              <a:t> = </a:t>
            </a:r>
            <a:r>
              <a:rPr lang="fr-FR" dirty="0" err="1"/>
              <a:t>ui</a:t>
            </a:r>
            <a:r>
              <a:rPr lang="fr-FR" dirty="0"/>
              <a:t>, server = server)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C5B38B0-27BA-8144-B8BA-A40C0D4CB54B}"/>
              </a:ext>
            </a:extLst>
          </p:cNvPr>
          <p:cNvSpPr txBox="1"/>
          <p:nvPr/>
        </p:nvSpPr>
        <p:spPr>
          <a:xfrm>
            <a:off x="254000" y="177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#2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807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5611520-B015-744F-A5CE-C5A1722AB0B7}"/>
              </a:ext>
            </a:extLst>
          </p:cNvPr>
          <p:cNvSpPr txBox="1"/>
          <p:nvPr/>
        </p:nvSpPr>
        <p:spPr>
          <a:xfrm>
            <a:off x="677334" y="508000"/>
            <a:ext cx="77046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/>
              <a:t>Add</a:t>
            </a:r>
            <a:r>
              <a:rPr lang="fr-FR" sz="3200" b="1" dirty="0"/>
              <a:t> </a:t>
            </a:r>
            <a:r>
              <a:rPr lang="fr-FR" sz="3200" b="1" dirty="0" err="1"/>
              <a:t>some</a:t>
            </a:r>
            <a:r>
              <a:rPr lang="fr-FR" sz="3200" b="1" dirty="0"/>
              <a:t> </a:t>
            </a:r>
            <a:r>
              <a:rPr lang="fr-FR" sz="3200" b="1" dirty="0" err="1"/>
              <a:t>text</a:t>
            </a:r>
            <a:r>
              <a:rPr lang="fr-FR" sz="3200" b="1" dirty="0"/>
              <a:t> to the output</a:t>
            </a:r>
            <a:endParaRPr lang="fr-FR" sz="3200" dirty="0"/>
          </a:p>
          <a:p>
            <a:pPr algn="ctr"/>
            <a:endParaRPr lang="fr-FR" sz="3200" dirty="0"/>
          </a:p>
          <a:p>
            <a:pPr algn="ctr"/>
            <a:r>
              <a:rPr lang="fr-FR" sz="3200" dirty="0"/>
              <a:t>Change the application to </a:t>
            </a:r>
            <a:r>
              <a:rPr lang="fr-FR" sz="3200" dirty="0" err="1"/>
              <a:t>add</a:t>
            </a:r>
            <a:r>
              <a:rPr lang="fr-FR" sz="3200" dirty="0"/>
              <a:t> </a:t>
            </a:r>
            <a:r>
              <a:rPr lang="fr-FR" sz="3200" dirty="0" err="1"/>
              <a:t>some</a:t>
            </a:r>
            <a:r>
              <a:rPr lang="fr-FR" sz="3200" dirty="0"/>
              <a:t> </a:t>
            </a:r>
            <a:r>
              <a:rPr lang="fr-FR" sz="3200" dirty="0" err="1"/>
              <a:t>text</a:t>
            </a:r>
            <a:r>
              <a:rPr lang="fr-FR" sz="3200" dirty="0"/>
              <a:t> to the output. For </a:t>
            </a:r>
            <a:r>
              <a:rPr lang="fr-FR" sz="3200" dirty="0" err="1"/>
              <a:t>example</a:t>
            </a:r>
            <a:r>
              <a:rPr lang="fr-FR" sz="3200" dirty="0"/>
              <a:t>, </a:t>
            </a:r>
            <a:r>
              <a:rPr lang="fr-FR" sz="3200" dirty="0" err="1"/>
              <a:t>indicate</a:t>
            </a:r>
            <a:r>
              <a:rPr lang="fr-FR" sz="3200" dirty="0"/>
              <a:t> the </a:t>
            </a:r>
            <a:r>
              <a:rPr lang="fr-FR" sz="3200" dirty="0" err="1"/>
              <a:t>number</a:t>
            </a:r>
            <a:r>
              <a:rPr lang="fr-FR" sz="3200" dirty="0"/>
              <a:t> of observations and </a:t>
            </a:r>
            <a:r>
              <a:rPr lang="fr-FR" sz="3200" dirty="0" err="1"/>
              <a:t>bins</a:t>
            </a:r>
            <a:r>
              <a:rPr lang="fr-FR" sz="3200" dirty="0"/>
              <a:t> </a:t>
            </a:r>
            <a:r>
              <a:rPr lang="fr-FR" sz="3200" dirty="0" err="1"/>
              <a:t>defined</a:t>
            </a:r>
            <a:r>
              <a:rPr lang="fr-FR" sz="3200" dirty="0"/>
              <a:t> in </a:t>
            </a:r>
            <a:r>
              <a:rPr lang="fr-FR" sz="3200" dirty="0" err="1"/>
              <a:t>parameters</a:t>
            </a:r>
            <a:r>
              <a:rPr lang="fr-FR" sz="3200" dirty="0"/>
              <a:t>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C5B38B0-27BA-8144-B8BA-A40C0D4CB54B}"/>
              </a:ext>
            </a:extLst>
          </p:cNvPr>
          <p:cNvSpPr txBox="1"/>
          <p:nvPr/>
        </p:nvSpPr>
        <p:spPr>
          <a:xfrm>
            <a:off x="254000" y="177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#3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1926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264" y="1305342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 smtClean="0"/>
              <a:t>ui</a:t>
            </a:r>
            <a:r>
              <a:rPr lang="fr-FR" dirty="0" smtClean="0"/>
              <a:t> &lt;- </a:t>
            </a:r>
            <a:r>
              <a:rPr lang="fr-FR" dirty="0" err="1" smtClean="0"/>
              <a:t>fluidPage</a:t>
            </a:r>
            <a:r>
              <a:rPr lang="fr-FR" dirty="0" smtClean="0"/>
              <a:t>(</a:t>
            </a:r>
          </a:p>
          <a:p>
            <a:r>
              <a:rPr lang="fr-FR" dirty="0" smtClean="0"/>
              <a:t>  </a:t>
            </a:r>
            <a:r>
              <a:rPr lang="fr-FR" dirty="0" err="1" smtClean="0"/>
              <a:t>titlePanel</a:t>
            </a:r>
            <a:r>
              <a:rPr lang="fr-FR" dirty="0" smtClean="0"/>
              <a:t>("Workshop - </a:t>
            </a:r>
            <a:r>
              <a:rPr lang="fr-FR" dirty="0" err="1" smtClean="0"/>
              <a:t>Example</a:t>
            </a:r>
            <a:r>
              <a:rPr lang="fr-FR" dirty="0" smtClean="0"/>
              <a:t> 1 – Basic  </a:t>
            </a:r>
            <a:r>
              <a:rPr lang="fr-FR" dirty="0" err="1" smtClean="0"/>
              <a:t>Histogram</a:t>
            </a:r>
            <a:r>
              <a:rPr lang="fr-FR" dirty="0" smtClean="0"/>
              <a:t>"),</a:t>
            </a:r>
          </a:p>
          <a:p>
            <a:r>
              <a:rPr lang="fr-FR" dirty="0" smtClean="0"/>
              <a:t>  </a:t>
            </a:r>
            <a:r>
              <a:rPr lang="fr-FR" dirty="0" err="1" smtClean="0"/>
              <a:t>sidebarLayout</a:t>
            </a:r>
            <a:r>
              <a:rPr lang="fr-FR" dirty="0" smtClean="0"/>
              <a:t>(</a:t>
            </a:r>
          </a:p>
          <a:p>
            <a:r>
              <a:rPr lang="fr-FR" dirty="0" smtClean="0"/>
              <a:t>    </a:t>
            </a:r>
            <a:r>
              <a:rPr lang="fr-FR" dirty="0" err="1" smtClean="0"/>
              <a:t>sidebarPanel</a:t>
            </a:r>
            <a:r>
              <a:rPr lang="fr-FR" dirty="0" smtClean="0"/>
              <a:t>(</a:t>
            </a:r>
          </a:p>
          <a:p>
            <a:r>
              <a:rPr lang="fr-FR" dirty="0" smtClean="0"/>
              <a:t>      </a:t>
            </a:r>
            <a:r>
              <a:rPr lang="fr-FR" dirty="0" err="1" smtClean="0"/>
              <a:t>numericInput</a:t>
            </a:r>
            <a:r>
              <a:rPr lang="fr-FR" dirty="0" smtClean="0"/>
              <a:t>(</a:t>
            </a:r>
            <a:r>
              <a:rPr lang="fr-FR" dirty="0" err="1" smtClean="0"/>
              <a:t>inputId</a:t>
            </a:r>
            <a:r>
              <a:rPr lang="fr-FR" dirty="0" smtClean="0"/>
              <a:t> = "n",</a:t>
            </a:r>
          </a:p>
          <a:p>
            <a:r>
              <a:rPr lang="fr-FR" dirty="0" smtClean="0"/>
              <a:t>                   label = "</a:t>
            </a:r>
            <a:r>
              <a:rPr lang="fr-FR" dirty="0" err="1" smtClean="0"/>
              <a:t>Number</a:t>
            </a:r>
            <a:r>
              <a:rPr lang="fr-FR" dirty="0" smtClean="0"/>
              <a:t> of observations",</a:t>
            </a:r>
          </a:p>
          <a:p>
            <a:r>
              <a:rPr lang="fr-FR" dirty="0" smtClean="0"/>
              <a:t>                   value = 1000), </a:t>
            </a:r>
          </a:p>
          <a:p>
            <a:r>
              <a:rPr lang="fr-FR" dirty="0" smtClean="0"/>
              <a:t>      </a:t>
            </a:r>
            <a:r>
              <a:rPr lang="fr-FR" dirty="0" err="1" smtClean="0"/>
              <a:t>numericInput</a:t>
            </a:r>
            <a:r>
              <a:rPr lang="fr-FR" dirty="0" smtClean="0"/>
              <a:t>(</a:t>
            </a:r>
            <a:r>
              <a:rPr lang="fr-FR" dirty="0" err="1" smtClean="0"/>
              <a:t>inputId</a:t>
            </a:r>
            <a:r>
              <a:rPr lang="fr-FR" dirty="0" smtClean="0"/>
              <a:t> = "</a:t>
            </a:r>
            <a:r>
              <a:rPr lang="fr-FR" dirty="0" err="1" smtClean="0"/>
              <a:t>bins</a:t>
            </a:r>
            <a:r>
              <a:rPr lang="fr-FR" dirty="0" smtClean="0"/>
              <a:t>",</a:t>
            </a:r>
          </a:p>
          <a:p>
            <a:r>
              <a:rPr lang="fr-FR" dirty="0" smtClean="0"/>
              <a:t>                   label = "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bins</a:t>
            </a:r>
            <a:r>
              <a:rPr lang="fr-FR" dirty="0" smtClean="0"/>
              <a:t>",</a:t>
            </a:r>
          </a:p>
          <a:p>
            <a:r>
              <a:rPr lang="fr-FR" dirty="0" smtClean="0"/>
              <a:t>                   value = 25)</a:t>
            </a:r>
          </a:p>
          <a:p>
            <a:r>
              <a:rPr lang="fr-FR" dirty="0" smtClean="0"/>
              <a:t>      ),  </a:t>
            </a:r>
          </a:p>
          <a:p>
            <a:r>
              <a:rPr lang="fr-FR" dirty="0"/>
              <a:t>    </a:t>
            </a:r>
            <a:r>
              <a:rPr lang="fr-FR" dirty="0" err="1">
                <a:solidFill>
                  <a:srgbClr val="FF0000"/>
                </a:solidFill>
              </a:rPr>
              <a:t>mainPanel</a:t>
            </a:r>
            <a:r>
              <a:rPr lang="fr-FR" dirty="0">
                <a:solidFill>
                  <a:srgbClr val="FF0000"/>
                </a:solidFill>
              </a:rPr>
              <a:t>(</a:t>
            </a:r>
          </a:p>
          <a:p>
            <a:r>
              <a:rPr lang="fr-FR" dirty="0">
                <a:solidFill>
                  <a:srgbClr val="FF0000"/>
                </a:solidFill>
              </a:rPr>
              <a:t>      </a:t>
            </a:r>
            <a:r>
              <a:rPr lang="fr-FR" dirty="0" err="1">
                <a:solidFill>
                  <a:srgbClr val="FF0000"/>
                </a:solidFill>
              </a:rPr>
              <a:t>plotOutput</a:t>
            </a:r>
            <a:r>
              <a:rPr lang="fr-FR" dirty="0">
                <a:solidFill>
                  <a:srgbClr val="FF0000"/>
                </a:solidFill>
              </a:rPr>
              <a:t>("plot"), </a:t>
            </a:r>
          </a:p>
          <a:p>
            <a:r>
              <a:rPr lang="fr-FR" dirty="0">
                <a:solidFill>
                  <a:srgbClr val="FF0000"/>
                </a:solidFill>
              </a:rPr>
              <a:t>      </a:t>
            </a:r>
            <a:r>
              <a:rPr lang="fr-FR" dirty="0" err="1">
                <a:solidFill>
                  <a:srgbClr val="FF0000"/>
                </a:solidFill>
              </a:rPr>
              <a:t>textOutput</a:t>
            </a:r>
            <a:r>
              <a:rPr lang="fr-FR" dirty="0">
                <a:solidFill>
                  <a:srgbClr val="FF0000"/>
                </a:solidFill>
              </a:rPr>
              <a:t>("hello"),</a:t>
            </a:r>
          </a:p>
          <a:p>
            <a:r>
              <a:rPr lang="fr-FR" dirty="0">
                <a:solidFill>
                  <a:srgbClr val="FF0000"/>
                </a:solidFill>
              </a:rPr>
              <a:t>      </a:t>
            </a:r>
            <a:r>
              <a:rPr lang="fr-FR" dirty="0" err="1">
                <a:solidFill>
                  <a:srgbClr val="FF0000"/>
                </a:solidFill>
              </a:rPr>
              <a:t>textOutput</a:t>
            </a:r>
            <a:r>
              <a:rPr lang="fr-FR" dirty="0">
                <a:solidFill>
                  <a:srgbClr val="FF0000"/>
                </a:solidFill>
              </a:rPr>
              <a:t>("</a:t>
            </a:r>
            <a:r>
              <a:rPr lang="fr-FR" dirty="0" err="1">
                <a:solidFill>
                  <a:srgbClr val="FF0000"/>
                </a:solidFill>
              </a:rPr>
              <a:t>params</a:t>
            </a:r>
            <a:r>
              <a:rPr lang="fr-FR" dirty="0" smtClean="0">
                <a:solidFill>
                  <a:srgbClr val="FF0000"/>
                </a:solidFill>
              </a:rPr>
              <a:t>")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    )</a:t>
            </a:r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smtClean="0"/>
              <a:t>  )</a:t>
            </a:r>
          </a:p>
          <a:p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658264" y="1305342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dirty="0"/>
          </a:p>
          <a:p>
            <a:r>
              <a:rPr lang="fr-FR" dirty="0"/>
              <a:t>server &lt;- </a:t>
            </a:r>
            <a:r>
              <a:rPr lang="fr-FR" dirty="0" err="1"/>
              <a:t>function</a:t>
            </a:r>
            <a:r>
              <a:rPr lang="fr-FR" dirty="0"/>
              <a:t>(input, output) {</a:t>
            </a:r>
          </a:p>
          <a:p>
            <a:r>
              <a:rPr lang="fr-FR" dirty="0"/>
              <a:t>  data &lt;- </a:t>
            </a:r>
            <a:r>
              <a:rPr lang="fr-FR" dirty="0" err="1"/>
              <a:t>reactive</a:t>
            </a:r>
            <a:r>
              <a:rPr lang="fr-FR" dirty="0"/>
              <a:t>({</a:t>
            </a:r>
          </a:p>
          <a:p>
            <a:r>
              <a:rPr lang="fr-FR" dirty="0"/>
              <a:t>    x &lt;- </a:t>
            </a:r>
            <a:r>
              <a:rPr lang="fr-FR" dirty="0" err="1"/>
              <a:t>rnorm</a:t>
            </a:r>
            <a:r>
              <a:rPr lang="fr-FR" dirty="0"/>
              <a:t>(</a:t>
            </a:r>
            <a:r>
              <a:rPr lang="fr-FR" dirty="0" err="1"/>
              <a:t>input$n</a:t>
            </a:r>
            <a:r>
              <a:rPr lang="fr-FR" dirty="0"/>
              <a:t>)</a:t>
            </a:r>
          </a:p>
          <a:p>
            <a:r>
              <a:rPr lang="fr-FR" dirty="0"/>
              <a:t>    x })</a:t>
            </a:r>
          </a:p>
          <a:p>
            <a:r>
              <a:rPr lang="fr-FR" dirty="0"/>
              <a:t>  </a:t>
            </a:r>
          </a:p>
          <a:p>
            <a:r>
              <a:rPr lang="fr-FR" dirty="0"/>
              <a:t>  </a:t>
            </a:r>
            <a:r>
              <a:rPr lang="fr-FR" dirty="0" err="1"/>
              <a:t>output$plot</a:t>
            </a:r>
            <a:r>
              <a:rPr lang="fr-FR" dirty="0"/>
              <a:t> &lt;- </a:t>
            </a:r>
            <a:r>
              <a:rPr lang="fr-FR" dirty="0" err="1"/>
              <a:t>renderPlot</a:t>
            </a:r>
            <a:r>
              <a:rPr lang="fr-FR" dirty="0"/>
              <a:t>({</a:t>
            </a:r>
          </a:p>
          <a:p>
            <a:r>
              <a:rPr lang="fr-FR" dirty="0"/>
              <a:t>    </a:t>
            </a:r>
            <a:r>
              <a:rPr lang="fr-FR" dirty="0" err="1"/>
              <a:t>hist</a:t>
            </a:r>
            <a:r>
              <a:rPr lang="fr-FR" dirty="0"/>
              <a:t>(data(), </a:t>
            </a:r>
            <a:r>
              <a:rPr lang="fr-FR" dirty="0" err="1"/>
              <a:t>input$bins</a:t>
            </a:r>
            <a:r>
              <a:rPr lang="fr-FR" dirty="0"/>
              <a:t>, main = "",  </a:t>
            </a:r>
            <a:r>
              <a:rPr lang="fr-FR" dirty="0" err="1"/>
              <a:t>xlab</a:t>
            </a:r>
            <a:r>
              <a:rPr lang="fr-FR" dirty="0"/>
              <a:t> = "x")</a:t>
            </a:r>
          </a:p>
          <a:p>
            <a:r>
              <a:rPr lang="fr-FR" dirty="0"/>
              <a:t>  </a:t>
            </a:r>
            <a:r>
              <a:rPr lang="fr-FR" dirty="0" smtClean="0"/>
              <a:t>})</a:t>
            </a:r>
          </a:p>
          <a:p>
            <a:r>
              <a:rPr lang="fr-FR" dirty="0"/>
              <a:t> 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FF0000"/>
                </a:solidFill>
              </a:rPr>
              <a:t>output$hello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</a:rPr>
              <a:t>&lt;- </a:t>
            </a:r>
            <a:r>
              <a:rPr lang="fr-FR" dirty="0" err="1">
                <a:solidFill>
                  <a:srgbClr val="FF0000"/>
                </a:solidFill>
              </a:rPr>
              <a:t>renderText</a:t>
            </a:r>
            <a:r>
              <a:rPr lang="fr-FR" dirty="0">
                <a:solidFill>
                  <a:srgbClr val="FF0000"/>
                </a:solidFill>
              </a:rPr>
              <a:t>({</a:t>
            </a:r>
          </a:p>
          <a:p>
            <a:r>
              <a:rPr lang="fr-FR" dirty="0">
                <a:solidFill>
                  <a:srgbClr val="FF0000"/>
                </a:solidFill>
              </a:rPr>
              <a:t>    "</a:t>
            </a:r>
            <a:r>
              <a:rPr lang="fr-FR" dirty="0" err="1">
                <a:solidFill>
                  <a:srgbClr val="FF0000"/>
                </a:solidFill>
              </a:rPr>
              <a:t>Random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histogram</a:t>
            </a:r>
            <a:r>
              <a:rPr lang="fr-FR" dirty="0">
                <a:solidFill>
                  <a:srgbClr val="FF0000"/>
                </a:solidFill>
              </a:rPr>
              <a:t>"</a:t>
            </a:r>
          </a:p>
          <a:p>
            <a:r>
              <a:rPr lang="fr-FR" dirty="0">
                <a:solidFill>
                  <a:srgbClr val="FF0000"/>
                </a:solidFill>
              </a:rPr>
              <a:t>  })</a:t>
            </a:r>
          </a:p>
          <a:p>
            <a:r>
              <a:rPr lang="fr-FR" dirty="0">
                <a:solidFill>
                  <a:srgbClr val="FF0000"/>
                </a:solidFill>
              </a:rPr>
              <a:t>  </a:t>
            </a:r>
            <a:r>
              <a:rPr lang="fr-FR" dirty="0" err="1">
                <a:solidFill>
                  <a:srgbClr val="FF0000"/>
                </a:solidFill>
              </a:rPr>
              <a:t>output$params</a:t>
            </a:r>
            <a:r>
              <a:rPr lang="fr-FR" dirty="0">
                <a:solidFill>
                  <a:srgbClr val="FF0000"/>
                </a:solidFill>
              </a:rPr>
              <a:t> &lt;- </a:t>
            </a:r>
            <a:r>
              <a:rPr lang="fr-FR" dirty="0" err="1">
                <a:solidFill>
                  <a:srgbClr val="FF0000"/>
                </a:solidFill>
              </a:rPr>
              <a:t>renderText</a:t>
            </a:r>
            <a:r>
              <a:rPr lang="fr-FR" dirty="0">
                <a:solidFill>
                  <a:srgbClr val="FF0000"/>
                </a:solidFill>
              </a:rPr>
              <a:t>({</a:t>
            </a:r>
          </a:p>
          <a:p>
            <a:r>
              <a:rPr lang="fr-FR" dirty="0">
                <a:solidFill>
                  <a:srgbClr val="FF0000"/>
                </a:solidFill>
              </a:rPr>
              <a:t>    paste0("</a:t>
            </a:r>
            <a:r>
              <a:rPr lang="fr-FR" dirty="0" err="1">
                <a:solidFill>
                  <a:srgbClr val="FF0000"/>
                </a:solidFill>
              </a:rPr>
              <a:t>Parameters</a:t>
            </a:r>
            <a:r>
              <a:rPr lang="fr-FR" dirty="0">
                <a:solidFill>
                  <a:srgbClr val="FF0000"/>
                </a:solidFill>
              </a:rPr>
              <a:t>: ",</a:t>
            </a:r>
          </a:p>
          <a:p>
            <a:r>
              <a:rPr lang="fr-FR" dirty="0">
                <a:solidFill>
                  <a:srgbClr val="FF0000"/>
                </a:solidFill>
              </a:rPr>
              <a:t>           " n = ", </a:t>
            </a:r>
            <a:r>
              <a:rPr lang="fr-FR" dirty="0" err="1">
                <a:solidFill>
                  <a:srgbClr val="FF0000"/>
                </a:solidFill>
              </a:rPr>
              <a:t>input$n</a:t>
            </a:r>
            <a:r>
              <a:rPr lang="fr-FR" dirty="0">
                <a:solidFill>
                  <a:srgbClr val="FF0000"/>
                </a:solidFill>
              </a:rPr>
              <a:t>, "; </a:t>
            </a:r>
            <a:r>
              <a:rPr lang="fr-FR" dirty="0" err="1">
                <a:solidFill>
                  <a:srgbClr val="FF0000"/>
                </a:solidFill>
              </a:rPr>
              <a:t>bins</a:t>
            </a:r>
            <a:r>
              <a:rPr lang="fr-FR" dirty="0">
                <a:solidFill>
                  <a:srgbClr val="FF0000"/>
                </a:solidFill>
              </a:rPr>
              <a:t> = ", </a:t>
            </a:r>
            <a:r>
              <a:rPr lang="fr-FR" dirty="0" err="1">
                <a:solidFill>
                  <a:srgbClr val="FF0000"/>
                </a:solidFill>
              </a:rPr>
              <a:t>input$bins</a:t>
            </a:r>
            <a:r>
              <a:rPr lang="fr-FR" dirty="0">
                <a:solidFill>
                  <a:srgbClr val="FF0000"/>
                </a:solidFill>
              </a:rPr>
              <a:t>) </a:t>
            </a:r>
          </a:p>
          <a:p>
            <a:r>
              <a:rPr lang="fr-FR" dirty="0">
                <a:solidFill>
                  <a:srgbClr val="FF0000"/>
                </a:solidFill>
              </a:rPr>
              <a:t>  })</a:t>
            </a:r>
          </a:p>
          <a:p>
            <a:r>
              <a:rPr lang="fr-FR" dirty="0"/>
              <a:t>}</a:t>
            </a:r>
          </a:p>
          <a:p>
            <a:endParaRPr lang="fr-FR" dirty="0"/>
          </a:p>
          <a:p>
            <a:r>
              <a:rPr lang="fr-FR" dirty="0" err="1"/>
              <a:t>shinyApp</a:t>
            </a:r>
            <a:r>
              <a:rPr lang="fr-FR" dirty="0"/>
              <a:t>(</a:t>
            </a:r>
            <a:r>
              <a:rPr lang="fr-FR" dirty="0" err="1"/>
              <a:t>ui</a:t>
            </a:r>
            <a:r>
              <a:rPr lang="fr-FR" dirty="0"/>
              <a:t> = </a:t>
            </a:r>
            <a:r>
              <a:rPr lang="fr-FR" dirty="0" err="1"/>
              <a:t>ui</a:t>
            </a:r>
            <a:r>
              <a:rPr lang="fr-FR" dirty="0"/>
              <a:t>, server = server)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C5B38B0-27BA-8144-B8BA-A40C0D4CB54B}"/>
              </a:ext>
            </a:extLst>
          </p:cNvPr>
          <p:cNvSpPr txBox="1"/>
          <p:nvPr/>
        </p:nvSpPr>
        <p:spPr>
          <a:xfrm>
            <a:off x="254000" y="177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#3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383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5611520-B015-744F-A5CE-C5A1722AB0B7}"/>
              </a:ext>
            </a:extLst>
          </p:cNvPr>
          <p:cNvSpPr txBox="1"/>
          <p:nvPr/>
        </p:nvSpPr>
        <p:spPr>
          <a:xfrm>
            <a:off x="677334" y="508000"/>
            <a:ext cx="770466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/>
              <a:t>Choose</a:t>
            </a:r>
            <a:r>
              <a:rPr lang="fr-FR" sz="2800" b="1" dirty="0"/>
              <a:t> </a:t>
            </a:r>
            <a:r>
              <a:rPr lang="fr-FR" sz="2800" b="1" dirty="0" err="1"/>
              <a:t>mean</a:t>
            </a:r>
            <a:r>
              <a:rPr lang="fr-FR" sz="2800" b="1" dirty="0"/>
              <a:t> and standard </a:t>
            </a:r>
            <a:r>
              <a:rPr lang="fr-FR" sz="2800" b="1" dirty="0" err="1"/>
              <a:t>deviation</a:t>
            </a:r>
            <a:r>
              <a:rPr lang="fr-FR" sz="2800" dirty="0"/>
              <a:t>: </a:t>
            </a:r>
          </a:p>
          <a:p>
            <a:pPr algn="ctr"/>
            <a:endParaRPr lang="fr-FR" sz="2800" dirty="0"/>
          </a:p>
          <a:p>
            <a:pPr algn="ctr"/>
            <a:r>
              <a:rPr lang="fr-FR" sz="2800" dirty="0"/>
              <a:t>Change the application </a:t>
            </a:r>
            <a:r>
              <a:rPr lang="fr-FR" sz="2800" dirty="0" err="1"/>
              <a:t>so</a:t>
            </a:r>
            <a:r>
              <a:rPr lang="fr-FR" sz="2800" dirty="0"/>
              <a:t> </a:t>
            </a:r>
            <a:r>
              <a:rPr lang="fr-FR" sz="2800" dirty="0" err="1"/>
              <a:t>that</a:t>
            </a:r>
            <a:endParaRPr lang="fr-FR" sz="2800" dirty="0"/>
          </a:p>
          <a:p>
            <a:pPr algn="ctr"/>
            <a:endParaRPr lang="fr-FR" sz="28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fr-FR" sz="2800" dirty="0"/>
              <a:t>The user </a:t>
            </a:r>
            <a:r>
              <a:rPr lang="fr-FR" sz="2800" dirty="0" err="1"/>
              <a:t>can</a:t>
            </a:r>
            <a:r>
              <a:rPr lang="fr-FR" sz="2800" dirty="0"/>
              <a:t> enter </a:t>
            </a:r>
            <a:r>
              <a:rPr lang="fr-FR" sz="2800" dirty="0" err="1"/>
              <a:t>different</a:t>
            </a:r>
            <a:r>
              <a:rPr lang="fr-FR" sz="2800" dirty="0"/>
              <a:t> values for the </a:t>
            </a:r>
            <a:r>
              <a:rPr lang="fr-FR" sz="2800" dirty="0" err="1"/>
              <a:t>mean</a:t>
            </a:r>
            <a:r>
              <a:rPr lang="fr-FR" sz="2800" dirty="0"/>
              <a:t> and standard </a:t>
            </a:r>
            <a:r>
              <a:rPr lang="fr-FR" sz="2800" dirty="0" err="1"/>
              <a:t>deviation</a:t>
            </a:r>
            <a:r>
              <a:rPr lang="fr-FR" sz="2800" dirty="0"/>
              <a:t>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fr-FR" sz="2800" dirty="0"/>
              <a:t>The </a:t>
            </a:r>
            <a:r>
              <a:rPr lang="fr-FR" sz="2800" dirty="0" err="1"/>
              <a:t>mean</a:t>
            </a:r>
            <a:r>
              <a:rPr lang="fr-FR" sz="2800" dirty="0"/>
              <a:t> and standard </a:t>
            </a:r>
            <a:r>
              <a:rPr lang="fr-FR" sz="2800" dirty="0" err="1"/>
              <a:t>deviation</a:t>
            </a:r>
            <a:r>
              <a:rPr lang="fr-FR" sz="2800" dirty="0"/>
              <a:t> are </a:t>
            </a:r>
            <a:r>
              <a:rPr lang="fr-FR" sz="2800" dirty="0" err="1"/>
              <a:t>shown</a:t>
            </a:r>
            <a:r>
              <a:rPr lang="fr-FR" sz="2800" dirty="0"/>
              <a:t> in the </a:t>
            </a:r>
            <a:r>
              <a:rPr lang="fr-FR" sz="2800" dirty="0" err="1"/>
              <a:t>mainPanel</a:t>
            </a:r>
            <a:r>
              <a:rPr lang="fr-FR" sz="2800" dirty="0"/>
              <a:t>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fr-FR" sz="2800" dirty="0"/>
              <a:t>The user </a:t>
            </a:r>
            <a:r>
              <a:rPr lang="fr-FR" sz="2800" dirty="0" err="1"/>
              <a:t>can</a:t>
            </a:r>
            <a:r>
              <a:rPr lang="fr-FR" sz="2800" dirty="0"/>
              <a:t> enter a </a:t>
            </a:r>
            <a:r>
              <a:rPr lang="fr-FR" sz="2800" dirty="0" err="1"/>
              <a:t>title</a:t>
            </a:r>
            <a:r>
              <a:rPr lang="fr-FR" sz="2800" dirty="0"/>
              <a:t> for the </a:t>
            </a:r>
            <a:r>
              <a:rPr lang="fr-FR" sz="2800" dirty="0" err="1"/>
              <a:t>histogram</a:t>
            </a:r>
            <a:r>
              <a:rPr lang="fr-FR" sz="2800" dirty="0"/>
              <a:t>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B1468F9-69E0-EA48-A876-94019DBC884F}"/>
              </a:ext>
            </a:extLst>
          </p:cNvPr>
          <p:cNvSpPr txBox="1"/>
          <p:nvPr/>
        </p:nvSpPr>
        <p:spPr>
          <a:xfrm>
            <a:off x="254000" y="177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#4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829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264" y="485834"/>
            <a:ext cx="4572000" cy="63401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 err="1" smtClean="0"/>
              <a:t>ui</a:t>
            </a:r>
            <a:r>
              <a:rPr lang="fr-FR" sz="1400" dirty="0" smtClean="0"/>
              <a:t> &lt;- </a:t>
            </a:r>
            <a:r>
              <a:rPr lang="fr-FR" sz="1400" dirty="0" err="1" smtClean="0"/>
              <a:t>fluidPage</a:t>
            </a:r>
            <a:r>
              <a:rPr lang="fr-FR" sz="1400" dirty="0" smtClean="0"/>
              <a:t>(</a:t>
            </a:r>
          </a:p>
          <a:p>
            <a:r>
              <a:rPr lang="fr-FR" sz="1400" dirty="0" smtClean="0"/>
              <a:t>  </a:t>
            </a:r>
            <a:r>
              <a:rPr lang="fr-FR" sz="1400" dirty="0" err="1" smtClean="0"/>
              <a:t>titlePanel</a:t>
            </a:r>
            <a:r>
              <a:rPr lang="fr-FR" sz="1400" dirty="0" smtClean="0"/>
              <a:t>("Workshop - </a:t>
            </a:r>
            <a:r>
              <a:rPr lang="fr-FR" sz="1400" dirty="0" err="1" smtClean="0"/>
              <a:t>Example</a:t>
            </a:r>
            <a:r>
              <a:rPr lang="fr-FR" sz="1400" dirty="0" smtClean="0"/>
              <a:t> 1 – Basic  </a:t>
            </a:r>
            <a:r>
              <a:rPr lang="fr-FR" sz="1400" dirty="0" err="1" smtClean="0"/>
              <a:t>Histogram</a:t>
            </a:r>
            <a:r>
              <a:rPr lang="fr-FR" sz="1400" dirty="0" smtClean="0"/>
              <a:t>"),</a:t>
            </a:r>
          </a:p>
          <a:p>
            <a:r>
              <a:rPr lang="fr-FR" sz="1400" dirty="0" smtClean="0"/>
              <a:t>  </a:t>
            </a:r>
            <a:r>
              <a:rPr lang="fr-FR" sz="1400" dirty="0" err="1" smtClean="0"/>
              <a:t>sidebarLayout</a:t>
            </a:r>
            <a:r>
              <a:rPr lang="fr-FR" sz="1400" dirty="0" smtClean="0"/>
              <a:t>(</a:t>
            </a:r>
          </a:p>
          <a:p>
            <a:r>
              <a:rPr lang="fr-FR" sz="1400" dirty="0" smtClean="0"/>
              <a:t>    </a:t>
            </a:r>
            <a:r>
              <a:rPr lang="fr-FR" sz="1400" dirty="0" err="1" smtClean="0"/>
              <a:t>sidebarPanel</a:t>
            </a:r>
            <a:r>
              <a:rPr lang="fr-FR" sz="1400" dirty="0" smtClean="0"/>
              <a:t>(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400" dirty="0" err="1">
                <a:solidFill>
                  <a:srgbClr val="FF0000"/>
                </a:solidFill>
              </a:rPr>
              <a:t>sidebarPanel</a:t>
            </a:r>
            <a:r>
              <a:rPr lang="fr-FR" sz="1400" dirty="0">
                <a:solidFill>
                  <a:srgbClr val="FF0000"/>
                </a:solidFill>
              </a:rPr>
              <a:t>(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     </a:t>
            </a:r>
            <a:r>
              <a:rPr lang="fr-FR" sz="1400" dirty="0" err="1">
                <a:solidFill>
                  <a:srgbClr val="FF0000"/>
                </a:solidFill>
              </a:rPr>
              <a:t>textInput</a:t>
            </a:r>
            <a:r>
              <a:rPr lang="fr-FR" sz="1400" dirty="0">
                <a:solidFill>
                  <a:srgbClr val="FF0000"/>
                </a:solidFill>
              </a:rPr>
              <a:t>(</a:t>
            </a:r>
            <a:r>
              <a:rPr lang="fr-FR" sz="1400" dirty="0" err="1">
                <a:solidFill>
                  <a:srgbClr val="FF0000"/>
                </a:solidFill>
              </a:rPr>
              <a:t>inputId</a:t>
            </a:r>
            <a:r>
              <a:rPr lang="fr-FR" sz="1400" dirty="0">
                <a:solidFill>
                  <a:srgbClr val="FF0000"/>
                </a:solidFill>
              </a:rPr>
              <a:t> = "main", label = "Plot </a:t>
            </a:r>
            <a:r>
              <a:rPr lang="fr-FR" sz="1400" dirty="0" err="1">
                <a:solidFill>
                  <a:srgbClr val="FF0000"/>
                </a:solidFill>
              </a:rPr>
              <a:t>title</a:t>
            </a:r>
            <a:r>
              <a:rPr lang="fr-FR" sz="1400" dirty="0">
                <a:solidFill>
                  <a:srgbClr val="FF0000"/>
                </a:solidFill>
              </a:rPr>
              <a:t>", value = "</a:t>
            </a:r>
            <a:r>
              <a:rPr lang="fr-FR" sz="1400" dirty="0" err="1">
                <a:solidFill>
                  <a:srgbClr val="FF0000"/>
                </a:solidFill>
              </a:rPr>
              <a:t>Random</a:t>
            </a:r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400" dirty="0" err="1">
                <a:solidFill>
                  <a:srgbClr val="FF0000"/>
                </a:solidFill>
              </a:rPr>
              <a:t>sampling</a:t>
            </a:r>
            <a:r>
              <a:rPr lang="fr-FR" sz="1400" dirty="0">
                <a:solidFill>
                  <a:srgbClr val="FF0000"/>
                </a:solidFill>
              </a:rPr>
              <a:t> distribution"),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     </a:t>
            </a:r>
            <a:r>
              <a:rPr lang="fr-FR" sz="1400" dirty="0" err="1">
                <a:solidFill>
                  <a:srgbClr val="FF0000"/>
                </a:solidFill>
              </a:rPr>
              <a:t>numericInput</a:t>
            </a:r>
            <a:r>
              <a:rPr lang="fr-FR" sz="1400" dirty="0">
                <a:solidFill>
                  <a:srgbClr val="FF0000"/>
                </a:solidFill>
              </a:rPr>
              <a:t>(</a:t>
            </a:r>
            <a:r>
              <a:rPr lang="fr-FR" sz="1400" dirty="0" err="1">
                <a:solidFill>
                  <a:srgbClr val="FF0000"/>
                </a:solidFill>
              </a:rPr>
              <a:t>inputId</a:t>
            </a:r>
            <a:r>
              <a:rPr lang="fr-FR" sz="1400" dirty="0">
                <a:solidFill>
                  <a:srgbClr val="FF0000"/>
                </a:solidFill>
              </a:rPr>
              <a:t> = "</a:t>
            </a:r>
            <a:r>
              <a:rPr lang="fr-FR" sz="1400" dirty="0" err="1">
                <a:solidFill>
                  <a:srgbClr val="FF0000"/>
                </a:solidFill>
              </a:rPr>
              <a:t>mean</a:t>
            </a:r>
            <a:r>
              <a:rPr lang="fr-FR" sz="1400" dirty="0">
                <a:solidFill>
                  <a:srgbClr val="FF0000"/>
                </a:solidFill>
              </a:rPr>
              <a:t>",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                  label = "</a:t>
            </a:r>
            <a:r>
              <a:rPr lang="fr-FR" sz="1400" dirty="0" err="1">
                <a:solidFill>
                  <a:srgbClr val="FF0000"/>
                </a:solidFill>
              </a:rPr>
              <a:t>Mean</a:t>
            </a:r>
            <a:r>
              <a:rPr lang="fr-FR" sz="1400" dirty="0">
                <a:solidFill>
                  <a:srgbClr val="FF0000"/>
                </a:solidFill>
              </a:rPr>
              <a:t>",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                  value = 5),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     </a:t>
            </a:r>
            <a:r>
              <a:rPr lang="fr-FR" sz="1400" dirty="0" err="1">
                <a:solidFill>
                  <a:srgbClr val="FF0000"/>
                </a:solidFill>
              </a:rPr>
              <a:t>numericInput</a:t>
            </a:r>
            <a:r>
              <a:rPr lang="fr-FR" sz="1400" dirty="0">
                <a:solidFill>
                  <a:srgbClr val="FF0000"/>
                </a:solidFill>
              </a:rPr>
              <a:t>(</a:t>
            </a:r>
            <a:r>
              <a:rPr lang="fr-FR" sz="1400" dirty="0" err="1">
                <a:solidFill>
                  <a:srgbClr val="FF0000"/>
                </a:solidFill>
              </a:rPr>
              <a:t>inputId</a:t>
            </a:r>
            <a:r>
              <a:rPr lang="fr-FR" sz="1400" dirty="0">
                <a:solidFill>
                  <a:srgbClr val="FF0000"/>
                </a:solidFill>
              </a:rPr>
              <a:t> = "</a:t>
            </a:r>
            <a:r>
              <a:rPr lang="fr-FR" sz="1400" dirty="0" err="1">
                <a:solidFill>
                  <a:srgbClr val="FF0000"/>
                </a:solidFill>
              </a:rPr>
              <a:t>sd</a:t>
            </a:r>
            <a:r>
              <a:rPr lang="fr-FR" sz="1400" dirty="0">
                <a:solidFill>
                  <a:srgbClr val="FF0000"/>
                </a:solidFill>
              </a:rPr>
              <a:t>",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                  label = "Standard </a:t>
            </a:r>
            <a:r>
              <a:rPr lang="fr-FR" sz="1400" dirty="0" err="1">
                <a:solidFill>
                  <a:srgbClr val="FF0000"/>
                </a:solidFill>
              </a:rPr>
              <a:t>deviation</a:t>
            </a:r>
            <a:r>
              <a:rPr lang="fr-FR" sz="1400" dirty="0">
                <a:solidFill>
                  <a:srgbClr val="FF0000"/>
                </a:solidFill>
              </a:rPr>
              <a:t>",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                  value = 2), </a:t>
            </a:r>
            <a:endParaRPr lang="fr-FR" sz="1400" dirty="0" smtClean="0">
              <a:solidFill>
                <a:srgbClr val="FF0000"/>
              </a:solidFill>
            </a:endParaRPr>
          </a:p>
          <a:p>
            <a:r>
              <a:rPr lang="fr-FR" sz="1400" dirty="0" smtClean="0"/>
              <a:t>      </a:t>
            </a:r>
            <a:r>
              <a:rPr lang="fr-FR" sz="1400" dirty="0" err="1" smtClean="0"/>
              <a:t>numericInput</a:t>
            </a:r>
            <a:r>
              <a:rPr lang="fr-FR" sz="1400" dirty="0" smtClean="0"/>
              <a:t>(</a:t>
            </a:r>
            <a:r>
              <a:rPr lang="fr-FR" sz="1400" dirty="0" err="1" smtClean="0"/>
              <a:t>inputId</a:t>
            </a:r>
            <a:r>
              <a:rPr lang="fr-FR" sz="1400" dirty="0" smtClean="0"/>
              <a:t> = "n",</a:t>
            </a:r>
          </a:p>
          <a:p>
            <a:r>
              <a:rPr lang="fr-FR" sz="1400" dirty="0" smtClean="0"/>
              <a:t>                   label = "</a:t>
            </a:r>
            <a:r>
              <a:rPr lang="fr-FR" sz="1400" dirty="0" err="1" smtClean="0"/>
              <a:t>Number</a:t>
            </a:r>
            <a:r>
              <a:rPr lang="fr-FR" sz="1400" dirty="0" smtClean="0"/>
              <a:t> of observations",</a:t>
            </a:r>
          </a:p>
          <a:p>
            <a:r>
              <a:rPr lang="fr-FR" sz="1400" dirty="0" smtClean="0"/>
              <a:t>                   value = 1000), </a:t>
            </a:r>
          </a:p>
          <a:p>
            <a:r>
              <a:rPr lang="fr-FR" sz="1400" dirty="0" smtClean="0"/>
              <a:t>      </a:t>
            </a:r>
            <a:r>
              <a:rPr lang="fr-FR" sz="1400" dirty="0" err="1" smtClean="0"/>
              <a:t>numericInput</a:t>
            </a:r>
            <a:r>
              <a:rPr lang="fr-FR" sz="1400" dirty="0" smtClean="0"/>
              <a:t>(</a:t>
            </a:r>
            <a:r>
              <a:rPr lang="fr-FR" sz="1400" dirty="0" err="1" smtClean="0"/>
              <a:t>inputId</a:t>
            </a:r>
            <a:r>
              <a:rPr lang="fr-FR" sz="1400" dirty="0" smtClean="0"/>
              <a:t> = "</a:t>
            </a:r>
            <a:r>
              <a:rPr lang="fr-FR" sz="1400" dirty="0" err="1" smtClean="0"/>
              <a:t>bins</a:t>
            </a:r>
            <a:r>
              <a:rPr lang="fr-FR" sz="1400" dirty="0" smtClean="0"/>
              <a:t>",</a:t>
            </a:r>
          </a:p>
          <a:p>
            <a:r>
              <a:rPr lang="fr-FR" sz="1400" dirty="0" smtClean="0"/>
              <a:t>                   label = "</a:t>
            </a:r>
            <a:r>
              <a:rPr lang="fr-FR" sz="1400" dirty="0" err="1" smtClean="0"/>
              <a:t>Number</a:t>
            </a:r>
            <a:r>
              <a:rPr lang="fr-FR" sz="1400" dirty="0" smtClean="0"/>
              <a:t> of </a:t>
            </a:r>
            <a:r>
              <a:rPr lang="fr-FR" sz="1400" dirty="0" err="1" smtClean="0"/>
              <a:t>bins</a:t>
            </a:r>
            <a:r>
              <a:rPr lang="fr-FR" sz="1400" dirty="0" smtClean="0"/>
              <a:t>",</a:t>
            </a:r>
          </a:p>
          <a:p>
            <a:r>
              <a:rPr lang="fr-FR" sz="1400" dirty="0" smtClean="0"/>
              <a:t>                   value = 25)</a:t>
            </a:r>
          </a:p>
          <a:p>
            <a:r>
              <a:rPr lang="fr-FR" sz="1400" dirty="0" smtClean="0"/>
              <a:t>      ),  </a:t>
            </a:r>
          </a:p>
          <a:p>
            <a:r>
              <a:rPr lang="fr-FR" sz="1400" dirty="0"/>
              <a:t>    </a:t>
            </a:r>
            <a:r>
              <a:rPr lang="fr-FR" sz="1400" dirty="0" err="1"/>
              <a:t>mainPanel</a:t>
            </a:r>
            <a:r>
              <a:rPr lang="fr-FR" sz="1400" dirty="0"/>
              <a:t>(</a:t>
            </a:r>
          </a:p>
          <a:p>
            <a:r>
              <a:rPr lang="fr-FR" sz="1400" dirty="0"/>
              <a:t>      </a:t>
            </a:r>
            <a:r>
              <a:rPr lang="fr-FR" sz="1400" dirty="0" err="1"/>
              <a:t>plotOutput</a:t>
            </a:r>
            <a:r>
              <a:rPr lang="fr-FR" sz="1400" dirty="0"/>
              <a:t>("plot"), </a:t>
            </a:r>
          </a:p>
          <a:p>
            <a:r>
              <a:rPr lang="fr-FR" sz="1400" dirty="0"/>
              <a:t>      </a:t>
            </a:r>
            <a:r>
              <a:rPr lang="fr-FR" sz="1400" dirty="0" err="1"/>
              <a:t>textOutput</a:t>
            </a:r>
            <a:r>
              <a:rPr lang="fr-FR" sz="1400" dirty="0"/>
              <a:t>("hello"),</a:t>
            </a:r>
          </a:p>
          <a:p>
            <a:r>
              <a:rPr lang="fr-FR" sz="1400" dirty="0"/>
              <a:t>      </a:t>
            </a:r>
            <a:r>
              <a:rPr lang="fr-FR" sz="1400" dirty="0" err="1"/>
              <a:t>textOutput</a:t>
            </a:r>
            <a:r>
              <a:rPr lang="fr-FR" sz="1400" dirty="0"/>
              <a:t>("</a:t>
            </a:r>
            <a:r>
              <a:rPr lang="fr-FR" sz="1400" dirty="0" err="1"/>
              <a:t>params</a:t>
            </a:r>
            <a:r>
              <a:rPr lang="fr-FR" sz="1400" dirty="0" smtClean="0"/>
              <a:t>"),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400" dirty="0" smtClean="0">
                <a:solidFill>
                  <a:srgbClr val="FF0000"/>
                </a:solidFill>
              </a:rPr>
              <a:t>     </a:t>
            </a:r>
            <a:r>
              <a:rPr lang="fr-FR" sz="1400" dirty="0" err="1" smtClean="0">
                <a:solidFill>
                  <a:srgbClr val="FF0000"/>
                </a:solidFill>
              </a:rPr>
              <a:t>textOutput</a:t>
            </a:r>
            <a:r>
              <a:rPr lang="fr-FR" sz="1400" dirty="0">
                <a:solidFill>
                  <a:srgbClr val="FF0000"/>
                </a:solidFill>
              </a:rPr>
              <a:t>("</a:t>
            </a:r>
            <a:r>
              <a:rPr lang="fr-FR" sz="1400" dirty="0" err="1">
                <a:solidFill>
                  <a:srgbClr val="FF0000"/>
                </a:solidFill>
              </a:rPr>
              <a:t>mean</a:t>
            </a:r>
            <a:r>
              <a:rPr lang="fr-FR" sz="1400" dirty="0">
                <a:solidFill>
                  <a:srgbClr val="FF0000"/>
                </a:solidFill>
              </a:rPr>
              <a:t>"),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     </a:t>
            </a:r>
            <a:r>
              <a:rPr lang="fr-FR" sz="1400" dirty="0" err="1">
                <a:solidFill>
                  <a:srgbClr val="FF0000"/>
                </a:solidFill>
              </a:rPr>
              <a:t>textOutput</a:t>
            </a:r>
            <a:r>
              <a:rPr lang="fr-FR" sz="1400" dirty="0">
                <a:solidFill>
                  <a:srgbClr val="FF0000"/>
                </a:solidFill>
              </a:rPr>
              <a:t>("</a:t>
            </a:r>
            <a:r>
              <a:rPr lang="fr-FR" sz="1400" dirty="0" err="1">
                <a:solidFill>
                  <a:srgbClr val="FF0000"/>
                </a:solidFill>
              </a:rPr>
              <a:t>sd</a:t>
            </a:r>
            <a:r>
              <a:rPr lang="fr-FR" sz="1400" dirty="0">
                <a:solidFill>
                  <a:srgbClr val="FF0000"/>
                </a:solidFill>
              </a:rPr>
              <a:t>")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   </a:t>
            </a:r>
            <a:r>
              <a:rPr lang="fr-FR" sz="1400" dirty="0"/>
              <a:t>)</a:t>
            </a:r>
            <a:endParaRPr lang="fr-FR" sz="1400" dirty="0" smtClean="0"/>
          </a:p>
          <a:p>
            <a:r>
              <a:rPr lang="fr-FR" sz="1400" dirty="0" smtClean="0"/>
              <a:t>  )</a:t>
            </a:r>
          </a:p>
          <a:p>
            <a:r>
              <a:rPr lang="fr-FR" sz="1400" dirty="0" smtClean="0"/>
              <a:t>)</a:t>
            </a:r>
            <a:endParaRPr lang="fr-FR" sz="1400" dirty="0"/>
          </a:p>
        </p:txBody>
      </p:sp>
      <p:sp>
        <p:nvSpPr>
          <p:cNvPr id="6" name="Rectangle 5"/>
          <p:cNvSpPr/>
          <p:nvPr/>
        </p:nvSpPr>
        <p:spPr>
          <a:xfrm>
            <a:off x="4494365" y="485834"/>
            <a:ext cx="464101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400" dirty="0"/>
          </a:p>
          <a:p>
            <a:r>
              <a:rPr lang="fr-FR" sz="1400" dirty="0"/>
              <a:t>server &lt;- </a:t>
            </a:r>
            <a:r>
              <a:rPr lang="fr-FR" sz="1400" dirty="0" err="1"/>
              <a:t>function</a:t>
            </a:r>
            <a:r>
              <a:rPr lang="fr-FR" sz="1400" dirty="0"/>
              <a:t>(input, output) {</a:t>
            </a:r>
          </a:p>
          <a:p>
            <a:r>
              <a:rPr lang="fr-FR" sz="1400" dirty="0"/>
              <a:t>  data &lt;- </a:t>
            </a:r>
            <a:r>
              <a:rPr lang="fr-FR" sz="1400" dirty="0" err="1"/>
              <a:t>reactive</a:t>
            </a:r>
            <a:r>
              <a:rPr lang="fr-FR" sz="1400" dirty="0"/>
              <a:t>({</a:t>
            </a:r>
          </a:p>
          <a:p>
            <a:r>
              <a:rPr lang="fr-FR" sz="1400" dirty="0"/>
              <a:t>    x &lt;- </a:t>
            </a:r>
            <a:r>
              <a:rPr lang="fr-FR" sz="1400" dirty="0" err="1" smtClean="0"/>
              <a:t>rnorm</a:t>
            </a:r>
            <a:r>
              <a:rPr lang="fr-FR" sz="1400" dirty="0" smtClean="0"/>
              <a:t>(</a:t>
            </a:r>
            <a:r>
              <a:rPr lang="en-US" sz="1400" dirty="0">
                <a:solidFill>
                  <a:srgbClr val="FF0000"/>
                </a:solidFill>
              </a:rPr>
              <a:t>n = </a:t>
            </a:r>
            <a:r>
              <a:rPr lang="en-US" sz="1400" dirty="0" err="1">
                <a:solidFill>
                  <a:srgbClr val="FF0000"/>
                </a:solidFill>
              </a:rPr>
              <a:t>input$n</a:t>
            </a:r>
            <a:r>
              <a:rPr lang="en-US" sz="1400" dirty="0">
                <a:solidFill>
                  <a:srgbClr val="FF0000"/>
                </a:solidFill>
              </a:rPr>
              <a:t>, mean = </a:t>
            </a:r>
            <a:r>
              <a:rPr lang="en-US" sz="1400" dirty="0" err="1">
                <a:solidFill>
                  <a:srgbClr val="FF0000"/>
                </a:solidFill>
              </a:rPr>
              <a:t>input$mean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sd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input$sd</a:t>
            </a:r>
            <a:r>
              <a:rPr lang="fr-FR" sz="1400" dirty="0" smtClean="0"/>
              <a:t>)</a:t>
            </a:r>
            <a:endParaRPr lang="fr-FR" sz="1400" dirty="0"/>
          </a:p>
          <a:p>
            <a:r>
              <a:rPr lang="fr-FR" sz="1400" dirty="0"/>
              <a:t>    x })</a:t>
            </a:r>
          </a:p>
          <a:p>
            <a:r>
              <a:rPr lang="fr-FR" sz="1400" dirty="0"/>
              <a:t>  </a:t>
            </a:r>
          </a:p>
          <a:p>
            <a:r>
              <a:rPr lang="fr-FR" sz="1400" dirty="0"/>
              <a:t>  </a:t>
            </a:r>
            <a:r>
              <a:rPr lang="fr-FR" sz="1400" dirty="0" err="1"/>
              <a:t>output$plot</a:t>
            </a:r>
            <a:r>
              <a:rPr lang="fr-FR" sz="1400" dirty="0"/>
              <a:t> &lt;- </a:t>
            </a:r>
            <a:r>
              <a:rPr lang="fr-FR" sz="1400" dirty="0" err="1"/>
              <a:t>renderPlot</a:t>
            </a:r>
            <a:r>
              <a:rPr lang="fr-FR" sz="1400" dirty="0"/>
              <a:t>({</a:t>
            </a:r>
          </a:p>
          <a:p>
            <a:r>
              <a:rPr lang="fr-FR" sz="1400" dirty="0" smtClean="0"/>
              <a:t>    </a:t>
            </a:r>
            <a:r>
              <a:rPr lang="en-US" sz="1400" dirty="0" err="1">
                <a:solidFill>
                  <a:srgbClr val="FF0000"/>
                </a:solidFill>
              </a:rPr>
              <a:t>hist</a:t>
            </a:r>
            <a:r>
              <a:rPr lang="en-US" sz="1400" dirty="0">
                <a:solidFill>
                  <a:srgbClr val="FF0000"/>
                </a:solidFill>
              </a:rPr>
              <a:t>(data(), </a:t>
            </a:r>
            <a:r>
              <a:rPr lang="en-US" sz="1400" dirty="0" err="1">
                <a:solidFill>
                  <a:srgbClr val="FF0000"/>
                </a:solidFill>
              </a:rPr>
              <a:t>input$bins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xlab</a:t>
            </a:r>
            <a:r>
              <a:rPr lang="en-US" sz="1400" dirty="0">
                <a:solidFill>
                  <a:srgbClr val="FF0000"/>
                </a:solidFill>
              </a:rPr>
              <a:t> = "x", main = </a:t>
            </a:r>
            <a:r>
              <a:rPr lang="en-US" sz="1400" dirty="0" err="1">
                <a:solidFill>
                  <a:srgbClr val="FF0000"/>
                </a:solidFill>
              </a:rPr>
              <a:t>input$main</a:t>
            </a:r>
            <a:r>
              <a:rPr lang="en-US" sz="1400" dirty="0">
                <a:solidFill>
                  <a:srgbClr val="FF0000"/>
                </a:solidFill>
              </a:rPr>
              <a:t>);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</a:t>
            </a:r>
            <a:r>
              <a:rPr lang="en-US" sz="1400" dirty="0" err="1">
                <a:solidFill>
                  <a:srgbClr val="FF0000"/>
                </a:solidFill>
              </a:rPr>
              <a:t>abline</a:t>
            </a:r>
            <a:r>
              <a:rPr lang="en-US" sz="1400" dirty="0">
                <a:solidFill>
                  <a:srgbClr val="FF0000"/>
                </a:solidFill>
              </a:rPr>
              <a:t>(v = </a:t>
            </a:r>
            <a:r>
              <a:rPr lang="en-US" sz="1400" dirty="0" err="1">
                <a:solidFill>
                  <a:srgbClr val="FF0000"/>
                </a:solidFill>
              </a:rPr>
              <a:t>input$mean</a:t>
            </a:r>
            <a:r>
              <a:rPr lang="en-US" sz="1400" dirty="0">
                <a:solidFill>
                  <a:srgbClr val="FF0000"/>
                </a:solidFill>
              </a:rPr>
              <a:t>, col = "blue", </a:t>
            </a:r>
            <a:r>
              <a:rPr lang="en-US" sz="1400" dirty="0" err="1">
                <a:solidFill>
                  <a:srgbClr val="FF0000"/>
                </a:solidFill>
              </a:rPr>
              <a:t>lwd</a:t>
            </a:r>
            <a:r>
              <a:rPr lang="en-US" sz="1400" dirty="0">
                <a:solidFill>
                  <a:srgbClr val="FF0000"/>
                </a:solidFill>
              </a:rPr>
              <a:t> = 2)</a:t>
            </a:r>
            <a:endParaRPr lang="fr-FR" sz="1400" dirty="0" smtClean="0">
              <a:solidFill>
                <a:srgbClr val="FF0000"/>
              </a:solidFill>
            </a:endParaRPr>
          </a:p>
          <a:p>
            <a:r>
              <a:rPr lang="fr-FR" sz="1400" dirty="0" smtClean="0"/>
              <a:t>  })</a:t>
            </a:r>
          </a:p>
          <a:p>
            <a:r>
              <a:rPr lang="fr-FR" sz="1400" dirty="0" smtClean="0"/>
              <a:t>  </a:t>
            </a:r>
            <a:r>
              <a:rPr lang="fr-FR" sz="1400" dirty="0" err="1" smtClean="0"/>
              <a:t>output$hello</a:t>
            </a:r>
            <a:r>
              <a:rPr lang="fr-FR" sz="1400" dirty="0" smtClean="0"/>
              <a:t> </a:t>
            </a:r>
            <a:r>
              <a:rPr lang="fr-FR" sz="1400" dirty="0"/>
              <a:t>&lt;- </a:t>
            </a:r>
            <a:r>
              <a:rPr lang="fr-FR" sz="1400" dirty="0" err="1"/>
              <a:t>renderText</a:t>
            </a:r>
            <a:r>
              <a:rPr lang="fr-FR" sz="1400" dirty="0"/>
              <a:t>({</a:t>
            </a:r>
          </a:p>
          <a:p>
            <a:r>
              <a:rPr lang="fr-FR" sz="1400" dirty="0"/>
              <a:t>    "</a:t>
            </a:r>
            <a:r>
              <a:rPr lang="fr-FR" sz="1400" dirty="0" err="1"/>
              <a:t>Random</a:t>
            </a:r>
            <a:r>
              <a:rPr lang="fr-FR" sz="1400" dirty="0"/>
              <a:t> </a:t>
            </a:r>
            <a:r>
              <a:rPr lang="fr-FR" sz="1400" dirty="0" err="1"/>
              <a:t>histogram</a:t>
            </a:r>
            <a:r>
              <a:rPr lang="fr-FR" sz="1400" dirty="0"/>
              <a:t>"</a:t>
            </a:r>
          </a:p>
          <a:p>
            <a:r>
              <a:rPr lang="fr-FR" sz="1400" dirty="0"/>
              <a:t>  })</a:t>
            </a:r>
          </a:p>
          <a:p>
            <a:r>
              <a:rPr lang="fr-FR" sz="1400" dirty="0"/>
              <a:t>  </a:t>
            </a:r>
            <a:r>
              <a:rPr lang="fr-FR" sz="1400" dirty="0" err="1"/>
              <a:t>output$params</a:t>
            </a:r>
            <a:r>
              <a:rPr lang="fr-FR" sz="1400" dirty="0"/>
              <a:t> &lt;- </a:t>
            </a:r>
            <a:r>
              <a:rPr lang="fr-FR" sz="1400" dirty="0" err="1"/>
              <a:t>renderText</a:t>
            </a:r>
            <a:r>
              <a:rPr lang="fr-FR" sz="1400" dirty="0"/>
              <a:t>({</a:t>
            </a:r>
          </a:p>
          <a:p>
            <a:r>
              <a:rPr lang="fr-FR" sz="1400" dirty="0"/>
              <a:t>    paste0("</a:t>
            </a:r>
            <a:r>
              <a:rPr lang="fr-FR" sz="1400" dirty="0" err="1"/>
              <a:t>Parameters</a:t>
            </a:r>
            <a:r>
              <a:rPr lang="fr-FR" sz="1400" dirty="0"/>
              <a:t>: ",</a:t>
            </a:r>
          </a:p>
          <a:p>
            <a:r>
              <a:rPr lang="fr-FR" sz="1400" dirty="0"/>
              <a:t>           " n = ", </a:t>
            </a:r>
            <a:r>
              <a:rPr lang="fr-FR" sz="1400" dirty="0" err="1"/>
              <a:t>input$n</a:t>
            </a:r>
            <a:r>
              <a:rPr lang="fr-FR" sz="1400" dirty="0"/>
              <a:t>, "; </a:t>
            </a:r>
            <a:r>
              <a:rPr lang="fr-FR" sz="1400" dirty="0" err="1"/>
              <a:t>bins</a:t>
            </a:r>
            <a:r>
              <a:rPr lang="fr-FR" sz="1400" dirty="0"/>
              <a:t> = ", </a:t>
            </a:r>
            <a:r>
              <a:rPr lang="fr-FR" sz="1400" dirty="0" err="1"/>
              <a:t>input$bins</a:t>
            </a:r>
            <a:r>
              <a:rPr lang="fr-FR" sz="1400" dirty="0"/>
              <a:t>) </a:t>
            </a:r>
          </a:p>
          <a:p>
            <a:r>
              <a:rPr lang="fr-FR" sz="1400" dirty="0"/>
              <a:t>  </a:t>
            </a:r>
            <a:r>
              <a:rPr lang="fr-FR" sz="1400" dirty="0" smtClean="0"/>
              <a:t>})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400" dirty="0" err="1">
                <a:solidFill>
                  <a:srgbClr val="FF0000"/>
                </a:solidFill>
              </a:rPr>
              <a:t>output$mean</a:t>
            </a:r>
            <a:r>
              <a:rPr lang="fr-FR" sz="1400" dirty="0">
                <a:solidFill>
                  <a:srgbClr val="FF0000"/>
                </a:solidFill>
              </a:rPr>
              <a:t> &lt;- </a:t>
            </a:r>
            <a:r>
              <a:rPr lang="fr-FR" sz="1400" dirty="0" err="1">
                <a:solidFill>
                  <a:srgbClr val="FF0000"/>
                </a:solidFill>
              </a:rPr>
              <a:t>renderText</a:t>
            </a:r>
            <a:r>
              <a:rPr lang="fr-FR" sz="1400" dirty="0">
                <a:solidFill>
                  <a:srgbClr val="FF0000"/>
                </a:solidFill>
              </a:rPr>
              <a:t>({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   paste0("</a:t>
            </a:r>
            <a:r>
              <a:rPr lang="fr-FR" sz="1400" dirty="0" err="1">
                <a:solidFill>
                  <a:srgbClr val="FF0000"/>
                </a:solidFill>
              </a:rPr>
              <a:t>Mean</a:t>
            </a:r>
            <a:r>
              <a:rPr lang="fr-FR" sz="1400" dirty="0">
                <a:solidFill>
                  <a:srgbClr val="FF0000"/>
                </a:solidFill>
              </a:rPr>
              <a:t> = ", </a:t>
            </a:r>
            <a:r>
              <a:rPr lang="fr-FR" sz="1400" dirty="0" err="1">
                <a:solidFill>
                  <a:srgbClr val="FF0000"/>
                </a:solidFill>
              </a:rPr>
              <a:t>input$mean</a:t>
            </a:r>
            <a:r>
              <a:rPr lang="fr-FR" sz="1400" dirty="0">
                <a:solidFill>
                  <a:srgbClr val="FF0000"/>
                </a:solidFill>
              </a:rPr>
              <a:t>)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 })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 </a:t>
            </a:r>
            <a:r>
              <a:rPr lang="fr-FR" sz="1400" dirty="0" err="1">
                <a:solidFill>
                  <a:srgbClr val="FF0000"/>
                </a:solidFill>
              </a:rPr>
              <a:t>output$sd</a:t>
            </a:r>
            <a:r>
              <a:rPr lang="fr-FR" sz="1400" dirty="0">
                <a:solidFill>
                  <a:srgbClr val="FF0000"/>
                </a:solidFill>
              </a:rPr>
              <a:t> &lt;- </a:t>
            </a:r>
            <a:r>
              <a:rPr lang="fr-FR" sz="1400" dirty="0" err="1">
                <a:solidFill>
                  <a:srgbClr val="FF0000"/>
                </a:solidFill>
              </a:rPr>
              <a:t>renderText</a:t>
            </a:r>
            <a:r>
              <a:rPr lang="fr-FR" sz="1400" dirty="0">
                <a:solidFill>
                  <a:srgbClr val="FF0000"/>
                </a:solidFill>
              </a:rPr>
              <a:t>({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   paste0("</a:t>
            </a:r>
            <a:r>
              <a:rPr lang="fr-FR" sz="1400" dirty="0" err="1">
                <a:solidFill>
                  <a:srgbClr val="FF0000"/>
                </a:solidFill>
              </a:rPr>
              <a:t>Sd</a:t>
            </a:r>
            <a:r>
              <a:rPr lang="fr-FR" sz="1400" dirty="0">
                <a:solidFill>
                  <a:srgbClr val="FF0000"/>
                </a:solidFill>
              </a:rPr>
              <a:t> = ", </a:t>
            </a:r>
            <a:r>
              <a:rPr lang="fr-FR" sz="1400" dirty="0" err="1">
                <a:solidFill>
                  <a:srgbClr val="FF0000"/>
                </a:solidFill>
              </a:rPr>
              <a:t>input$sd</a:t>
            </a:r>
            <a:r>
              <a:rPr lang="fr-FR" sz="1400" dirty="0">
                <a:solidFill>
                  <a:srgbClr val="FF0000"/>
                </a:solidFill>
              </a:rPr>
              <a:t>)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 })</a:t>
            </a:r>
          </a:p>
          <a:p>
            <a:r>
              <a:rPr lang="fr-FR" sz="1400" dirty="0"/>
              <a:t>}</a:t>
            </a:r>
          </a:p>
          <a:p>
            <a:endParaRPr lang="fr-FR" sz="1400" dirty="0"/>
          </a:p>
          <a:p>
            <a:r>
              <a:rPr lang="fr-FR" sz="1400" dirty="0" err="1"/>
              <a:t>shinyApp</a:t>
            </a:r>
            <a:r>
              <a:rPr lang="fr-FR" sz="1400" dirty="0"/>
              <a:t>(</a:t>
            </a:r>
            <a:r>
              <a:rPr lang="fr-FR" sz="1400" dirty="0" err="1"/>
              <a:t>ui</a:t>
            </a:r>
            <a:r>
              <a:rPr lang="fr-FR" sz="1400" dirty="0"/>
              <a:t> = </a:t>
            </a:r>
            <a:r>
              <a:rPr lang="fr-FR" sz="1400" dirty="0" err="1"/>
              <a:t>ui</a:t>
            </a:r>
            <a:r>
              <a:rPr lang="fr-FR" sz="1400" dirty="0"/>
              <a:t>, server = server)</a:t>
            </a:r>
          </a:p>
          <a:p>
            <a:endParaRPr lang="fr-FR" sz="1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C5B38B0-27BA-8144-B8BA-A40C0D4CB54B}"/>
              </a:ext>
            </a:extLst>
          </p:cNvPr>
          <p:cNvSpPr txBox="1"/>
          <p:nvPr/>
        </p:nvSpPr>
        <p:spPr>
          <a:xfrm>
            <a:off x="254000" y="177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#4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3391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5611520-B015-744F-A5CE-C5A1722AB0B7}"/>
              </a:ext>
            </a:extLst>
          </p:cNvPr>
          <p:cNvSpPr txBox="1"/>
          <p:nvPr/>
        </p:nvSpPr>
        <p:spPr>
          <a:xfrm>
            <a:off x="677334" y="508000"/>
            <a:ext cx="77046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/>
              <a:t>Different</a:t>
            </a:r>
            <a:r>
              <a:rPr lang="fr-FR" sz="3200" b="1" dirty="0"/>
              <a:t> displays</a:t>
            </a:r>
            <a:r>
              <a:rPr lang="fr-FR" sz="3200" dirty="0"/>
              <a:t>: </a:t>
            </a:r>
          </a:p>
          <a:p>
            <a:pPr algn="ctr"/>
            <a:endParaRPr lang="fr-FR" sz="3200" dirty="0"/>
          </a:p>
          <a:p>
            <a:pPr algn="ctr"/>
            <a:r>
              <a:rPr lang="fr-FR" sz="3200" dirty="0"/>
              <a:t>Change the application </a:t>
            </a:r>
            <a:r>
              <a:rPr lang="fr-FR" sz="3200" dirty="0" err="1"/>
              <a:t>so</a:t>
            </a:r>
            <a:r>
              <a:rPr lang="fr-FR" sz="3200" dirty="0"/>
              <a:t> </a:t>
            </a:r>
            <a:r>
              <a:rPr lang="fr-FR" sz="3200" dirty="0" err="1"/>
              <a:t>that</a:t>
            </a:r>
            <a:r>
              <a:rPr lang="fr-FR" sz="3200" dirty="0"/>
              <a:t> the user </a:t>
            </a:r>
            <a:r>
              <a:rPr lang="fr-FR" sz="3200" dirty="0" err="1"/>
              <a:t>can</a:t>
            </a:r>
            <a:r>
              <a:rPr lang="fr-FR" sz="3200" dirty="0"/>
              <a:t> </a:t>
            </a:r>
            <a:r>
              <a:rPr lang="fr-FR" sz="3200" dirty="0" err="1"/>
              <a:t>choose</a:t>
            </a:r>
            <a:r>
              <a:rPr lang="fr-FR" sz="3200" dirty="0"/>
              <a:t> to do a </a:t>
            </a:r>
            <a:r>
              <a:rPr lang="fr-FR" sz="3200" dirty="0" err="1"/>
              <a:t>histogram</a:t>
            </a:r>
            <a:r>
              <a:rPr lang="fr-FR" sz="3200" dirty="0"/>
              <a:t> or a </a:t>
            </a:r>
            <a:r>
              <a:rPr lang="fr-FR" sz="3200" dirty="0" err="1"/>
              <a:t>boxplot</a:t>
            </a:r>
            <a:endParaRPr lang="fr-FR" sz="4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B1468F9-69E0-EA48-A876-94019DBC884F}"/>
              </a:ext>
            </a:extLst>
          </p:cNvPr>
          <p:cNvSpPr txBox="1"/>
          <p:nvPr/>
        </p:nvSpPr>
        <p:spPr>
          <a:xfrm>
            <a:off x="254000" y="177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#5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51968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817</TotalTime>
  <Words>3631</Words>
  <Application>Microsoft Office PowerPoint</Application>
  <PresentationFormat>Affichage à l'écran (4:3)</PresentationFormat>
  <Paragraphs>606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Thème Office</vt:lpstr>
      <vt:lpstr>Exercices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Exercices</dc:title>
  <dc:creator>Utilisateur Microsoft Office</dc:creator>
  <cp:lastModifiedBy>MIDOUX Cédric</cp:lastModifiedBy>
  <cp:revision>19</cp:revision>
  <dcterms:created xsi:type="dcterms:W3CDTF">2019-08-21T09:31:15Z</dcterms:created>
  <dcterms:modified xsi:type="dcterms:W3CDTF">2019-08-28T16:43:59Z</dcterms:modified>
</cp:coreProperties>
</file>