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51"/>
  </p:normalViewPr>
  <p:slideViewPr>
    <p:cSldViewPr snapToGrid="0" snapToObjects="1">
      <p:cViewPr varScale="1">
        <p:scale>
          <a:sx n="151" d="100"/>
          <a:sy n="15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9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4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382B-70CD-D04B-A340-303473CDCBD6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5D0-C47B-A842-B4BC-ED3E31672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1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81E56-BA96-F44B-B0A4-7A0C0F28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Exercices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72926-C753-1F47-B6CF-1DC066F4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Use </a:t>
            </a:r>
            <a:r>
              <a:rPr lang="fr-FR" sz="2800" b="1" dirty="0" err="1"/>
              <a:t>another</a:t>
            </a:r>
            <a:r>
              <a:rPr lang="fr-FR" sz="2800" b="1" dirty="0"/>
              <a:t> </a:t>
            </a:r>
            <a:r>
              <a:rPr lang="fr-FR" sz="2800" b="1" dirty="0" err="1"/>
              <a:t>library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let us </a:t>
            </a:r>
            <a:r>
              <a:rPr lang="fr-FR" sz="2800" dirty="0" err="1"/>
              <a:t>draw</a:t>
            </a:r>
            <a:r>
              <a:rPr lang="fr-FR" sz="2800" dirty="0"/>
              <a:t> the graphs </a:t>
            </a:r>
            <a:r>
              <a:rPr lang="fr-FR" sz="2800" dirty="0" err="1"/>
              <a:t>with</a:t>
            </a:r>
            <a:r>
              <a:rPr lang="fr-FR" sz="2800" dirty="0"/>
              <a:t> ggplot2 </a:t>
            </a:r>
            <a:r>
              <a:rPr lang="fr-FR" sz="2800" dirty="0" err="1"/>
              <a:t>instead</a:t>
            </a:r>
            <a:r>
              <a:rPr lang="fr-FR" sz="2800" dirty="0"/>
              <a:t> of base R. For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purpose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must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require</a:t>
            </a:r>
            <a:r>
              <a:rPr lang="fr-FR" sz="2800" dirty="0"/>
              <a:t>(ggplot2) on server </a:t>
            </a:r>
            <a:r>
              <a:rPr lang="fr-FR" sz="2800" dirty="0" err="1"/>
              <a:t>side</a:t>
            </a:r>
            <a:r>
              <a:rPr lang="fr-FR" sz="2800" dirty="0"/>
              <a:t> and change the </a:t>
            </a:r>
            <a:r>
              <a:rPr lang="fr-FR" sz="2800" dirty="0" err="1"/>
              <a:t>render</a:t>
            </a:r>
            <a:r>
              <a:rPr lang="fr-FR" sz="2800" dirty="0"/>
              <a:t> plot </a:t>
            </a:r>
            <a:r>
              <a:rPr lang="fr-FR" sz="2800" dirty="0" err="1"/>
              <a:t>function</a:t>
            </a:r>
            <a:r>
              <a:rPr lang="fr-FR" sz="2800" dirty="0"/>
              <a:t> call for </a:t>
            </a:r>
            <a:r>
              <a:rPr lang="fr-FR" sz="2800" dirty="0" err="1"/>
              <a:t>histogram</a:t>
            </a:r>
            <a:r>
              <a:rPr lang="fr-FR" sz="2800" dirty="0"/>
              <a:t> and </a:t>
            </a:r>
            <a:r>
              <a:rPr lang="fr-FR" sz="2800" dirty="0" err="1"/>
              <a:t>boxplot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254462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Animation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generating</a:t>
            </a:r>
            <a:r>
              <a:rPr lang="fr-FR" sz="2800" dirty="0"/>
              <a:t> </a:t>
            </a:r>
            <a:r>
              <a:rPr lang="fr-FR" sz="2800" dirty="0" err="1"/>
              <a:t>random</a:t>
            </a:r>
            <a:r>
              <a:rPr lang="fr-FR" sz="2800" dirty="0"/>
              <a:t> data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might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do </a:t>
            </a:r>
            <a:r>
              <a:rPr lang="fr-FR" sz="2800" dirty="0" err="1"/>
              <a:t>this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of times. </a:t>
            </a:r>
            <a:r>
              <a:rPr lang="fr-FR" sz="2800" dirty="0" err="1"/>
              <a:t>Slowly</a:t>
            </a:r>
            <a:r>
              <a:rPr lang="fr-FR" sz="2800" dirty="0"/>
              <a:t>, </a:t>
            </a:r>
            <a:r>
              <a:rPr lang="fr-FR" sz="2800" dirty="0" err="1"/>
              <a:t>so</a:t>
            </a:r>
            <a:r>
              <a:rPr lang="fr-FR" sz="2800" dirty="0"/>
              <a:t> one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watch</a:t>
            </a:r>
            <a:r>
              <a:rPr lang="fr-FR" sz="2800" dirty="0"/>
              <a:t> the changes.</a:t>
            </a:r>
          </a:p>
          <a:p>
            <a:endParaRPr lang="fr-FR" sz="2800" dirty="0"/>
          </a:p>
          <a:p>
            <a:r>
              <a:rPr lang="fr-FR" sz="2800" dirty="0"/>
              <a:t>On </a:t>
            </a:r>
            <a:r>
              <a:rPr lang="fr-FR" sz="2800" dirty="0" err="1"/>
              <a:t>ui</a:t>
            </a:r>
            <a:r>
              <a:rPr lang="fr-FR" sz="2800" dirty="0"/>
              <a:t> </a:t>
            </a:r>
            <a:r>
              <a:rPr lang="fr-FR" sz="2800" dirty="0" err="1"/>
              <a:t>side</a:t>
            </a:r>
            <a:r>
              <a:rPr lang="fr-FR" sz="2800" dirty="0"/>
              <a:t> use 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on server </a:t>
            </a:r>
            <a:r>
              <a:rPr lang="fr-FR" sz="2800" dirty="0" err="1"/>
              <a:t>side</a:t>
            </a:r>
            <a:r>
              <a:rPr lang="fr-FR" sz="2800" dirty="0"/>
              <a:t> use: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D125F6-AF4F-9445-959A-B4F65F56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55483"/>
            <a:ext cx="8458200" cy="1206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B9802-B7C7-D94A-83A5-6935558B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" y="5376333"/>
            <a:ext cx="8445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Conditional</a:t>
            </a:r>
            <a:r>
              <a:rPr lang="fr-FR" sz="2800" b="1" dirty="0"/>
              <a:t> widgets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again</a:t>
            </a:r>
            <a:r>
              <a:rPr lang="fr-FR" sz="2800" dirty="0"/>
              <a:t>, at </a:t>
            </a:r>
            <a:r>
              <a:rPr lang="fr-FR" sz="2800" dirty="0" err="1"/>
              <a:t>this</a:t>
            </a:r>
            <a:r>
              <a:rPr lang="fr-FR" sz="2800" dirty="0"/>
              <a:t> point, </a:t>
            </a:r>
            <a:r>
              <a:rPr lang="fr-FR" sz="2800" dirty="0" err="1"/>
              <a:t>there</a:t>
            </a:r>
            <a:r>
              <a:rPr lang="fr-FR" sz="2800" dirty="0"/>
              <a:t> are items on the </a:t>
            </a:r>
            <a:r>
              <a:rPr lang="fr-FR" sz="2800" dirty="0" err="1"/>
              <a:t>left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</a:t>
            </a:r>
            <a:r>
              <a:rPr lang="fr-FR" sz="2800" dirty="0" err="1"/>
              <a:t>sense</a:t>
            </a:r>
            <a:r>
              <a:rPr lang="fr-FR" sz="2800" dirty="0"/>
              <a:t> in </a:t>
            </a:r>
            <a:r>
              <a:rPr lang="fr-FR" sz="2800" dirty="0" err="1"/>
              <a:t>some</a:t>
            </a:r>
            <a:r>
              <a:rPr lang="fr-FR" sz="2800" dirty="0"/>
              <a:t> cases,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they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appear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needed</a:t>
            </a:r>
            <a:r>
              <a:rPr lang="fr-FR" sz="2800" dirty="0"/>
              <a:t>. For </a:t>
            </a:r>
            <a:r>
              <a:rPr lang="fr-FR" sz="2800" dirty="0" err="1"/>
              <a:t>example</a:t>
            </a:r>
            <a:r>
              <a:rPr lang="fr-FR" sz="2800" dirty="0"/>
              <a:t>, the graph options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present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the the Graph tab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selected</a:t>
            </a:r>
            <a:r>
              <a:rPr lang="fr-FR" sz="2800" dirty="0"/>
              <a:t>.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Again</a:t>
            </a:r>
            <a:r>
              <a:rPr lang="fr-FR" sz="2800" dirty="0"/>
              <a:t>, </a:t>
            </a:r>
            <a:r>
              <a:rPr lang="fr-FR" sz="2800" dirty="0" err="1"/>
              <a:t>conditionalPanel</a:t>
            </a:r>
            <a:r>
              <a:rPr lang="fr-FR" sz="2800" dirty="0"/>
              <a:t>() to the </a:t>
            </a:r>
            <a:r>
              <a:rPr lang="fr-FR" sz="2800" dirty="0" err="1"/>
              <a:t>rescue</a:t>
            </a:r>
            <a:r>
              <a:rPr lang="fr-FR" sz="2800" dirty="0"/>
              <a:t>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#11</a:t>
            </a:r>
          </a:p>
        </p:txBody>
      </p:sp>
    </p:spTree>
    <p:extLst>
      <p:ext uri="{BB962C8B-B14F-4D97-AF65-F5344CB8AC3E}">
        <p14:creationId xmlns:p14="http://schemas.microsoft.com/office/powerpoint/2010/main" val="20798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Summary</a:t>
            </a:r>
            <a:r>
              <a:rPr lang="fr-FR" sz="2800" b="1" dirty="0"/>
              <a:t> </a:t>
            </a:r>
            <a:r>
              <a:rPr lang="fr-FR" sz="2800" b="1" dirty="0" err="1"/>
              <a:t>statistics</a:t>
            </a:r>
            <a:r>
              <a:rPr lang="fr-FR" sz="2800" dirty="0"/>
              <a:t>: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In the </a:t>
            </a:r>
            <a:r>
              <a:rPr lang="fr-FR" sz="2800" dirty="0" err="1"/>
              <a:t>text</a:t>
            </a:r>
            <a:r>
              <a:rPr lang="fr-FR" sz="2800" dirty="0"/>
              <a:t> area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a table of </a:t>
            </a:r>
            <a:r>
              <a:rPr lang="fr-FR" sz="2800" dirty="0" err="1"/>
              <a:t>summary</a:t>
            </a:r>
            <a:r>
              <a:rPr lang="fr-FR" sz="2800" dirty="0"/>
              <a:t> </a:t>
            </a:r>
            <a:r>
              <a:rPr lang="fr-FR" sz="2800" dirty="0" err="1"/>
              <a:t>statistics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</a:t>
            </a:r>
            <a:r>
              <a:rPr lang="fr-FR" sz="2800" dirty="0" err="1"/>
              <a:t>idea</a:t>
            </a:r>
            <a:r>
              <a:rPr lang="fr-FR" sz="2800" dirty="0"/>
              <a:t> </a:t>
            </a:r>
            <a:r>
              <a:rPr lang="fr-FR" sz="2800" dirty="0" err="1"/>
              <a:t>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use R </a:t>
            </a:r>
            <a:r>
              <a:rPr lang="fr-FR" sz="2800" dirty="0" err="1"/>
              <a:t>syntax</a:t>
            </a:r>
            <a:r>
              <a:rPr lang="fr-FR" sz="2800" dirty="0"/>
              <a:t> to </a:t>
            </a:r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dirty="0" err="1"/>
              <a:t>character</a:t>
            </a:r>
            <a:r>
              <a:rPr lang="fr-FR" sz="2800" dirty="0"/>
              <a:t> </a:t>
            </a:r>
            <a:r>
              <a:rPr lang="fr-FR" sz="2800" dirty="0" err="1"/>
              <a:t>vector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has the </a:t>
            </a:r>
            <a:r>
              <a:rPr lang="fr-FR" sz="2800" dirty="0" err="1"/>
              <a:t>lines</a:t>
            </a:r>
            <a:r>
              <a:rPr lang="fr-FR" sz="2800" dirty="0"/>
              <a:t> of the HTML code.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#12</a:t>
            </a:r>
          </a:p>
        </p:txBody>
      </p:sp>
    </p:spTree>
    <p:extLst>
      <p:ext uri="{BB962C8B-B14F-4D97-AF65-F5344CB8AC3E}">
        <p14:creationId xmlns:p14="http://schemas.microsoft.com/office/powerpoint/2010/main" val="10042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Table </a:t>
            </a:r>
            <a:r>
              <a:rPr lang="fr-FR" sz="2800" b="1" dirty="0" err="1"/>
              <a:t>presentations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These</a:t>
            </a:r>
            <a:r>
              <a:rPr lang="fr-FR" sz="2800" dirty="0"/>
              <a:t> tables </a:t>
            </a:r>
            <a:r>
              <a:rPr lang="fr-FR" sz="2800" dirty="0" err="1"/>
              <a:t>rarely</a:t>
            </a:r>
            <a:r>
              <a:rPr lang="fr-FR" sz="2800" dirty="0"/>
              <a:t> look </a:t>
            </a:r>
            <a:r>
              <a:rPr lang="fr-FR" sz="2800" dirty="0" err="1"/>
              <a:t>very</a:t>
            </a:r>
            <a:r>
              <a:rPr lang="fr-FR" sz="2800" dirty="0"/>
              <a:t> good. To change </a:t>
            </a:r>
            <a:r>
              <a:rPr lang="fr-FR" sz="2800" dirty="0" err="1"/>
              <a:t>their</a:t>
            </a:r>
            <a:r>
              <a:rPr lang="fr-FR" sz="2800" dirty="0"/>
              <a:t> </a:t>
            </a:r>
            <a:r>
              <a:rPr lang="fr-FR" sz="2800" dirty="0" err="1"/>
              <a:t>appearance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use </a:t>
            </a:r>
            <a:r>
              <a:rPr lang="fr-FR" sz="2800" dirty="0" err="1"/>
              <a:t>cascading</a:t>
            </a:r>
            <a:r>
              <a:rPr lang="fr-FR" sz="2800" dirty="0"/>
              <a:t> style files.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</a:t>
            </a:r>
            <a:r>
              <a:rPr lang="fr-FR" sz="2800" dirty="0" err="1"/>
              <a:t>easiest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include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in the </a:t>
            </a:r>
            <a:r>
              <a:rPr lang="fr-FR" sz="2800" dirty="0" err="1"/>
              <a:t>ui.R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#13</a:t>
            </a:r>
          </a:p>
        </p:txBody>
      </p:sp>
    </p:spTree>
    <p:extLst>
      <p:ext uri="{BB962C8B-B14F-4D97-AF65-F5344CB8AC3E}">
        <p14:creationId xmlns:p14="http://schemas.microsoft.com/office/powerpoint/2010/main" val="19777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Download</a:t>
            </a:r>
            <a:r>
              <a:rPr lang="fr-FR" sz="2800" b="1" dirty="0"/>
              <a:t> a file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 the user </a:t>
            </a:r>
            <a:r>
              <a:rPr lang="fr-FR" sz="2800" dirty="0" err="1"/>
              <a:t>download</a:t>
            </a:r>
            <a:r>
              <a:rPr lang="fr-FR" sz="2800" dirty="0"/>
              <a:t> a file </a:t>
            </a:r>
            <a:r>
              <a:rPr lang="fr-FR" sz="2800" dirty="0" err="1"/>
              <a:t>produced</a:t>
            </a:r>
            <a:r>
              <a:rPr lang="fr-FR" sz="2800" dirty="0"/>
              <a:t> by the application.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#14</a:t>
            </a:r>
          </a:p>
        </p:txBody>
      </p:sp>
    </p:spTree>
    <p:extLst>
      <p:ext uri="{BB962C8B-B14F-4D97-AF65-F5344CB8AC3E}">
        <p14:creationId xmlns:p14="http://schemas.microsoft.com/office/powerpoint/2010/main" val="300164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Use the </a:t>
            </a:r>
            <a:r>
              <a:rPr lang="fr-FR" sz="2800" b="1" dirty="0" err="1"/>
              <a:t>plotly</a:t>
            </a:r>
            <a:r>
              <a:rPr lang="fr-FR" sz="2800" b="1" dirty="0"/>
              <a:t> or D3 </a:t>
            </a:r>
            <a:r>
              <a:rPr lang="fr-FR" sz="2800" b="1" dirty="0" err="1"/>
              <a:t>libraries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#15</a:t>
            </a:r>
          </a:p>
        </p:txBody>
      </p:sp>
    </p:spTree>
    <p:extLst>
      <p:ext uri="{BB962C8B-B14F-4D97-AF65-F5344CB8AC3E}">
        <p14:creationId xmlns:p14="http://schemas.microsoft.com/office/powerpoint/2010/main" val="7851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Add</a:t>
            </a:r>
            <a:r>
              <a:rPr lang="fr-FR" sz="3200" b="1" dirty="0"/>
              <a:t> </a:t>
            </a:r>
            <a:r>
              <a:rPr lang="fr-FR" sz="3200" b="1" dirty="0" err="1"/>
              <a:t>some</a:t>
            </a:r>
            <a:r>
              <a:rPr lang="fr-FR" sz="3200" b="1" dirty="0"/>
              <a:t> </a:t>
            </a:r>
            <a:r>
              <a:rPr lang="fr-FR" sz="3200" b="1" dirty="0" err="1"/>
              <a:t>text</a:t>
            </a:r>
            <a:r>
              <a:rPr lang="fr-FR" sz="3200" b="1" dirty="0"/>
              <a:t> to the output</a:t>
            </a:r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Change the application to </a:t>
            </a:r>
            <a:r>
              <a:rPr lang="fr-FR" sz="3200" dirty="0" err="1"/>
              <a:t>add</a:t>
            </a:r>
            <a:r>
              <a:rPr lang="fr-FR" sz="3200" dirty="0"/>
              <a:t> </a:t>
            </a:r>
            <a:r>
              <a:rPr lang="fr-FR" sz="3200" dirty="0" err="1"/>
              <a:t>some</a:t>
            </a:r>
            <a:r>
              <a:rPr lang="fr-FR" sz="3200" dirty="0"/>
              <a:t> </a:t>
            </a:r>
            <a:r>
              <a:rPr lang="fr-FR" sz="3200" dirty="0" err="1"/>
              <a:t>text</a:t>
            </a:r>
            <a:r>
              <a:rPr lang="fr-FR" sz="3200" dirty="0"/>
              <a:t> to the output. For </a:t>
            </a:r>
            <a:r>
              <a:rPr lang="fr-FR" sz="3200" dirty="0" err="1"/>
              <a:t>example</a:t>
            </a:r>
            <a:r>
              <a:rPr lang="fr-FR" sz="3200" dirty="0"/>
              <a:t>, </a:t>
            </a:r>
            <a:r>
              <a:rPr lang="fr-FR" sz="3200" dirty="0" err="1"/>
              <a:t>indicate</a:t>
            </a:r>
            <a:r>
              <a:rPr lang="fr-FR" sz="3200" dirty="0"/>
              <a:t> the </a:t>
            </a:r>
            <a:r>
              <a:rPr lang="fr-FR" sz="3200" dirty="0" err="1"/>
              <a:t>number</a:t>
            </a:r>
            <a:r>
              <a:rPr lang="fr-FR" sz="3200" dirty="0"/>
              <a:t> of observations and </a:t>
            </a:r>
            <a:r>
              <a:rPr lang="fr-FR" sz="3200" dirty="0" err="1"/>
              <a:t>bins</a:t>
            </a:r>
            <a:r>
              <a:rPr lang="fr-FR" sz="3200" dirty="0"/>
              <a:t> </a:t>
            </a:r>
            <a:r>
              <a:rPr lang="fr-FR" sz="3200" dirty="0" err="1"/>
              <a:t>defined</a:t>
            </a:r>
            <a:r>
              <a:rPr lang="fr-FR" sz="3200" dirty="0"/>
              <a:t> in </a:t>
            </a:r>
            <a:r>
              <a:rPr lang="fr-FR" sz="3200" dirty="0" err="1"/>
              <a:t>parameters</a:t>
            </a:r>
            <a:r>
              <a:rPr lang="fr-FR" sz="32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B38B0-27BA-8144-B8BA-A40C0D4CB54B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6583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Choose</a:t>
            </a:r>
            <a:r>
              <a:rPr lang="fr-FR" sz="2800" b="1" dirty="0"/>
              <a:t> </a:t>
            </a:r>
            <a:r>
              <a:rPr lang="fr-FR" sz="2800" b="1" dirty="0" err="1"/>
              <a:t>mean</a:t>
            </a:r>
            <a:r>
              <a:rPr lang="fr-FR" sz="2800" b="1" dirty="0"/>
              <a:t> and standard </a:t>
            </a:r>
            <a:r>
              <a:rPr lang="fr-FR" sz="2800" b="1" dirty="0" err="1"/>
              <a:t>deviation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Change the application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endParaRPr lang="fr-FR" sz="2800" dirty="0"/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user </a:t>
            </a:r>
            <a:r>
              <a:rPr lang="fr-FR" sz="2800" dirty="0" err="1"/>
              <a:t>can</a:t>
            </a:r>
            <a:r>
              <a:rPr lang="fr-FR" sz="2800" dirty="0"/>
              <a:t> enter </a:t>
            </a:r>
            <a:r>
              <a:rPr lang="fr-FR" sz="2800" dirty="0" err="1"/>
              <a:t>different</a:t>
            </a:r>
            <a:r>
              <a:rPr lang="fr-FR" sz="2800" dirty="0"/>
              <a:t> values for the </a:t>
            </a:r>
            <a:r>
              <a:rPr lang="fr-FR" sz="2800" dirty="0" err="1"/>
              <a:t>mean</a:t>
            </a:r>
            <a:r>
              <a:rPr lang="fr-FR" sz="2800" dirty="0"/>
              <a:t> and standard </a:t>
            </a:r>
            <a:r>
              <a:rPr lang="fr-FR" sz="2800" dirty="0" err="1"/>
              <a:t>deviation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</a:t>
            </a:r>
            <a:r>
              <a:rPr lang="fr-FR" sz="2800" dirty="0" err="1"/>
              <a:t>mean</a:t>
            </a:r>
            <a:r>
              <a:rPr lang="fr-FR" sz="2800" dirty="0"/>
              <a:t> and standard </a:t>
            </a:r>
            <a:r>
              <a:rPr lang="fr-FR" sz="2800" dirty="0" err="1"/>
              <a:t>deviation</a:t>
            </a:r>
            <a:r>
              <a:rPr lang="fr-FR" sz="2800" dirty="0"/>
              <a:t> are </a:t>
            </a:r>
            <a:r>
              <a:rPr lang="fr-FR" sz="2800" dirty="0" err="1"/>
              <a:t>shown</a:t>
            </a:r>
            <a:r>
              <a:rPr lang="fr-FR" sz="2800" dirty="0"/>
              <a:t> in the </a:t>
            </a:r>
            <a:r>
              <a:rPr lang="fr-FR" sz="2800" dirty="0" err="1"/>
              <a:t>mainPanel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The user </a:t>
            </a:r>
            <a:r>
              <a:rPr lang="fr-FR" sz="2800" dirty="0" err="1"/>
              <a:t>can</a:t>
            </a:r>
            <a:r>
              <a:rPr lang="fr-FR" sz="2800" dirty="0"/>
              <a:t> enter a </a:t>
            </a:r>
            <a:r>
              <a:rPr lang="fr-FR" sz="2800" dirty="0" err="1"/>
              <a:t>title</a:t>
            </a:r>
            <a:r>
              <a:rPr lang="fr-FR" sz="2800" dirty="0"/>
              <a:t> for the </a:t>
            </a:r>
            <a:r>
              <a:rPr lang="fr-FR" sz="2800" dirty="0" err="1"/>
              <a:t>histogram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37829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677334" y="508000"/>
            <a:ext cx="7704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/>
              <a:t>Different</a:t>
            </a:r>
            <a:r>
              <a:rPr lang="fr-FR" sz="3200" b="1" dirty="0"/>
              <a:t> displays</a:t>
            </a:r>
            <a:r>
              <a:rPr lang="fr-FR" sz="3200" dirty="0"/>
              <a:t>: </a:t>
            </a:r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Change the application </a:t>
            </a:r>
            <a:r>
              <a:rPr lang="fr-FR" sz="3200" dirty="0" err="1"/>
              <a:t>so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the user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choose</a:t>
            </a:r>
            <a:r>
              <a:rPr lang="fr-FR" sz="3200" dirty="0"/>
              <a:t> to do a </a:t>
            </a:r>
            <a:r>
              <a:rPr lang="fr-FR" sz="3200" dirty="0" err="1"/>
              <a:t>histogram</a:t>
            </a:r>
            <a:r>
              <a:rPr lang="fr-FR" sz="3200" dirty="0"/>
              <a:t> or a </a:t>
            </a:r>
            <a:r>
              <a:rPr lang="fr-FR" sz="3200" dirty="0" err="1"/>
              <a:t>boxplot</a:t>
            </a:r>
            <a:endParaRPr lang="fr-FR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00519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Change the </a:t>
            </a:r>
            <a:r>
              <a:rPr lang="fr-FR" sz="2800" b="1" dirty="0" err="1"/>
              <a:t>appearance</a:t>
            </a:r>
            <a:r>
              <a:rPr lang="fr-FR" sz="2800" b="1" dirty="0"/>
              <a:t> of the widgets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customize</a:t>
            </a:r>
            <a:r>
              <a:rPr lang="fr-FR" sz="2800" dirty="0"/>
              <a:t> the size of the bars and plots:</a:t>
            </a:r>
          </a:p>
          <a:p>
            <a:pPr algn="ctr"/>
            <a:endParaRPr lang="fr-FR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/>
              <a:t>change the size of the </a:t>
            </a:r>
            <a:r>
              <a:rPr lang="fr-FR" sz="2800" dirty="0" err="1"/>
              <a:t>sidebar</a:t>
            </a:r>
            <a:r>
              <a:rPr lang="fr-FR" sz="2800" dirty="0"/>
              <a:t>; the "</a:t>
            </a:r>
            <a:r>
              <a:rPr lang="fr-FR" sz="2800" dirty="0" err="1"/>
              <a:t>width</a:t>
            </a:r>
            <a:r>
              <a:rPr lang="fr-FR" sz="2800" dirty="0"/>
              <a:t>" option of the </a:t>
            </a:r>
            <a:r>
              <a:rPr lang="fr-FR" sz="2800" dirty="0" err="1"/>
              <a:t>sidebarPanel</a:t>
            </a:r>
            <a:r>
              <a:rPr lang="fr-FR" sz="2800" dirty="0"/>
              <a:t> </a:t>
            </a:r>
            <a:r>
              <a:rPr lang="fr-FR" sz="2800" dirty="0" err="1"/>
              <a:t>accepts</a:t>
            </a:r>
            <a:r>
              <a:rPr lang="fr-FR" sz="2800" dirty="0"/>
              <a:t> values </a:t>
            </a:r>
            <a:r>
              <a:rPr lang="fr-FR" sz="2800" dirty="0" err="1"/>
              <a:t>between</a:t>
            </a:r>
            <a:r>
              <a:rPr lang="fr-FR" sz="2800" dirty="0"/>
              <a:t> 1 and 12.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/>
              <a:t>Change the aspect ratio of the graph: </a:t>
            </a:r>
            <a:r>
              <a:rPr lang="fr-FR" sz="2800" dirty="0" err="1"/>
              <a:t>plotOutput</a:t>
            </a:r>
            <a:r>
              <a:rPr lang="fr-FR" sz="2800" dirty="0"/>
              <a:t>("plot", </a:t>
            </a:r>
            <a:r>
              <a:rPr lang="fr-FR" sz="2800" dirty="0" err="1"/>
              <a:t>width</a:t>
            </a:r>
            <a:r>
              <a:rPr lang="fr-FR" sz="2800" dirty="0"/>
              <a:t>="500px", </a:t>
            </a:r>
            <a:r>
              <a:rPr lang="fr-FR" sz="2800" dirty="0" err="1"/>
              <a:t>height</a:t>
            </a:r>
            <a:r>
              <a:rPr lang="fr-FR" sz="2800" dirty="0"/>
              <a:t> = "500px")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23168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Panel </a:t>
            </a:r>
            <a:r>
              <a:rPr lang="fr-FR" sz="2800" b="1" dirty="0" err="1"/>
              <a:t>appears</a:t>
            </a:r>
            <a:r>
              <a:rPr lang="fr-FR" sz="2800" b="1" dirty="0"/>
              <a:t> and </a:t>
            </a:r>
            <a:r>
              <a:rPr lang="fr-FR" sz="2800" b="1" dirty="0" err="1"/>
              <a:t>disappears</a:t>
            </a:r>
            <a:r>
              <a:rPr lang="fr-FR" sz="2800" dirty="0"/>
              <a:t>: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An </a:t>
            </a:r>
            <a:r>
              <a:rPr lang="fr-FR" sz="2800" dirty="0" err="1"/>
              <a:t>ugly</a:t>
            </a:r>
            <a:r>
              <a:rPr lang="fr-FR" sz="2800" dirty="0"/>
              <a:t> </a:t>
            </a:r>
            <a:r>
              <a:rPr lang="fr-FR" sz="2800" dirty="0" err="1"/>
              <a:t>feature</a:t>
            </a:r>
            <a:r>
              <a:rPr lang="fr-FR" sz="2800" dirty="0"/>
              <a:t> of </a:t>
            </a:r>
            <a:r>
              <a:rPr lang="fr-FR" sz="2800" dirty="0" err="1"/>
              <a:t>our</a:t>
            </a:r>
            <a:r>
              <a:rPr lang="fr-FR" sz="2800" dirty="0"/>
              <a:t> application: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the input </a:t>
            </a:r>
            <a:r>
              <a:rPr lang="fr-FR" sz="2800" dirty="0" err="1"/>
              <a:t>field</a:t>
            </a:r>
            <a:r>
              <a:rPr lang="fr-FR" sz="2800" dirty="0"/>
              <a:t>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bins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makes</a:t>
            </a:r>
            <a:r>
              <a:rPr lang="fr-FR" sz="2800" dirty="0"/>
              <a:t> </a:t>
            </a:r>
            <a:r>
              <a:rPr lang="fr-FR" sz="2800" dirty="0" err="1"/>
              <a:t>sense</a:t>
            </a:r>
            <a:r>
              <a:rPr lang="fr-FR" sz="2800" dirty="0"/>
              <a:t> for the </a:t>
            </a:r>
            <a:r>
              <a:rPr lang="fr-FR" sz="2800" dirty="0" err="1"/>
              <a:t>histogram</a:t>
            </a:r>
            <a:r>
              <a:rPr lang="fr-FR" sz="2800" dirty="0"/>
              <a:t>, not for the </a:t>
            </a:r>
            <a:r>
              <a:rPr lang="fr-FR" sz="2800" dirty="0" err="1"/>
              <a:t>boxplot</a:t>
            </a:r>
            <a:r>
              <a:rPr lang="fr-FR" sz="2800" dirty="0"/>
              <a:t>,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not </a:t>
            </a:r>
            <a:r>
              <a:rPr lang="fr-FR" sz="2800" dirty="0" err="1"/>
              <a:t>appear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do a </a:t>
            </a:r>
            <a:r>
              <a:rPr lang="fr-FR" sz="2800" dirty="0" err="1"/>
              <a:t>boxplot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b="1" dirty="0" err="1"/>
              <a:t>Hint</a:t>
            </a:r>
            <a:r>
              <a:rPr lang="fr-FR" sz="2800" b="1" dirty="0"/>
              <a:t>:</a:t>
            </a:r>
            <a:r>
              <a:rPr lang="fr-FR" sz="2800" dirty="0"/>
              <a:t> use the </a:t>
            </a:r>
            <a:r>
              <a:rPr lang="fr-FR" sz="2800" dirty="0" err="1"/>
              <a:t>conditionalPanel</a:t>
            </a:r>
            <a:r>
              <a:rPr lang="fr-FR" sz="2800" dirty="0"/>
              <a:t>() </a:t>
            </a:r>
            <a:r>
              <a:rPr lang="fr-FR" sz="2800" dirty="0" err="1"/>
              <a:t>function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64638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804333"/>
            <a:ext cx="891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Access </a:t>
            </a:r>
            <a:r>
              <a:rPr lang="fr-FR" sz="2800" b="1" dirty="0" err="1"/>
              <a:t>predefined</a:t>
            </a:r>
            <a:r>
              <a:rPr lang="fr-FR" sz="2800" b="1" dirty="0"/>
              <a:t> data sets</a:t>
            </a:r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Save the data sets in the </a:t>
            </a:r>
            <a:r>
              <a:rPr lang="fr-FR" sz="2800" dirty="0" err="1"/>
              <a:t>same</a:t>
            </a:r>
            <a:r>
              <a:rPr lang="fr-FR" sz="2800" dirty="0"/>
              <a:t> </a:t>
            </a:r>
            <a:r>
              <a:rPr lang="fr-FR" sz="2800" dirty="0" err="1"/>
              <a:t>folder</a:t>
            </a:r>
            <a:r>
              <a:rPr lang="fr-FR" sz="2800" dirty="0"/>
              <a:t> as </a:t>
            </a:r>
            <a:r>
              <a:rPr lang="fr-FR" sz="2800" dirty="0" err="1"/>
              <a:t>app.R</a:t>
            </a:r>
            <a:endParaRPr lang="fr-FR" sz="2800" dirty="0"/>
          </a:p>
          <a:p>
            <a:pPr algn="ctr"/>
            <a:r>
              <a:rPr lang="fr-FR" sz="2800" dirty="0" err="1"/>
              <a:t>github</a:t>
            </a:r>
            <a:r>
              <a:rPr lang="fr-FR" sz="2800" dirty="0"/>
              <a:t> </a:t>
            </a:r>
            <a:r>
              <a:rPr lang="fr-FR" sz="2800" dirty="0" err="1"/>
              <a:t>contains</a:t>
            </a:r>
            <a:r>
              <a:rPr lang="fr-FR" sz="2800" dirty="0"/>
              <a:t> 3 </a:t>
            </a:r>
            <a:r>
              <a:rPr lang="fr-FR" sz="2800" dirty="0" err="1"/>
              <a:t>datasets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use: euros, </a:t>
            </a:r>
            <a:r>
              <a:rPr lang="fr-FR" sz="2800" dirty="0" err="1"/>
              <a:t>forbes</a:t>
            </a:r>
            <a:r>
              <a:rPr lang="fr-FR" sz="2800" dirty="0"/>
              <a:t>, </a:t>
            </a:r>
            <a:r>
              <a:rPr lang="fr-FR" sz="2800" dirty="0" err="1"/>
              <a:t>newcomb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dirty="0"/>
              <a:t>Let the user </a:t>
            </a:r>
            <a:r>
              <a:rPr lang="fr-FR" sz="2800" dirty="0" err="1"/>
              <a:t>choose</a:t>
            </a:r>
            <a:r>
              <a:rPr lang="fr-FR" sz="2800" dirty="0"/>
              <a:t> (</a:t>
            </a:r>
            <a:r>
              <a:rPr lang="fr-FR" sz="2800" dirty="0" err="1"/>
              <a:t>using</a:t>
            </a:r>
            <a:r>
              <a:rPr lang="fr-FR" sz="2800" dirty="0"/>
              <a:t> a drop down menu) to </a:t>
            </a:r>
            <a:r>
              <a:rPr lang="fr-FR" sz="2800" dirty="0" err="1"/>
              <a:t>either</a:t>
            </a:r>
            <a:r>
              <a:rPr lang="fr-FR" sz="2800" dirty="0"/>
              <a:t> </a:t>
            </a:r>
            <a:r>
              <a:rPr lang="fr-FR" sz="2800" dirty="0" err="1"/>
              <a:t>generate</a:t>
            </a:r>
            <a:r>
              <a:rPr lang="fr-FR" sz="2800" dirty="0"/>
              <a:t> the </a:t>
            </a:r>
            <a:r>
              <a:rPr lang="fr-FR" sz="2800" dirty="0" err="1"/>
              <a:t>random</a:t>
            </a:r>
            <a:r>
              <a:rPr lang="fr-FR" sz="2800" dirty="0"/>
              <a:t> data or use one of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datafiles</a:t>
            </a:r>
            <a:r>
              <a:rPr lang="fr-F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algn="ctr"/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read</a:t>
            </a:r>
            <a:r>
              <a:rPr lang="fr-FR" sz="2800" dirty="0"/>
              <a:t> the data in the server </a:t>
            </a:r>
            <a:r>
              <a:rPr lang="fr-FR" sz="2800" dirty="0" err="1"/>
              <a:t>with</a:t>
            </a:r>
            <a:r>
              <a:rPr lang="fr-FR" sz="2800" dirty="0"/>
              <a:t> a command </a:t>
            </a:r>
            <a:r>
              <a:rPr lang="fr-FR" sz="2800" dirty="0" err="1"/>
              <a:t>like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2EF33-3735-E04F-A4ED-CBC7F01B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205538"/>
            <a:ext cx="5994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upload</a:t>
            </a:r>
            <a:endParaRPr lang="fr-FR" sz="2800" b="1" dirty="0"/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a. Let the user </a:t>
            </a:r>
            <a:r>
              <a:rPr lang="fr-FR" sz="2800" dirty="0" err="1"/>
              <a:t>upload</a:t>
            </a:r>
            <a:r>
              <a:rPr lang="fr-FR" sz="2800" dirty="0"/>
              <a:t> </a:t>
            </a:r>
            <a:r>
              <a:rPr lang="fr-FR" sz="2800" dirty="0" err="1"/>
              <a:t>its</a:t>
            </a:r>
            <a:r>
              <a:rPr lang="fr-FR" sz="2800" dirty="0"/>
              <a:t> </a:t>
            </a:r>
            <a:r>
              <a:rPr lang="fr-FR" sz="2800" dirty="0" err="1"/>
              <a:t>own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r>
              <a:rPr lang="fr-FR" sz="2800" dirty="0"/>
              <a:t> (a file </a:t>
            </a:r>
            <a:r>
              <a:rPr lang="fr-FR" sz="2800" dirty="0" err="1"/>
              <a:t>containing</a:t>
            </a:r>
            <a:r>
              <a:rPr lang="fr-FR" sz="2800" dirty="0"/>
              <a:t> one value per </a:t>
            </a:r>
            <a:r>
              <a:rPr lang="fr-FR" sz="2800" dirty="0" err="1"/>
              <a:t>row</a:t>
            </a:r>
            <a:r>
              <a:rPr lang="fr-FR" sz="2800" dirty="0"/>
              <a:t>, no headers) </a:t>
            </a:r>
            <a:r>
              <a:rPr lang="fr-FR" sz="2800" dirty="0" err="1"/>
              <a:t>so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plotted</a:t>
            </a:r>
            <a:r>
              <a:rPr lang="fr-FR" sz="2800" dirty="0"/>
              <a:t> by the </a:t>
            </a:r>
            <a:r>
              <a:rPr lang="fr-FR" sz="2800" dirty="0" err="1"/>
              <a:t>app</a:t>
            </a:r>
            <a:r>
              <a:rPr lang="fr-FR" sz="2800" dirty="0"/>
              <a:t>.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400" b="1" dirty="0" err="1"/>
              <a:t>Hint</a:t>
            </a:r>
            <a:r>
              <a:rPr lang="fr-FR" sz="2400" dirty="0"/>
              <a:t>: use the </a:t>
            </a:r>
            <a:r>
              <a:rPr lang="fr-FR" sz="2400" dirty="0" err="1"/>
              <a:t>fileInput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; note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return the file </a:t>
            </a:r>
            <a:r>
              <a:rPr lang="fr-FR" sz="2400" dirty="0" err="1"/>
              <a:t>itself</a:t>
            </a:r>
            <a:r>
              <a:rPr lang="fr-FR" sz="2400" dirty="0"/>
              <a:t>, but a structure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metadata</a:t>
            </a:r>
            <a:r>
              <a:rPr lang="fr-FR" sz="2400" dirty="0"/>
              <a:t> about the file, </a:t>
            </a:r>
            <a:r>
              <a:rPr lang="fr-FR" sz="2400" dirty="0" err="1"/>
              <a:t>including</a:t>
            </a:r>
            <a:r>
              <a:rPr lang="fr-FR" sz="2400" dirty="0"/>
              <a:t> a </a:t>
            </a:r>
            <a:r>
              <a:rPr lang="fr-FR" sz="2400" dirty="0" err="1"/>
              <a:t>link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use to open the file (have a look at the help page for more information).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b. </a:t>
            </a:r>
            <a:r>
              <a:rPr lang="fr-FR" sz="2800" dirty="0" err="1"/>
              <a:t>Add</a:t>
            </a:r>
            <a:r>
              <a:rPr lang="fr-FR" sz="2800" dirty="0"/>
              <a:t> an output widget </a:t>
            </a:r>
            <a:r>
              <a:rPr lang="fr-FR" sz="2800" dirty="0" err="1"/>
              <a:t>that</a:t>
            </a:r>
            <a:r>
              <a:rPr lang="fr-FR" sz="2800" dirty="0"/>
              <a:t> displays the content of the file as a table</a:t>
            </a:r>
          </a:p>
          <a:p>
            <a:pPr algn="ctr"/>
            <a:endParaRPr lang="fr-FR" sz="2800" dirty="0"/>
          </a:p>
          <a:p>
            <a:pPr algn="ctr"/>
            <a:r>
              <a:rPr lang="fr-FR" sz="2400" b="1" dirty="0" err="1"/>
              <a:t>Hint</a:t>
            </a:r>
            <a:r>
              <a:rPr lang="fr-FR" sz="2400" dirty="0"/>
              <a:t>: use the </a:t>
            </a:r>
            <a:r>
              <a:rPr lang="fr-FR" sz="2400" dirty="0" err="1"/>
              <a:t>tableOutput</a:t>
            </a:r>
            <a:r>
              <a:rPr lang="fr-FR" sz="2400" dirty="0"/>
              <a:t>() widget.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48846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611520-B015-744F-A5CE-C5A1722AB0B7}"/>
              </a:ext>
            </a:extLst>
          </p:cNvPr>
          <p:cNvSpPr txBox="1"/>
          <p:nvPr/>
        </p:nvSpPr>
        <p:spPr>
          <a:xfrm>
            <a:off x="152400" y="641059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Several</a:t>
            </a:r>
            <a:r>
              <a:rPr lang="fr-FR" sz="2800" b="1" dirty="0"/>
              <a:t> </a:t>
            </a:r>
            <a:r>
              <a:rPr lang="fr-FR" sz="2800" b="1" dirty="0" err="1"/>
              <a:t>tabs</a:t>
            </a:r>
            <a:r>
              <a:rPr lang="fr-FR" sz="2800" dirty="0"/>
              <a:t>: 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a good </a:t>
            </a:r>
            <a:r>
              <a:rPr lang="fr-FR" sz="2800" dirty="0" err="1"/>
              <a:t>idea</a:t>
            </a:r>
            <a:r>
              <a:rPr lang="fr-FR" sz="2800" dirty="0"/>
              <a:t> to have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tabs</a:t>
            </a:r>
            <a:r>
              <a:rPr lang="fr-FR" sz="2800" dirty="0"/>
              <a:t> to </a:t>
            </a:r>
            <a:r>
              <a:rPr lang="fr-FR" sz="2800" dirty="0" err="1"/>
              <a:t>organize</a:t>
            </a:r>
            <a:r>
              <a:rPr lang="fr-FR" sz="2800" dirty="0"/>
              <a:t> the output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showing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information. Say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</a:t>
            </a:r>
            <a:r>
              <a:rPr lang="fr-FR" sz="2800" dirty="0" err="1"/>
              <a:t>separate</a:t>
            </a:r>
            <a:r>
              <a:rPr lang="fr-FR" sz="2800" dirty="0"/>
              <a:t> the </a:t>
            </a:r>
            <a:r>
              <a:rPr lang="fr-FR" sz="2800" dirty="0" err="1"/>
              <a:t>text</a:t>
            </a:r>
            <a:r>
              <a:rPr lang="fr-FR" sz="2800" dirty="0"/>
              <a:t>, the graph and the table display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err="1"/>
              <a:t>Hint</a:t>
            </a:r>
            <a:r>
              <a:rPr lang="fr-FR" sz="2800" dirty="0"/>
              <a:t>: look at the </a:t>
            </a:r>
            <a:r>
              <a:rPr lang="fr-FR" sz="2800" dirty="0" err="1"/>
              <a:t>tabsetPanel</a:t>
            </a:r>
            <a:r>
              <a:rPr lang="fr-FR" sz="2800" dirty="0"/>
              <a:t>() </a:t>
            </a:r>
            <a:r>
              <a:rPr lang="fr-FR" sz="2800" dirty="0" err="1"/>
              <a:t>function</a:t>
            </a:r>
            <a:r>
              <a:rPr lang="fr-FR" sz="2800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1468F9-69E0-EA48-A876-94019DBC884F}"/>
              </a:ext>
            </a:extLst>
          </p:cNvPr>
          <p:cNvSpPr txBox="1"/>
          <p:nvPr/>
        </p:nvSpPr>
        <p:spPr>
          <a:xfrm>
            <a:off x="254000" y="177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2079670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678</Words>
  <Application>Microsoft Macintosh PowerPoint</Application>
  <PresentationFormat>Affichage à l'écran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Exercices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</dc:title>
  <dc:creator>Utilisateur Microsoft Office</dc:creator>
  <cp:lastModifiedBy>Utilisateur Microsoft Office</cp:lastModifiedBy>
  <cp:revision>4</cp:revision>
  <dcterms:created xsi:type="dcterms:W3CDTF">2019-08-21T09:31:15Z</dcterms:created>
  <dcterms:modified xsi:type="dcterms:W3CDTF">2019-08-21T11:59:11Z</dcterms:modified>
</cp:coreProperties>
</file>