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5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6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5" r:id="rId3"/>
    <p:sldMasterId id="2147483687" r:id="rId4"/>
    <p:sldMasterId id="2147483703" r:id="rId5"/>
    <p:sldMasterId id="2147483719" r:id="rId6"/>
    <p:sldMasterId id="2147483734" r:id="rId7"/>
  </p:sldMasterIdLst>
  <p:notesMasterIdLst>
    <p:notesMasterId r:id="rId55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9" roundtripDataSignature="AMtx7mjmTX8uSdiIY820gbDYbxVKh4t8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651"/>
  </p:normalViewPr>
  <p:slideViewPr>
    <p:cSldViewPr snapToGrid="0">
      <p:cViewPr varScale="1">
        <p:scale>
          <a:sx n="143" d="100"/>
          <a:sy n="143" d="100"/>
        </p:scale>
        <p:origin x="102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notesMaster" Target="notesMasters/notesMaster1.xml"/><Relationship Id="rId63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" Type="http://schemas.openxmlformats.org/officeDocument/2006/relationships/slideMaster" Target="slideMasters/slideMaster5.xml"/><Relationship Id="rId61" Type="http://schemas.openxmlformats.org/officeDocument/2006/relationships/viewProps" Target="viewProps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customschemas.google.com/relationships/presentationmetadata" Target="metadata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Google Shape;5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Ajouter logo IFB et changer la présentation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 ce stade : aucun outil ne fait les 3 étape</a:t>
            </a:r>
            <a:endParaRPr/>
          </a:p>
        </p:txBody>
      </p:sp>
      <p:sp>
        <p:nvSpPr>
          <p:cNvPr id="640" name="Google Shape;64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5d52f05d1e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5d52f05d1e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g5d52f05d1e_8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5d52f05d1e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5d52f05d1e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Ajouter le code shiny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Lancer sous Rstudio </a:t>
            </a:r>
            <a:endParaRPr/>
          </a:p>
        </p:txBody>
      </p:sp>
      <p:sp>
        <p:nvSpPr>
          <p:cNvPr id="677" name="Google Shape;677;g5d52f05d1e_3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5d52f05d1e_1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5d52f05d1e_1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g5d52f05d1e_1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Pourquoi 2 fois R ?</a:t>
            </a:r>
            <a:endParaRPr/>
          </a:p>
        </p:txBody>
      </p:sp>
      <p:sp>
        <p:nvSpPr>
          <p:cNvPr id="734" name="Google Shape;73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Pourquoi 2 fois R ?</a:t>
            </a:r>
            <a:endParaRPr/>
          </a:p>
        </p:txBody>
      </p:sp>
      <p:sp>
        <p:nvSpPr>
          <p:cNvPr id="755" name="Google Shape;75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d52f05d1e_8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d52f05d1e_8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Parallèle avec Galaxy : permet à certains utilisateurs d’aller vers la ligne de commande</a:t>
            </a:r>
            <a:endParaRPr/>
          </a:p>
        </p:txBody>
      </p:sp>
      <p:sp>
        <p:nvSpPr>
          <p:cNvPr id="788" name="Google Shape;788;g5d52f05d1e_8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5d52f05d1e_8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5d52f05d1e_8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g5d52f05d1e_8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Distribuer la sheetcheat </a:t>
            </a:r>
            <a:endParaRPr/>
          </a:p>
        </p:txBody>
      </p:sp>
      <p:sp>
        <p:nvSpPr>
          <p:cNvPr id="548" name="Google Shape;5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5d52f05d1e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5d52f05d1e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g5d52f05d1e_3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5d52f05d1e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5d52f05d1e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g5d52f05d1e_3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08" name="Google Shape;90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5d52f05d1e_3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5d52f05d1e_3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g5d52f05d1e_3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5d52f05d1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5d52f05d1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Séquence minutes max</a:t>
            </a:r>
            <a:endParaRPr/>
          </a:p>
        </p:txBody>
      </p:sp>
      <p:sp>
        <p:nvSpPr>
          <p:cNvPr id="601" name="Google Shape;601;g5d52f05d1e_3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80" descr="ELIXIR_SWITZERLAND_white_backgroun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2413" y="6284913"/>
            <a:ext cx="795337" cy="38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80"/>
          <p:cNvPicPr preferRelativeResize="0"/>
          <p:nvPr/>
        </p:nvPicPr>
        <p:blipFill rotWithShape="1">
          <a:blip r:embed="rId3">
            <a:alphaModFix/>
          </a:blip>
          <a:srcRect r="2448"/>
          <a:stretch/>
        </p:blipFill>
        <p:spPr>
          <a:xfrm>
            <a:off x="1214438" y="6154738"/>
            <a:ext cx="6259512" cy="63341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80"/>
          <p:cNvSpPr/>
          <p:nvPr/>
        </p:nvSpPr>
        <p:spPr>
          <a:xfrm>
            <a:off x="7500938" y="6486525"/>
            <a:ext cx="1485900" cy="31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00" tIns="45950" rIns="91900" bIns="459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20" b="1" i="0" u="none" strike="noStrike" cap="non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www.sib.swiss</a:t>
            </a:r>
            <a:endParaRPr sz="1420" b="1" i="0" u="none" strike="noStrike" cap="none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80"/>
          <p:cNvSpPr txBox="1">
            <a:spLocks noGrp="1"/>
          </p:cNvSpPr>
          <p:nvPr>
            <p:ph type="ctrTitle"/>
          </p:nvPr>
        </p:nvSpPr>
        <p:spPr>
          <a:xfrm>
            <a:off x="504000" y="4129200"/>
            <a:ext cx="8100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0"/>
          <p:cNvSpPr txBox="1">
            <a:spLocks noGrp="1"/>
          </p:cNvSpPr>
          <p:nvPr>
            <p:ph type="subTitle" idx="1"/>
          </p:nvPr>
        </p:nvSpPr>
        <p:spPr>
          <a:xfrm>
            <a:off x="504000" y="4964400"/>
            <a:ext cx="8100000" cy="785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2400"/>
              </a:spcBef>
              <a:spcAft>
                <a:spcPts val="0"/>
              </a:spcAft>
              <a:buClr>
                <a:srgbClr val="8D8D8D"/>
              </a:buClr>
              <a:buSzPts val="2640"/>
              <a:buFont typeface="Arial"/>
              <a:buNone/>
              <a:defRPr>
                <a:solidFill>
                  <a:srgbClr val="8D8D8D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D8D8D"/>
              </a:buClr>
              <a:buSzPts val="2400"/>
              <a:buFont typeface="Arial"/>
              <a:buNone/>
              <a:defRPr>
                <a:solidFill>
                  <a:srgbClr val="8D8D8D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D8D8D"/>
              </a:buClr>
              <a:buSzPts val="2400"/>
              <a:buFont typeface="Arial"/>
              <a:buNone/>
              <a:defRPr>
                <a:solidFill>
                  <a:srgbClr val="8D8D8D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>
                <a:solidFill>
                  <a:srgbClr val="8D8D8D"/>
                </a:solidFill>
              </a:defRPr>
            </a:lvl5pPr>
            <a:lvl6pPr lvl="5" algn="ctr">
              <a:spcBef>
                <a:spcPts val="48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>
                <a:solidFill>
                  <a:srgbClr val="8D8D8D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2000"/>
              <a:buNone/>
              <a:defRPr>
                <a:solidFill>
                  <a:srgbClr val="8D8D8D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2000"/>
              <a:buNone/>
              <a:defRPr>
                <a:solidFill>
                  <a:srgbClr val="8D8D8D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2000"/>
              <a:buNone/>
              <a:defRPr>
                <a:solidFill>
                  <a:srgbClr val="8D8D8D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x slide blue">
  <p:cSld name="Box slide blu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37"/>
          <p:cNvCxnSpPr/>
          <p:nvPr/>
        </p:nvCxnSpPr>
        <p:spPr>
          <a:xfrm>
            <a:off x="0" y="976313"/>
            <a:ext cx="9144000" cy="1587"/>
          </a:xfrm>
          <a:prstGeom prst="straightConnector1">
            <a:avLst/>
          </a:prstGeom>
          <a:noFill/>
          <a:ln w="19050" cap="flat" cmpd="sng">
            <a:solidFill>
              <a:srgbClr val="E3061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" name="Google Shape;69;p137"/>
          <p:cNvCxnSpPr/>
          <p:nvPr/>
        </p:nvCxnSpPr>
        <p:spPr>
          <a:xfrm>
            <a:off x="0" y="6856413"/>
            <a:ext cx="9144000" cy="1587"/>
          </a:xfrm>
          <a:prstGeom prst="straightConnector1">
            <a:avLst/>
          </a:prstGeom>
          <a:noFill/>
          <a:ln w="19050" cap="flat" cmpd="sng">
            <a:solidFill>
              <a:srgbClr val="E3061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137"/>
          <p:cNvSpPr txBox="1">
            <a:spLocks noGrp="1"/>
          </p:cNvSpPr>
          <p:nvPr>
            <p:ph type="body" idx="1"/>
          </p:nvPr>
        </p:nvSpPr>
        <p:spPr>
          <a:xfrm>
            <a:off x="4752000" y="1656000"/>
            <a:ext cx="3600000" cy="2052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sz="2800" b="1">
                <a:solidFill>
                  <a:schemeClr val="lt1"/>
                </a:solidFill>
              </a:defRPr>
            </a:lvl1pPr>
            <a:lvl2pPr marL="914400" lvl="1" indent="-35433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7"/>
          <p:cNvSpPr txBox="1">
            <a:spLocks noGrp="1"/>
          </p:cNvSpPr>
          <p:nvPr>
            <p:ph type="body" idx="2"/>
          </p:nvPr>
        </p:nvSpPr>
        <p:spPr>
          <a:xfrm>
            <a:off x="792000" y="4104000"/>
            <a:ext cx="3600000" cy="2052000"/>
          </a:xfrm>
          <a:prstGeom prst="rect">
            <a:avLst/>
          </a:prstGeom>
          <a:solidFill>
            <a:srgbClr val="2E2C7E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sz="2800" b="1">
                <a:solidFill>
                  <a:schemeClr val="lt1"/>
                </a:solidFill>
              </a:defRPr>
            </a:lvl1pPr>
            <a:lvl2pPr marL="914400" lvl="1" indent="-35433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37"/>
          <p:cNvSpPr txBox="1">
            <a:spLocks noGrp="1"/>
          </p:cNvSpPr>
          <p:nvPr>
            <p:ph type="body" idx="3"/>
          </p:nvPr>
        </p:nvSpPr>
        <p:spPr>
          <a:xfrm>
            <a:off x="4752000" y="4104000"/>
            <a:ext cx="3600000" cy="205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sz="2800" b="1">
                <a:solidFill>
                  <a:schemeClr val="lt1"/>
                </a:solidFill>
              </a:defRPr>
            </a:lvl1pPr>
            <a:lvl2pPr marL="914400" lvl="1" indent="-35433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37"/>
          <p:cNvSpPr txBox="1">
            <a:spLocks noGrp="1"/>
          </p:cNvSpPr>
          <p:nvPr>
            <p:ph type="body" idx="4"/>
          </p:nvPr>
        </p:nvSpPr>
        <p:spPr>
          <a:xfrm>
            <a:off x="792000" y="1656000"/>
            <a:ext cx="3600000" cy="205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sz="2800" b="1">
                <a:solidFill>
                  <a:schemeClr val="lt1"/>
                </a:solidFill>
              </a:defRPr>
            </a:lvl1pPr>
            <a:lvl2pPr marL="914400" lvl="1" indent="-35433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37"/>
          <p:cNvSpPr txBox="1">
            <a:spLocks noGrp="1"/>
          </p:cNvSpPr>
          <p:nvPr>
            <p:ph type="title"/>
          </p:nvPr>
        </p:nvSpPr>
        <p:spPr>
          <a:xfrm>
            <a:off x="504000" y="404664"/>
            <a:ext cx="8100000" cy="48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">
  <p:cSld name="Image slid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138"/>
          <p:cNvCxnSpPr/>
          <p:nvPr/>
        </p:nvCxnSpPr>
        <p:spPr>
          <a:xfrm>
            <a:off x="0" y="976313"/>
            <a:ext cx="9144000" cy="1587"/>
          </a:xfrm>
          <a:prstGeom prst="straightConnector1">
            <a:avLst/>
          </a:prstGeom>
          <a:noFill/>
          <a:ln w="19050" cap="flat" cmpd="sng">
            <a:solidFill>
              <a:srgbClr val="E3061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" name="Google Shape;77;p138"/>
          <p:cNvCxnSpPr/>
          <p:nvPr/>
        </p:nvCxnSpPr>
        <p:spPr>
          <a:xfrm>
            <a:off x="0" y="6856413"/>
            <a:ext cx="9144000" cy="1587"/>
          </a:xfrm>
          <a:prstGeom prst="straightConnector1">
            <a:avLst/>
          </a:prstGeom>
          <a:noFill/>
          <a:ln w="19050" cap="flat" cmpd="sng">
            <a:solidFill>
              <a:srgbClr val="E3061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" name="Google Shape;78;p138" descr="&#10;"/>
          <p:cNvSpPr>
            <a:spLocks noGrp="1"/>
          </p:cNvSpPr>
          <p:nvPr>
            <p:ph type="pic" idx="2"/>
          </p:nvPr>
        </p:nvSpPr>
        <p:spPr>
          <a:xfrm>
            <a:off x="720000" y="3528000"/>
            <a:ext cx="3600000" cy="223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64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38"/>
          <p:cNvSpPr txBox="1">
            <a:spLocks noGrp="1"/>
          </p:cNvSpPr>
          <p:nvPr>
            <p:ph type="body" idx="1"/>
          </p:nvPr>
        </p:nvSpPr>
        <p:spPr>
          <a:xfrm>
            <a:off x="720000" y="2015999"/>
            <a:ext cx="36000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38"/>
          <p:cNvSpPr>
            <a:spLocks noGrp="1"/>
          </p:cNvSpPr>
          <p:nvPr>
            <p:ph type="pic" idx="3"/>
          </p:nvPr>
        </p:nvSpPr>
        <p:spPr>
          <a:xfrm>
            <a:off x="4860000" y="3528000"/>
            <a:ext cx="3600000" cy="223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64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38"/>
          <p:cNvSpPr txBox="1">
            <a:spLocks noGrp="1"/>
          </p:cNvSpPr>
          <p:nvPr>
            <p:ph type="body" idx="4"/>
          </p:nvPr>
        </p:nvSpPr>
        <p:spPr>
          <a:xfrm>
            <a:off x="4860000" y="2016000"/>
            <a:ext cx="36000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38"/>
          <p:cNvSpPr txBox="1">
            <a:spLocks noGrp="1"/>
          </p:cNvSpPr>
          <p:nvPr>
            <p:ph type="title"/>
          </p:nvPr>
        </p:nvSpPr>
        <p:spPr>
          <a:xfrm>
            <a:off x="504000" y="404664"/>
            <a:ext cx="8100000" cy="48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9" descr="ELIXIR_SWITZERLAND_white_backgroun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2413" y="6284913"/>
            <a:ext cx="795337" cy="38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9"/>
          <p:cNvPicPr preferRelativeResize="0"/>
          <p:nvPr/>
        </p:nvPicPr>
        <p:blipFill rotWithShape="1">
          <a:blip r:embed="rId3">
            <a:alphaModFix/>
          </a:blip>
          <a:srcRect r="2448"/>
          <a:stretch/>
        </p:blipFill>
        <p:spPr>
          <a:xfrm>
            <a:off x="1214438" y="6154738"/>
            <a:ext cx="6259512" cy="63341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9"/>
          <p:cNvSpPr/>
          <p:nvPr/>
        </p:nvSpPr>
        <p:spPr>
          <a:xfrm>
            <a:off x="7500938" y="6486525"/>
            <a:ext cx="1485900" cy="31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00" tIns="45950" rIns="91900" bIns="459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2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www.sib.swiss</a:t>
            </a:r>
            <a:endParaRPr sz="142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9"/>
          <p:cNvSpPr txBox="1">
            <a:spLocks noGrp="1"/>
          </p:cNvSpPr>
          <p:nvPr>
            <p:ph type="ctrTitle"/>
          </p:nvPr>
        </p:nvSpPr>
        <p:spPr>
          <a:xfrm>
            <a:off x="504000" y="4429132"/>
            <a:ext cx="8100000" cy="1546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2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2"/>
          <p:cNvSpPr txBox="1">
            <a:spLocks noGrp="1"/>
          </p:cNvSpPr>
          <p:nvPr>
            <p:ph type="body" idx="1"/>
          </p:nvPr>
        </p:nvSpPr>
        <p:spPr>
          <a:xfrm>
            <a:off x="239713" y="990600"/>
            <a:ext cx="8621712" cy="542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 i="0">
                <a:latin typeface="Arial"/>
                <a:ea typeface="Arial"/>
                <a:cs typeface="Arial"/>
                <a:sym typeface="Arial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7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ule">
  <p:cSld name="Rul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5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75"/>
          <p:cNvSpPr txBox="1">
            <a:spLocks noGrp="1"/>
          </p:cNvSpPr>
          <p:nvPr>
            <p:ph type="body" idx="1"/>
          </p:nvPr>
        </p:nvSpPr>
        <p:spPr>
          <a:xfrm>
            <a:off x="239485" y="1763486"/>
            <a:ext cx="8621485" cy="2775857"/>
          </a:xfrm>
          <a:prstGeom prst="rect">
            <a:avLst/>
          </a:prstGeom>
          <a:solidFill>
            <a:srgbClr val="FFFF00">
              <a:alpha val="2000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0000" rIns="91425" bIns="180000" anchor="t" anchorCtr="0">
            <a:normAutofit/>
          </a:bodyPr>
          <a:lstStyle>
            <a:lvl1pPr marL="457200" lvl="0" indent="-22860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6"/>
          <p:cNvSpPr txBox="1">
            <a:spLocks noGrp="1"/>
          </p:cNvSpPr>
          <p:nvPr>
            <p:ph type="title"/>
          </p:nvPr>
        </p:nvSpPr>
        <p:spPr>
          <a:xfrm>
            <a:off x="711428" y="1995055"/>
            <a:ext cx="7772400" cy="1591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cap="none">
                <a:solidFill>
                  <a:srgbClr val="63242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76"/>
          <p:cNvSpPr txBox="1">
            <a:spLocks noGrp="1"/>
          </p:cNvSpPr>
          <p:nvPr>
            <p:ph type="body" idx="1"/>
          </p:nvPr>
        </p:nvSpPr>
        <p:spPr>
          <a:xfrm>
            <a:off x="722313" y="3940856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" type="twoObj">
  <p:cSld name="TWO_OBJECT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7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7"/>
          <p:cNvSpPr txBox="1">
            <a:spLocks noGrp="1"/>
          </p:cNvSpPr>
          <p:nvPr>
            <p:ph type="body" idx="1"/>
          </p:nvPr>
        </p:nvSpPr>
        <p:spPr>
          <a:xfrm>
            <a:off x="0" y="1295401"/>
            <a:ext cx="9144000" cy="181791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06" name="Google Shape;106;p177"/>
          <p:cNvSpPr txBox="1">
            <a:spLocks noGrp="1"/>
          </p:cNvSpPr>
          <p:nvPr>
            <p:ph type="body" idx="2"/>
          </p:nvPr>
        </p:nvSpPr>
        <p:spPr>
          <a:xfrm>
            <a:off x="315686" y="3657599"/>
            <a:ext cx="8371114" cy="246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8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0" name="Google Shape;110;p17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9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7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p17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15" name="Google Shape;115;p17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17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co-branding">
  <p:cSld name="Cover co-branding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9"/>
          <p:cNvSpPr/>
          <p:nvPr/>
        </p:nvSpPr>
        <p:spPr>
          <a:xfrm>
            <a:off x="7500938" y="6486525"/>
            <a:ext cx="1485900" cy="31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00" tIns="45950" rIns="91900" bIns="459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2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www.sib.swiss</a:t>
            </a:r>
            <a:endParaRPr sz="142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29"/>
          <p:cNvSpPr txBox="1">
            <a:spLocks noGrp="1"/>
          </p:cNvSpPr>
          <p:nvPr>
            <p:ph type="ctrTitle"/>
          </p:nvPr>
        </p:nvSpPr>
        <p:spPr>
          <a:xfrm>
            <a:off x="504000" y="4129200"/>
            <a:ext cx="8100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9"/>
          <p:cNvSpPr txBox="1">
            <a:spLocks noGrp="1"/>
          </p:cNvSpPr>
          <p:nvPr>
            <p:ph type="subTitle" idx="1"/>
          </p:nvPr>
        </p:nvSpPr>
        <p:spPr>
          <a:xfrm>
            <a:off x="504000" y="4964400"/>
            <a:ext cx="8100000" cy="785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2400"/>
              </a:spcBef>
              <a:spcAft>
                <a:spcPts val="0"/>
              </a:spcAft>
              <a:buClr>
                <a:srgbClr val="8D8D8D"/>
              </a:buClr>
              <a:buSzPts val="2640"/>
              <a:buFont typeface="Arial"/>
              <a:buNone/>
              <a:defRPr>
                <a:solidFill>
                  <a:srgbClr val="8D8D8D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D8D8D"/>
              </a:buClr>
              <a:buSzPts val="2400"/>
              <a:buFont typeface="Arial"/>
              <a:buNone/>
              <a:defRPr>
                <a:solidFill>
                  <a:srgbClr val="8D8D8D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D8D8D"/>
              </a:buClr>
              <a:buSzPts val="2400"/>
              <a:buFont typeface="Arial"/>
              <a:buNone/>
              <a:defRPr>
                <a:solidFill>
                  <a:srgbClr val="8D8D8D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>
                <a:solidFill>
                  <a:srgbClr val="8D8D8D"/>
                </a:solidFill>
              </a:defRPr>
            </a:lvl5pPr>
            <a:lvl6pPr lvl="5" algn="ctr">
              <a:spcBef>
                <a:spcPts val="48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>
                <a:solidFill>
                  <a:srgbClr val="8D8D8D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2000"/>
              <a:buNone/>
              <a:defRPr>
                <a:solidFill>
                  <a:srgbClr val="8D8D8D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2000"/>
              <a:buNone/>
              <a:defRPr>
                <a:solidFill>
                  <a:srgbClr val="8D8D8D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2000"/>
              <a:buNone/>
              <a:defRPr>
                <a:solidFill>
                  <a:srgbClr val="8D8D8D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0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" type="blank">
  <p:cSld name="BLANK">
    <p:bg>
      <p:bgPr>
        <a:solidFill>
          <a:schemeClr val="dk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23" name="Google Shape;123;p18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4" name="Google Shape;124;p18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1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18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0" name="Google Shape;130;p1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18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4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84"/>
          <p:cNvSpPr txBox="1">
            <a:spLocks noGrp="1"/>
          </p:cNvSpPr>
          <p:nvPr>
            <p:ph type="body" idx="1"/>
          </p:nvPr>
        </p:nvSpPr>
        <p:spPr>
          <a:xfrm rot="5400000">
            <a:off x="1839912" y="-609599"/>
            <a:ext cx="5421313" cy="862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18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1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8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18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8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8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8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18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8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8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8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18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8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8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69" name="Google Shape;169;p18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70" name="Google Shape;170;p18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8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8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verview 1">
  <p:cSld name="Overview 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30" descr="profile-cover-2017.jpg"/>
          <p:cNvPicPr preferRelativeResize="0"/>
          <p:nvPr/>
        </p:nvPicPr>
        <p:blipFill rotWithShape="1">
          <a:blip r:embed="rId2">
            <a:alphaModFix/>
          </a:blip>
          <a:srcRect l="1463" r="1462" b="78647"/>
          <a:stretch/>
        </p:blipFill>
        <p:spPr>
          <a:xfrm>
            <a:off x="0" y="976313"/>
            <a:ext cx="9144000" cy="838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Google Shape;24;p130"/>
          <p:cNvCxnSpPr/>
          <p:nvPr/>
        </p:nvCxnSpPr>
        <p:spPr>
          <a:xfrm>
            <a:off x="0" y="976313"/>
            <a:ext cx="9144000" cy="1587"/>
          </a:xfrm>
          <a:prstGeom prst="straightConnector1">
            <a:avLst/>
          </a:prstGeom>
          <a:noFill/>
          <a:ln w="19050" cap="flat" cmpd="sng">
            <a:solidFill>
              <a:srgbClr val="E3061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130"/>
          <p:cNvCxnSpPr/>
          <p:nvPr/>
        </p:nvCxnSpPr>
        <p:spPr>
          <a:xfrm>
            <a:off x="0" y="1817688"/>
            <a:ext cx="9144000" cy="1587"/>
          </a:xfrm>
          <a:prstGeom prst="straightConnector1">
            <a:avLst/>
          </a:prstGeom>
          <a:noFill/>
          <a:ln w="19050" cap="flat" cmpd="sng">
            <a:solidFill>
              <a:srgbClr val="E3061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6;p130"/>
          <p:cNvSpPr txBox="1">
            <a:spLocks noGrp="1"/>
          </p:cNvSpPr>
          <p:nvPr>
            <p:ph type="body" idx="1"/>
          </p:nvPr>
        </p:nvSpPr>
        <p:spPr>
          <a:xfrm>
            <a:off x="2628000" y="2988000"/>
            <a:ext cx="576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575757"/>
                </a:solidFill>
              </a:defRPr>
            </a:lvl1pPr>
            <a:lvl2pPr marL="914400" lvl="1" indent="-35433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30"/>
          <p:cNvSpPr txBox="1">
            <a:spLocks noGrp="1"/>
          </p:cNvSpPr>
          <p:nvPr>
            <p:ph type="body" idx="2"/>
          </p:nvPr>
        </p:nvSpPr>
        <p:spPr>
          <a:xfrm>
            <a:off x="2628000" y="3888000"/>
            <a:ext cx="576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575757"/>
                </a:solidFill>
              </a:defRPr>
            </a:lvl1pPr>
            <a:lvl2pPr marL="914400" lvl="1" indent="-35433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30"/>
          <p:cNvSpPr txBox="1">
            <a:spLocks noGrp="1"/>
          </p:cNvSpPr>
          <p:nvPr>
            <p:ph type="body" idx="3"/>
          </p:nvPr>
        </p:nvSpPr>
        <p:spPr>
          <a:xfrm>
            <a:off x="2628000" y="4786322"/>
            <a:ext cx="576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575757"/>
                </a:solidFill>
              </a:defRPr>
            </a:lvl1pPr>
            <a:lvl2pPr marL="914400" lvl="1" indent="-35433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30"/>
          <p:cNvSpPr txBox="1">
            <a:spLocks noGrp="1"/>
          </p:cNvSpPr>
          <p:nvPr>
            <p:ph type="body" idx="4"/>
          </p:nvPr>
        </p:nvSpPr>
        <p:spPr>
          <a:xfrm>
            <a:off x="2628000" y="5688000"/>
            <a:ext cx="576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575757"/>
                </a:solidFill>
              </a:defRPr>
            </a:lvl1pPr>
            <a:lvl2pPr marL="914400" lvl="1" indent="-35433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30"/>
          <p:cNvSpPr txBox="1">
            <a:spLocks noGrp="1"/>
          </p:cNvSpPr>
          <p:nvPr>
            <p:ph type="body" idx="5"/>
          </p:nvPr>
        </p:nvSpPr>
        <p:spPr>
          <a:xfrm>
            <a:off x="2628000" y="2088000"/>
            <a:ext cx="576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E30613"/>
                </a:solidFill>
              </a:defRPr>
            </a:lvl1pPr>
            <a:lvl2pPr marL="914400" lvl="1" indent="-35433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30"/>
          <p:cNvSpPr txBox="1">
            <a:spLocks noGrp="1"/>
          </p:cNvSpPr>
          <p:nvPr>
            <p:ph type="title"/>
          </p:nvPr>
        </p:nvSpPr>
        <p:spPr>
          <a:xfrm>
            <a:off x="504000" y="404664"/>
            <a:ext cx="8100000" cy="48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8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6" name="Google Shape;176;p18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77" name="Google Shape;177;p18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8" name="Google Shape;178;p18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79" name="Google Shape;179;p18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8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8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9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9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9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9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94" name="Google Shape;194;p19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95" name="Google Shape;195;p19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9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9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1" name="Google Shape;201;p19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02" name="Google Shape;202;p19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9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9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9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8" name="Google Shape;208;p19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9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9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9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4" name="Google Shape;214;p19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9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9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6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86"/>
          <p:cNvSpPr txBox="1">
            <a:spLocks noGrp="1"/>
          </p:cNvSpPr>
          <p:nvPr>
            <p:ph type="body" idx="1"/>
          </p:nvPr>
        </p:nvSpPr>
        <p:spPr>
          <a:xfrm>
            <a:off x="239713" y="990600"/>
            <a:ext cx="8621712" cy="542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4" name="Google Shape;224;p86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3"/>
          <p:cNvSpPr txBox="1">
            <a:spLocks noGrp="1"/>
          </p:cNvSpPr>
          <p:nvPr>
            <p:ph type="title"/>
          </p:nvPr>
        </p:nvSpPr>
        <p:spPr>
          <a:xfrm>
            <a:off x="711428" y="1995055"/>
            <a:ext cx="7772400" cy="1591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cap="none">
                <a:solidFill>
                  <a:srgbClr val="63242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93"/>
          <p:cNvSpPr txBox="1">
            <a:spLocks noGrp="1"/>
          </p:cNvSpPr>
          <p:nvPr>
            <p:ph type="body" idx="1"/>
          </p:nvPr>
        </p:nvSpPr>
        <p:spPr>
          <a:xfrm>
            <a:off x="722313" y="3940856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8" name="Google Shape;228;p93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" name="Google Shape;231;p9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" name="Google Shape;232;p94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-section slide">
  <p:cSld name="Sub-section sl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31" descr="profile-cover-2017.jpg"/>
          <p:cNvPicPr preferRelativeResize="0"/>
          <p:nvPr/>
        </p:nvPicPr>
        <p:blipFill rotWithShape="1">
          <a:blip r:embed="rId2">
            <a:alphaModFix/>
          </a:blip>
          <a:srcRect l="1463" r="1462" b="78647"/>
          <a:stretch/>
        </p:blipFill>
        <p:spPr>
          <a:xfrm>
            <a:off x="0" y="976313"/>
            <a:ext cx="9144000" cy="838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" name="Google Shape;34;p131"/>
          <p:cNvCxnSpPr/>
          <p:nvPr/>
        </p:nvCxnSpPr>
        <p:spPr>
          <a:xfrm>
            <a:off x="0" y="976313"/>
            <a:ext cx="9144000" cy="1587"/>
          </a:xfrm>
          <a:prstGeom prst="straightConnector1">
            <a:avLst/>
          </a:prstGeom>
          <a:noFill/>
          <a:ln w="19050" cap="flat" cmpd="sng">
            <a:solidFill>
              <a:srgbClr val="E3061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131"/>
          <p:cNvCxnSpPr/>
          <p:nvPr/>
        </p:nvCxnSpPr>
        <p:spPr>
          <a:xfrm>
            <a:off x="0" y="1817688"/>
            <a:ext cx="9144000" cy="1587"/>
          </a:xfrm>
          <a:prstGeom prst="straightConnector1">
            <a:avLst/>
          </a:prstGeom>
          <a:noFill/>
          <a:ln w="19050" cap="flat" cmpd="sng">
            <a:solidFill>
              <a:srgbClr val="E3061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131"/>
          <p:cNvSpPr txBox="1">
            <a:spLocks noGrp="1"/>
          </p:cNvSpPr>
          <p:nvPr>
            <p:ph type="title"/>
          </p:nvPr>
        </p:nvSpPr>
        <p:spPr>
          <a:xfrm>
            <a:off x="522000" y="2204864"/>
            <a:ext cx="8100000" cy="32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5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9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" name="Google Shape;236;p9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" name="Google Shape;237;p95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 i="0">
                <a:latin typeface="Arial"/>
                <a:ea typeface="Arial"/>
                <a:cs typeface="Arial"/>
                <a:sym typeface="Arial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5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ule">
  <p:cSld name="Rule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2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52"/>
          <p:cNvSpPr txBox="1">
            <a:spLocks noGrp="1"/>
          </p:cNvSpPr>
          <p:nvPr>
            <p:ph type="body" idx="1"/>
          </p:nvPr>
        </p:nvSpPr>
        <p:spPr>
          <a:xfrm>
            <a:off x="239485" y="1763486"/>
            <a:ext cx="8621485" cy="2775857"/>
          </a:xfrm>
          <a:prstGeom prst="rect">
            <a:avLst/>
          </a:prstGeom>
          <a:solidFill>
            <a:srgbClr val="FFFF00">
              <a:alpha val="2000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0000" rIns="91425" bIns="180000" anchor="t" anchorCtr="0">
            <a:normAutofit/>
          </a:bodyPr>
          <a:lstStyle>
            <a:lvl1pPr marL="457200" lvl="0" indent="-22860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4" name="Google Shape;244;p152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5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153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" type="twoObj">
  <p:cSld name="TWO_OBJECTS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4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54"/>
          <p:cNvSpPr txBox="1">
            <a:spLocks noGrp="1"/>
          </p:cNvSpPr>
          <p:nvPr>
            <p:ph type="body" idx="1"/>
          </p:nvPr>
        </p:nvSpPr>
        <p:spPr>
          <a:xfrm>
            <a:off x="0" y="1295401"/>
            <a:ext cx="9144000" cy="181791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52" name="Google Shape;252;p154"/>
          <p:cNvSpPr txBox="1">
            <a:spLocks noGrp="1"/>
          </p:cNvSpPr>
          <p:nvPr>
            <p:ph type="body" idx="2"/>
          </p:nvPr>
        </p:nvSpPr>
        <p:spPr>
          <a:xfrm>
            <a:off x="315686" y="3657599"/>
            <a:ext cx="8371114" cy="246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53" name="Google Shape;253;p154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55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57" name="Google Shape;257;p15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58" name="Google Shape;258;p155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6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5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2" name="Google Shape;262;p15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63" name="Google Shape;263;p15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4" name="Google Shape;264;p15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65" name="Google Shape;265;p156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5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15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69" name="Google Shape;269;p1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0" name="Google Shape;270;p1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15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157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5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6" name="Google Shape;276;p15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7" name="Google Shape;277;p1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8" name="Google Shape;278;p15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9" name="Google Shape;279;p158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9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159"/>
          <p:cNvSpPr txBox="1">
            <a:spLocks noGrp="1"/>
          </p:cNvSpPr>
          <p:nvPr>
            <p:ph type="body" idx="1"/>
          </p:nvPr>
        </p:nvSpPr>
        <p:spPr>
          <a:xfrm rot="5400000">
            <a:off x="1839912" y="-609599"/>
            <a:ext cx="5421313" cy="862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3" name="Google Shape;283;p1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1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5" name="Google Shape;285;p159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>
  <p:cSld name="Text slid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132"/>
          <p:cNvCxnSpPr/>
          <p:nvPr/>
        </p:nvCxnSpPr>
        <p:spPr>
          <a:xfrm>
            <a:off x="0" y="976313"/>
            <a:ext cx="9144000" cy="1587"/>
          </a:xfrm>
          <a:prstGeom prst="straightConnector1">
            <a:avLst/>
          </a:prstGeom>
          <a:noFill/>
          <a:ln w="19050" cap="flat" cmpd="sng">
            <a:solidFill>
              <a:srgbClr val="E3061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" name="Google Shape;39;p132"/>
          <p:cNvCxnSpPr/>
          <p:nvPr/>
        </p:nvCxnSpPr>
        <p:spPr>
          <a:xfrm>
            <a:off x="0" y="6856413"/>
            <a:ext cx="9144000" cy="1587"/>
          </a:xfrm>
          <a:prstGeom prst="straightConnector1">
            <a:avLst/>
          </a:prstGeom>
          <a:noFill/>
          <a:ln w="19050" cap="flat" cmpd="sng">
            <a:solidFill>
              <a:srgbClr val="E3061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132"/>
          <p:cNvSpPr txBox="1">
            <a:spLocks noGrp="1"/>
          </p:cNvSpPr>
          <p:nvPr>
            <p:ph type="title"/>
          </p:nvPr>
        </p:nvSpPr>
        <p:spPr>
          <a:xfrm>
            <a:off x="504000" y="404664"/>
            <a:ext cx="8100000" cy="48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2"/>
          <p:cNvSpPr txBox="1">
            <a:spLocks noGrp="1"/>
          </p:cNvSpPr>
          <p:nvPr>
            <p:ph type="body" idx="1"/>
          </p:nvPr>
        </p:nvSpPr>
        <p:spPr>
          <a:xfrm>
            <a:off x="504000" y="1440000"/>
            <a:ext cx="8100000" cy="48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39624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640"/>
              <a:buFont typeface="Arial"/>
              <a:buChar char="•"/>
              <a:defRPr sz="24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6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16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9" name="Google Shape;289;p16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0" name="Google Shape;290;p16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" name="Google Shape;291;p160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61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88"/>
          <p:cNvSpPr txBox="1">
            <a:spLocks noGrp="1"/>
          </p:cNvSpPr>
          <p:nvPr>
            <p:ph type="title"/>
          </p:nvPr>
        </p:nvSpPr>
        <p:spPr>
          <a:xfrm>
            <a:off x="711428" y="1995055"/>
            <a:ext cx="7772400" cy="1591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cap="none">
                <a:solidFill>
                  <a:srgbClr val="63242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88"/>
          <p:cNvSpPr txBox="1">
            <a:spLocks noGrp="1"/>
          </p:cNvSpPr>
          <p:nvPr>
            <p:ph type="body" idx="1"/>
          </p:nvPr>
        </p:nvSpPr>
        <p:spPr>
          <a:xfrm>
            <a:off x="722313" y="3940856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88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89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89"/>
          <p:cNvSpPr txBox="1">
            <a:spLocks noGrp="1"/>
          </p:cNvSpPr>
          <p:nvPr>
            <p:ph type="body" idx="1"/>
          </p:nvPr>
        </p:nvSpPr>
        <p:spPr>
          <a:xfrm>
            <a:off x="239713" y="990600"/>
            <a:ext cx="8621712" cy="542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6" name="Google Shape;306;p89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9" name="Google Shape;309;p10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102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03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10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" name="Google Shape;315;p103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 i="0">
                <a:latin typeface="Arial"/>
                <a:ea typeface="Arial"/>
                <a:cs typeface="Arial"/>
                <a:sym typeface="Arial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14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ule">
  <p:cSld name="Rule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1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41"/>
          <p:cNvSpPr txBox="1">
            <a:spLocks noGrp="1"/>
          </p:cNvSpPr>
          <p:nvPr>
            <p:ph type="body" idx="1"/>
          </p:nvPr>
        </p:nvSpPr>
        <p:spPr>
          <a:xfrm>
            <a:off x="239485" y="1763486"/>
            <a:ext cx="8621485" cy="2775857"/>
          </a:xfrm>
          <a:prstGeom prst="rect">
            <a:avLst/>
          </a:prstGeom>
          <a:solidFill>
            <a:srgbClr val="FFFF00">
              <a:alpha val="2000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0000" rIns="91425" bIns="180000" anchor="t" anchorCtr="0">
            <a:normAutofit/>
          </a:bodyPr>
          <a:lstStyle>
            <a:lvl1pPr marL="457200" lvl="0" indent="-22860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2" name="Google Shape;322;p141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4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14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6" name="Google Shape;326;p142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" type="twoObj">
  <p:cSld name="TWO_OBJECTS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43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143"/>
          <p:cNvSpPr txBox="1">
            <a:spLocks noGrp="1"/>
          </p:cNvSpPr>
          <p:nvPr>
            <p:ph type="body" idx="1"/>
          </p:nvPr>
        </p:nvSpPr>
        <p:spPr>
          <a:xfrm>
            <a:off x="0" y="1295401"/>
            <a:ext cx="9144000" cy="181791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0" name="Google Shape;330;p143"/>
          <p:cNvSpPr txBox="1">
            <a:spLocks noGrp="1"/>
          </p:cNvSpPr>
          <p:nvPr>
            <p:ph type="body" idx="2"/>
          </p:nvPr>
        </p:nvSpPr>
        <p:spPr>
          <a:xfrm>
            <a:off x="315686" y="3657599"/>
            <a:ext cx="8371114" cy="246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1" name="Google Shape;331;p143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message 1">
  <p:cSld name="Key message 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133"/>
          <p:cNvCxnSpPr/>
          <p:nvPr/>
        </p:nvCxnSpPr>
        <p:spPr>
          <a:xfrm>
            <a:off x="0" y="5364163"/>
            <a:ext cx="9144000" cy="1587"/>
          </a:xfrm>
          <a:prstGeom prst="straightConnector1">
            <a:avLst/>
          </a:prstGeom>
          <a:noFill/>
          <a:ln w="19050" cap="flat" cmpd="sng">
            <a:solidFill>
              <a:srgbClr val="E3061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" name="Google Shape;44;p133"/>
          <p:cNvCxnSpPr/>
          <p:nvPr/>
        </p:nvCxnSpPr>
        <p:spPr>
          <a:xfrm>
            <a:off x="0" y="1493838"/>
            <a:ext cx="9144000" cy="1587"/>
          </a:xfrm>
          <a:prstGeom prst="straightConnector1">
            <a:avLst/>
          </a:prstGeom>
          <a:noFill/>
          <a:ln w="19050" cap="flat" cmpd="sng">
            <a:solidFill>
              <a:srgbClr val="E3061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133"/>
          <p:cNvSpPr txBox="1">
            <a:spLocks noGrp="1"/>
          </p:cNvSpPr>
          <p:nvPr>
            <p:ph type="body" idx="1"/>
          </p:nvPr>
        </p:nvSpPr>
        <p:spPr>
          <a:xfrm>
            <a:off x="504000" y="540000"/>
            <a:ext cx="8100000" cy="57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sz="6000" cap="none"/>
            </a:lvl1pPr>
            <a:lvl2pPr marL="914400" lvl="1" indent="-35433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44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1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5" name="Google Shape;335;p14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6" name="Google Shape;336;p144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45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14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0" name="Google Shape;340;p14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41" name="Google Shape;341;p14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2" name="Google Shape;342;p1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43" name="Google Shape;343;p145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4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4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47" name="Google Shape;347;p14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48" name="Google Shape;348;p1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14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0" name="Google Shape;350;p146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4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14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4" name="Google Shape;354;p14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55" name="Google Shape;355;p1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6" name="Google Shape;356;p1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7" name="Google Shape;357;p147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8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148"/>
          <p:cNvSpPr txBox="1">
            <a:spLocks noGrp="1"/>
          </p:cNvSpPr>
          <p:nvPr>
            <p:ph type="body" idx="1"/>
          </p:nvPr>
        </p:nvSpPr>
        <p:spPr>
          <a:xfrm rot="5400000">
            <a:off x="1839912" y="-609599"/>
            <a:ext cx="5421313" cy="862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1" name="Google Shape;361;p1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" name="Google Shape;362;p1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148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4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4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7" name="Google Shape;367;p1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8" name="Google Shape;368;p14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9" name="Google Shape;369;p149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150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91"/>
          <p:cNvSpPr txBox="1">
            <a:spLocks noGrp="1"/>
          </p:cNvSpPr>
          <p:nvPr>
            <p:ph type="title"/>
          </p:nvPr>
        </p:nvSpPr>
        <p:spPr>
          <a:xfrm>
            <a:off x="711428" y="1995055"/>
            <a:ext cx="7772400" cy="1591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cap="none">
                <a:solidFill>
                  <a:srgbClr val="63242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91"/>
          <p:cNvSpPr txBox="1">
            <a:spLocks noGrp="1"/>
          </p:cNvSpPr>
          <p:nvPr>
            <p:ph type="body" idx="1"/>
          </p:nvPr>
        </p:nvSpPr>
        <p:spPr>
          <a:xfrm>
            <a:off x="722313" y="3940856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0" name="Google Shape;380;p91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9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9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4" name="Google Shape;384;p92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6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 i="0">
                <a:latin typeface="Arial"/>
                <a:ea typeface="Arial"/>
                <a:cs typeface="Arial"/>
                <a:sym typeface="Arial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16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gure slide">
  <p:cSld name="Figure slid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134"/>
          <p:cNvCxnSpPr/>
          <p:nvPr/>
        </p:nvCxnSpPr>
        <p:spPr>
          <a:xfrm>
            <a:off x="0" y="976313"/>
            <a:ext cx="9144000" cy="1587"/>
          </a:xfrm>
          <a:prstGeom prst="straightConnector1">
            <a:avLst/>
          </a:prstGeom>
          <a:noFill/>
          <a:ln w="19050" cap="flat" cmpd="sng">
            <a:solidFill>
              <a:srgbClr val="E3061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" name="Google Shape;48;p134"/>
          <p:cNvCxnSpPr/>
          <p:nvPr/>
        </p:nvCxnSpPr>
        <p:spPr>
          <a:xfrm>
            <a:off x="0" y="6856413"/>
            <a:ext cx="9144000" cy="1587"/>
          </a:xfrm>
          <a:prstGeom prst="straightConnector1">
            <a:avLst/>
          </a:prstGeom>
          <a:noFill/>
          <a:ln w="19050" cap="flat" cmpd="sng">
            <a:solidFill>
              <a:srgbClr val="E3061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" name="Google Shape;49;p134"/>
          <p:cNvSpPr txBox="1">
            <a:spLocks noGrp="1"/>
          </p:cNvSpPr>
          <p:nvPr>
            <p:ph type="body" idx="1"/>
          </p:nvPr>
        </p:nvSpPr>
        <p:spPr>
          <a:xfrm>
            <a:off x="504000" y="1440000"/>
            <a:ext cx="8100000" cy="48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39624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640"/>
              <a:buFont typeface="Arial"/>
              <a:buChar char="•"/>
              <a:defRPr sz="24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34"/>
          <p:cNvSpPr txBox="1">
            <a:spLocks noGrp="1"/>
          </p:cNvSpPr>
          <p:nvPr>
            <p:ph type="title"/>
          </p:nvPr>
        </p:nvSpPr>
        <p:spPr>
          <a:xfrm>
            <a:off x="504000" y="404664"/>
            <a:ext cx="8100000" cy="48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63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163"/>
          <p:cNvSpPr txBox="1">
            <a:spLocks noGrp="1"/>
          </p:cNvSpPr>
          <p:nvPr>
            <p:ph type="body" idx="1"/>
          </p:nvPr>
        </p:nvSpPr>
        <p:spPr>
          <a:xfrm>
            <a:off x="239713" y="990600"/>
            <a:ext cx="8621712" cy="542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1" name="Google Shape;391;p163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ule">
  <p:cSld name="Rule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64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164"/>
          <p:cNvSpPr txBox="1">
            <a:spLocks noGrp="1"/>
          </p:cNvSpPr>
          <p:nvPr>
            <p:ph type="body" idx="1"/>
          </p:nvPr>
        </p:nvSpPr>
        <p:spPr>
          <a:xfrm>
            <a:off x="239485" y="1763486"/>
            <a:ext cx="8621485" cy="2775857"/>
          </a:xfrm>
          <a:prstGeom prst="rect">
            <a:avLst/>
          </a:prstGeom>
          <a:solidFill>
            <a:srgbClr val="FFFF00">
              <a:alpha val="2000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0000" rIns="91425" bIns="180000" anchor="t" anchorCtr="0">
            <a:normAutofit/>
          </a:bodyPr>
          <a:lstStyle>
            <a:lvl1pPr marL="457200" lvl="0" indent="-22860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5" name="Google Shape;395;p164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6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16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9" name="Google Shape;399;p165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" type="twoObj">
  <p:cSld name="TWO_OBJECTS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6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166"/>
          <p:cNvSpPr txBox="1">
            <a:spLocks noGrp="1"/>
          </p:cNvSpPr>
          <p:nvPr>
            <p:ph type="body" idx="1"/>
          </p:nvPr>
        </p:nvSpPr>
        <p:spPr>
          <a:xfrm>
            <a:off x="0" y="1295401"/>
            <a:ext cx="9144000" cy="181791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3" name="Google Shape;403;p166"/>
          <p:cNvSpPr txBox="1">
            <a:spLocks noGrp="1"/>
          </p:cNvSpPr>
          <p:nvPr>
            <p:ph type="body" idx="2"/>
          </p:nvPr>
        </p:nvSpPr>
        <p:spPr>
          <a:xfrm>
            <a:off x="315686" y="3657599"/>
            <a:ext cx="8371114" cy="246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4" name="Google Shape;404;p166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67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1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8" name="Google Shape;408;p16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9" name="Google Shape;409;p167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68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16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3" name="Google Shape;413;p16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14" name="Google Shape;414;p16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5" name="Google Shape;415;p16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16" name="Google Shape;416;p168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69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1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1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169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7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17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25" name="Google Shape;425;p17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26" name="Google Shape;426;p1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7" name="Google Shape;427;p1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8" name="Google Shape;428;p170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7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7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2" name="Google Shape;432;p17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33" name="Google Shape;433;p1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4" name="Google Shape;434;p1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5" name="Google Shape;435;p171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72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172"/>
          <p:cNvSpPr txBox="1">
            <a:spLocks noGrp="1"/>
          </p:cNvSpPr>
          <p:nvPr>
            <p:ph type="body" idx="1"/>
          </p:nvPr>
        </p:nvSpPr>
        <p:spPr>
          <a:xfrm rot="5400000">
            <a:off x="1839912" y="-609599"/>
            <a:ext cx="5421313" cy="862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9" name="Google Shape;439;p17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0" name="Google Shape;440;p1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1" name="Google Shape;441;p172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x slide">
  <p:cSld name="Box slid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35"/>
          <p:cNvCxnSpPr/>
          <p:nvPr/>
        </p:nvCxnSpPr>
        <p:spPr>
          <a:xfrm>
            <a:off x="0" y="976313"/>
            <a:ext cx="9144000" cy="1587"/>
          </a:xfrm>
          <a:prstGeom prst="straightConnector1">
            <a:avLst/>
          </a:prstGeom>
          <a:noFill/>
          <a:ln w="19050" cap="flat" cmpd="sng">
            <a:solidFill>
              <a:srgbClr val="E3061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" name="Google Shape;53;p135"/>
          <p:cNvCxnSpPr/>
          <p:nvPr/>
        </p:nvCxnSpPr>
        <p:spPr>
          <a:xfrm>
            <a:off x="0" y="6856413"/>
            <a:ext cx="9144000" cy="1587"/>
          </a:xfrm>
          <a:prstGeom prst="straightConnector1">
            <a:avLst/>
          </a:prstGeom>
          <a:noFill/>
          <a:ln w="19050" cap="flat" cmpd="sng">
            <a:solidFill>
              <a:srgbClr val="E3061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Google Shape;54;p135"/>
          <p:cNvSpPr txBox="1">
            <a:spLocks noGrp="1"/>
          </p:cNvSpPr>
          <p:nvPr>
            <p:ph type="body" idx="1"/>
          </p:nvPr>
        </p:nvSpPr>
        <p:spPr>
          <a:xfrm>
            <a:off x="4752000" y="1656000"/>
            <a:ext cx="3600000" cy="2052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sz="2800" b="1">
                <a:solidFill>
                  <a:schemeClr val="lt1"/>
                </a:solidFill>
              </a:defRPr>
            </a:lvl1pPr>
            <a:lvl2pPr marL="914400" lvl="1" indent="-35433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35"/>
          <p:cNvSpPr txBox="1">
            <a:spLocks noGrp="1"/>
          </p:cNvSpPr>
          <p:nvPr>
            <p:ph type="body" idx="2"/>
          </p:nvPr>
        </p:nvSpPr>
        <p:spPr>
          <a:xfrm>
            <a:off x="792000" y="4104000"/>
            <a:ext cx="3600000" cy="2052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sz="2800" b="1">
                <a:solidFill>
                  <a:schemeClr val="lt1"/>
                </a:solidFill>
              </a:defRPr>
            </a:lvl1pPr>
            <a:lvl2pPr marL="914400" lvl="1" indent="-35433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35"/>
          <p:cNvSpPr txBox="1">
            <a:spLocks noGrp="1"/>
          </p:cNvSpPr>
          <p:nvPr>
            <p:ph type="body" idx="3"/>
          </p:nvPr>
        </p:nvSpPr>
        <p:spPr>
          <a:xfrm>
            <a:off x="4752000" y="4104000"/>
            <a:ext cx="3600000" cy="205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sz="2800" b="1">
                <a:solidFill>
                  <a:schemeClr val="lt1"/>
                </a:solidFill>
              </a:defRPr>
            </a:lvl1pPr>
            <a:lvl2pPr marL="914400" lvl="1" indent="-35433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35"/>
          <p:cNvSpPr txBox="1">
            <a:spLocks noGrp="1"/>
          </p:cNvSpPr>
          <p:nvPr>
            <p:ph type="body" idx="4"/>
          </p:nvPr>
        </p:nvSpPr>
        <p:spPr>
          <a:xfrm>
            <a:off x="792000" y="1656000"/>
            <a:ext cx="3600000" cy="205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sz="2800" b="1">
                <a:solidFill>
                  <a:schemeClr val="lt1"/>
                </a:solidFill>
              </a:defRPr>
            </a:lvl1pPr>
            <a:lvl2pPr marL="914400" lvl="1" indent="-35433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35"/>
          <p:cNvSpPr txBox="1">
            <a:spLocks noGrp="1"/>
          </p:cNvSpPr>
          <p:nvPr>
            <p:ph type="title"/>
          </p:nvPr>
        </p:nvSpPr>
        <p:spPr>
          <a:xfrm>
            <a:off x="504000" y="404664"/>
            <a:ext cx="8100000" cy="48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7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17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5" name="Google Shape;445;p17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17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173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9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9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9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0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 i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10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61" name="Google Shape;461;p10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0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10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07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7630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07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67" name="Google Shape;467;p10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10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10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0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10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473" name="Google Shape;473;p10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10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10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9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7630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109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4038600" cy="505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79" name="Google Shape;479;p109"/>
          <p:cNvSpPr txBox="1">
            <a:spLocks noGrp="1"/>
          </p:cNvSpPr>
          <p:nvPr>
            <p:ph type="body" idx="2"/>
          </p:nvPr>
        </p:nvSpPr>
        <p:spPr>
          <a:xfrm>
            <a:off x="4648200" y="1066800"/>
            <a:ext cx="4038600" cy="505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80" name="Google Shape;480;p10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10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10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1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86" name="Google Shape;486;p1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87" name="Google Shape;487;p1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88" name="Google Shape;488;p1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89" name="Google Shape;489;p1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1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1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11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7630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1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1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1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1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500" name="Google Shape;500;p11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501" name="Google Shape;501;p1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1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1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1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6" name="Google Shape;506;p11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7" name="Google Shape;507;p11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508" name="Google Shape;508;p11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9" name="Google Shape;509;p11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0" name="Google Shape;510;p1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x slide red">
  <p:cSld name="Box slide red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36"/>
          <p:cNvCxnSpPr/>
          <p:nvPr/>
        </p:nvCxnSpPr>
        <p:spPr>
          <a:xfrm>
            <a:off x="0" y="976313"/>
            <a:ext cx="9144000" cy="1587"/>
          </a:xfrm>
          <a:prstGeom prst="straightConnector1">
            <a:avLst/>
          </a:prstGeom>
          <a:noFill/>
          <a:ln w="19050" cap="flat" cmpd="sng">
            <a:solidFill>
              <a:srgbClr val="E3061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136"/>
          <p:cNvCxnSpPr/>
          <p:nvPr/>
        </p:nvCxnSpPr>
        <p:spPr>
          <a:xfrm>
            <a:off x="0" y="6856413"/>
            <a:ext cx="9144000" cy="1587"/>
          </a:xfrm>
          <a:prstGeom prst="straightConnector1">
            <a:avLst/>
          </a:prstGeom>
          <a:noFill/>
          <a:ln w="19050" cap="flat" cmpd="sng">
            <a:solidFill>
              <a:srgbClr val="E3061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136"/>
          <p:cNvSpPr txBox="1">
            <a:spLocks noGrp="1"/>
          </p:cNvSpPr>
          <p:nvPr>
            <p:ph type="body" idx="1"/>
          </p:nvPr>
        </p:nvSpPr>
        <p:spPr>
          <a:xfrm>
            <a:off x="4752000" y="1656000"/>
            <a:ext cx="3600000" cy="2052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sz="2800" b="1">
                <a:solidFill>
                  <a:schemeClr val="lt1"/>
                </a:solidFill>
              </a:defRPr>
            </a:lvl1pPr>
            <a:lvl2pPr marL="914400" lvl="1" indent="-35433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36"/>
          <p:cNvSpPr txBox="1">
            <a:spLocks noGrp="1"/>
          </p:cNvSpPr>
          <p:nvPr>
            <p:ph type="body" idx="2"/>
          </p:nvPr>
        </p:nvSpPr>
        <p:spPr>
          <a:xfrm>
            <a:off x="792000" y="4104000"/>
            <a:ext cx="3600000" cy="20520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sz="2800" b="1">
                <a:solidFill>
                  <a:schemeClr val="lt1"/>
                </a:solidFill>
              </a:defRPr>
            </a:lvl1pPr>
            <a:lvl2pPr marL="914400" lvl="1" indent="-35433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36"/>
          <p:cNvSpPr txBox="1">
            <a:spLocks noGrp="1"/>
          </p:cNvSpPr>
          <p:nvPr>
            <p:ph type="body" idx="3"/>
          </p:nvPr>
        </p:nvSpPr>
        <p:spPr>
          <a:xfrm>
            <a:off x="4752000" y="4104000"/>
            <a:ext cx="3600000" cy="205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sz="2800" b="1">
                <a:solidFill>
                  <a:schemeClr val="lt1"/>
                </a:solidFill>
              </a:defRPr>
            </a:lvl1pPr>
            <a:lvl2pPr marL="914400" lvl="1" indent="-35433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36"/>
          <p:cNvSpPr txBox="1">
            <a:spLocks noGrp="1"/>
          </p:cNvSpPr>
          <p:nvPr>
            <p:ph type="body" idx="4"/>
          </p:nvPr>
        </p:nvSpPr>
        <p:spPr>
          <a:xfrm>
            <a:off x="792000" y="1656000"/>
            <a:ext cx="3600000" cy="205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sz="2800" b="1">
                <a:solidFill>
                  <a:schemeClr val="lt1"/>
                </a:solidFill>
              </a:defRPr>
            </a:lvl1pPr>
            <a:lvl2pPr marL="914400" lvl="1" indent="-35433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36"/>
          <p:cNvSpPr txBox="1">
            <a:spLocks noGrp="1"/>
          </p:cNvSpPr>
          <p:nvPr>
            <p:ph type="title"/>
          </p:nvPr>
        </p:nvSpPr>
        <p:spPr>
          <a:xfrm>
            <a:off x="504000" y="404664"/>
            <a:ext cx="8100000" cy="48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14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7630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114"/>
          <p:cNvSpPr txBox="1">
            <a:spLocks noGrp="1"/>
          </p:cNvSpPr>
          <p:nvPr>
            <p:ph type="body" idx="1"/>
          </p:nvPr>
        </p:nvSpPr>
        <p:spPr>
          <a:xfrm rot="5400000">
            <a:off x="2042318" y="-518319"/>
            <a:ext cx="50593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14" name="Google Shape;514;p1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1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1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15"/>
          <p:cNvSpPr txBox="1">
            <a:spLocks noGrp="1"/>
          </p:cNvSpPr>
          <p:nvPr>
            <p:ph type="title"/>
          </p:nvPr>
        </p:nvSpPr>
        <p:spPr>
          <a:xfrm rot="5400000">
            <a:off x="4909344" y="2043906"/>
            <a:ext cx="5973763" cy="21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9" name="Google Shape;519;p115"/>
          <p:cNvSpPr txBox="1">
            <a:spLocks noGrp="1"/>
          </p:cNvSpPr>
          <p:nvPr>
            <p:ph type="body" idx="1"/>
          </p:nvPr>
        </p:nvSpPr>
        <p:spPr>
          <a:xfrm rot="5400000">
            <a:off x="451643" y="-70644"/>
            <a:ext cx="5973763" cy="641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20" name="Google Shape;520;p1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1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1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16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7630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11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11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p11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503238" y="71438"/>
            <a:ext cx="8101012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503238" y="1295400"/>
            <a:ext cx="8101012" cy="5040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6240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64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1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0" name="Google Shape;90;p81"/>
          <p:cNvSpPr txBox="1">
            <a:spLocks noGrp="1"/>
          </p:cNvSpPr>
          <p:nvPr>
            <p:ph type="body" idx="1"/>
          </p:nvPr>
        </p:nvSpPr>
        <p:spPr>
          <a:xfrm>
            <a:off x="239713" y="990600"/>
            <a:ext cx="8621712" cy="542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4" name="Google Shape;144;p8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8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5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9" name="Google Shape;219;p85"/>
          <p:cNvSpPr txBox="1">
            <a:spLocks noGrp="1"/>
          </p:cNvSpPr>
          <p:nvPr>
            <p:ph type="body" idx="1"/>
          </p:nvPr>
        </p:nvSpPr>
        <p:spPr>
          <a:xfrm>
            <a:off x="239713" y="990600"/>
            <a:ext cx="8621712" cy="542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0" name="Google Shape;220;p85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87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7" name="Google Shape;297;p87"/>
          <p:cNvSpPr txBox="1">
            <a:spLocks noGrp="1"/>
          </p:cNvSpPr>
          <p:nvPr>
            <p:ph type="body" idx="1"/>
          </p:nvPr>
        </p:nvSpPr>
        <p:spPr>
          <a:xfrm>
            <a:off x="239713" y="990600"/>
            <a:ext cx="8621712" cy="542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8" name="Google Shape;298;p87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90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5" name="Google Shape;375;p90"/>
          <p:cNvSpPr txBox="1">
            <a:spLocks noGrp="1"/>
          </p:cNvSpPr>
          <p:nvPr>
            <p:ph type="body" idx="1"/>
          </p:nvPr>
        </p:nvSpPr>
        <p:spPr>
          <a:xfrm>
            <a:off x="239713" y="990600"/>
            <a:ext cx="8621712" cy="542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6" name="Google Shape;376;p90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96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7630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50" name="Google Shape;450;p96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9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9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9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FB-ElixirFr/R-Shiny_training_2019-0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s://shiny.rstudio.com/images/shiny-cheatsheet.pdf" TargetMode="External"/><Relationship Id="rId5" Type="http://schemas.openxmlformats.org/officeDocument/2006/relationships/hyperlink" Target="https://shiny.rstudio.com/gallery/" TargetMode="External"/><Relationship Id="rId4" Type="http://schemas.openxmlformats.org/officeDocument/2006/relationships/hyperlink" Target="https://shiny.rstudio.com/gallery/widget-gallery.html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onilab.cruk.cam.ac.uk/iSEE_allen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"/>
          <p:cNvSpPr txBox="1">
            <a:spLocks noGrp="1"/>
          </p:cNvSpPr>
          <p:nvPr>
            <p:ph type="ctrTitle"/>
          </p:nvPr>
        </p:nvSpPr>
        <p:spPr>
          <a:xfrm>
            <a:off x="350838" y="3505200"/>
            <a:ext cx="864076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à R Shiny</a:t>
            </a:r>
            <a:endParaRPr/>
          </a:p>
        </p:txBody>
      </p:sp>
      <p:sp>
        <p:nvSpPr>
          <p:cNvPr id="534" name="Google Shape;534;p1"/>
          <p:cNvSpPr txBox="1">
            <a:spLocks noGrp="1"/>
          </p:cNvSpPr>
          <p:nvPr>
            <p:ph type="subTitle" idx="1"/>
          </p:nvPr>
        </p:nvSpPr>
        <p:spPr>
          <a:xfrm>
            <a:off x="350850" y="4419600"/>
            <a:ext cx="8564400" cy="1893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US" sz="2590">
                <a:solidFill>
                  <a:srgbClr val="9900FF"/>
                </a:solidFill>
              </a:rPr>
              <a:t>Le groupe des apprenants Shiny et Frédéric Schütz </a:t>
            </a:r>
            <a:endParaRPr sz="2590">
              <a:solidFill>
                <a:srgbClr val="9900FF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US" sz="2590"/>
              <a:t>(avec du matériel emprunté à Linda Dib et Martial Sankar du SIB)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US" sz="2590">
                <a:solidFill>
                  <a:srgbClr val="9900FF"/>
                </a:solidFill>
              </a:rPr>
              <a:t>Licence Creative Commons préciser laquelle</a:t>
            </a:r>
            <a:endParaRPr>
              <a:solidFill>
                <a:srgbClr val="9900FF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endParaRPr sz="2590"/>
          </a:p>
        </p:txBody>
      </p:sp>
      <p:pic>
        <p:nvPicPr>
          <p:cNvPr id="535" name="Google Shape;535;p1" descr="profile-cover-2017.jpg"/>
          <p:cNvPicPr preferRelativeResize="0"/>
          <p:nvPr/>
        </p:nvPicPr>
        <p:blipFill rotWithShape="1">
          <a:blip r:embed="rId3">
            <a:alphaModFix/>
          </a:blip>
          <a:srcRect l="1463" r="1462" b="12798"/>
          <a:stretch/>
        </p:blipFill>
        <p:spPr>
          <a:xfrm>
            <a:off x="0" y="0"/>
            <a:ext cx="9144000" cy="3429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6" name="Google Shape;536;p1"/>
          <p:cNvCxnSpPr/>
          <p:nvPr/>
        </p:nvCxnSpPr>
        <p:spPr>
          <a:xfrm>
            <a:off x="-152400" y="3424238"/>
            <a:ext cx="9144000" cy="1587"/>
          </a:xfrm>
          <a:prstGeom prst="straightConnector1">
            <a:avLst/>
          </a:prstGeom>
          <a:noFill/>
          <a:ln w="19050" cap="flat" cmpd="sng">
            <a:solidFill>
              <a:srgbClr val="E3061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37" name="Google Shape;537;p1" descr="sib_logo_trans_backgroun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34263" y="3286125"/>
            <a:ext cx="1328737" cy="720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8" name="Google Shape;538;p1"/>
          <p:cNvCxnSpPr/>
          <p:nvPr/>
        </p:nvCxnSpPr>
        <p:spPr>
          <a:xfrm>
            <a:off x="0" y="-1588"/>
            <a:ext cx="9144000" cy="1588"/>
          </a:xfrm>
          <a:prstGeom prst="straightConnector1">
            <a:avLst/>
          </a:prstGeom>
          <a:noFill/>
          <a:ln w="19050" cap="flat" cmpd="sng">
            <a:solidFill>
              <a:srgbClr val="E3061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9" name="Google Shape;62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96239"/>
            <a:ext cx="9144000" cy="4065521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10"/>
          <p:cNvSpPr txBox="1"/>
          <p:nvPr/>
        </p:nvSpPr>
        <p:spPr>
          <a:xfrm>
            <a:off x="0" y="0"/>
            <a:ext cx="8795100" cy="9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632423"/>
                </a:solidFill>
              </a:rPr>
              <a:t>Interactive graphs</a:t>
            </a:r>
            <a:endParaRPr sz="4000" b="1">
              <a:solidFill>
                <a:srgbClr val="63242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6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plotly</a:t>
            </a:r>
            <a:endParaRPr/>
          </a:p>
        </p:txBody>
      </p:sp>
      <p:pic>
        <p:nvPicPr>
          <p:cNvPr id="636" name="Google Shape;636;p26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2535" y="914400"/>
            <a:ext cx="8621712" cy="4202113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26"/>
          <p:cNvSpPr/>
          <p:nvPr/>
        </p:nvSpPr>
        <p:spPr>
          <a:xfrm>
            <a:off x="4619739" y="6300952"/>
            <a:ext cx="42755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https://plot.ly/ggplot2/getting-started/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4"/>
          <p:cNvSpPr/>
          <p:nvPr/>
        </p:nvSpPr>
        <p:spPr>
          <a:xfrm>
            <a:off x="1508125" y="1924050"/>
            <a:ext cx="7224713" cy="2770188"/>
          </a:xfrm>
          <a:prstGeom prst="rect">
            <a:avLst/>
          </a:prstGeom>
          <a:solidFill>
            <a:srgbClr val="D8D8D8">
              <a:alpha val="20000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14"/>
          <p:cNvSpPr/>
          <p:nvPr/>
        </p:nvSpPr>
        <p:spPr>
          <a:xfrm>
            <a:off x="3765550" y="2238375"/>
            <a:ext cx="2840038" cy="2143125"/>
          </a:xfrm>
          <a:prstGeom prst="roundRect">
            <a:avLst>
              <a:gd name="adj" fmla="val 16667"/>
            </a:avLst>
          </a:prstGeom>
          <a:solidFill>
            <a:srgbClr val="E5B8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14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analysis workflow</a:t>
            </a:r>
            <a:endParaRPr/>
          </a:p>
        </p:txBody>
      </p:sp>
      <p:sp>
        <p:nvSpPr>
          <p:cNvPr id="645" name="Google Shape;645;p14"/>
          <p:cNvSpPr txBox="1"/>
          <p:nvPr/>
        </p:nvSpPr>
        <p:spPr>
          <a:xfrm>
            <a:off x="1682750" y="3124200"/>
            <a:ext cx="8382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endParaRPr/>
          </a:p>
        </p:txBody>
      </p:sp>
      <p:sp>
        <p:nvSpPr>
          <p:cNvPr id="646" name="Google Shape;646;p14"/>
          <p:cNvSpPr txBox="1"/>
          <p:nvPr/>
        </p:nvSpPr>
        <p:spPr>
          <a:xfrm>
            <a:off x="327025" y="3124200"/>
            <a:ext cx="1006475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Prepare</a:t>
            </a:r>
            <a:endParaRPr/>
          </a:p>
        </p:txBody>
      </p:sp>
      <p:sp>
        <p:nvSpPr>
          <p:cNvPr id="647" name="Google Shape;647;p14"/>
          <p:cNvSpPr txBox="1"/>
          <p:nvPr/>
        </p:nvSpPr>
        <p:spPr>
          <a:xfrm>
            <a:off x="2965450" y="3124200"/>
            <a:ext cx="6402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Tidy</a:t>
            </a:r>
            <a:endParaRPr/>
          </a:p>
        </p:txBody>
      </p:sp>
      <p:sp>
        <p:nvSpPr>
          <p:cNvPr id="648" name="Google Shape;648;p14"/>
          <p:cNvSpPr txBox="1"/>
          <p:nvPr/>
        </p:nvSpPr>
        <p:spPr>
          <a:xfrm>
            <a:off x="5297488" y="2397125"/>
            <a:ext cx="1103312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Visualize</a:t>
            </a:r>
            <a:endParaRPr/>
          </a:p>
        </p:txBody>
      </p:sp>
      <p:sp>
        <p:nvSpPr>
          <p:cNvPr id="649" name="Google Shape;649;p14"/>
          <p:cNvSpPr txBox="1"/>
          <p:nvPr/>
        </p:nvSpPr>
        <p:spPr>
          <a:xfrm>
            <a:off x="3951288" y="3124200"/>
            <a:ext cx="1228725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</a:t>
            </a:r>
            <a:endParaRPr/>
          </a:p>
        </p:txBody>
      </p:sp>
      <p:sp>
        <p:nvSpPr>
          <p:cNvPr id="650" name="Google Shape;650;p14"/>
          <p:cNvSpPr txBox="1"/>
          <p:nvPr/>
        </p:nvSpPr>
        <p:spPr>
          <a:xfrm>
            <a:off x="5557838" y="3746500"/>
            <a:ext cx="8128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/>
          </a:p>
        </p:txBody>
      </p:sp>
      <p:sp>
        <p:nvSpPr>
          <p:cNvPr id="651" name="Google Shape;651;p14"/>
          <p:cNvSpPr txBox="1"/>
          <p:nvPr/>
        </p:nvSpPr>
        <p:spPr>
          <a:xfrm>
            <a:off x="7124700" y="3124200"/>
            <a:ext cx="1608138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Communicate</a:t>
            </a:r>
            <a:endParaRPr/>
          </a:p>
        </p:txBody>
      </p:sp>
      <p:sp>
        <p:nvSpPr>
          <p:cNvPr id="652" name="Google Shape;652;p14"/>
          <p:cNvSpPr/>
          <p:nvPr/>
        </p:nvSpPr>
        <p:spPr>
          <a:xfrm rot="-5400000">
            <a:off x="4795838" y="2352675"/>
            <a:ext cx="938212" cy="1398588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14"/>
          <p:cNvSpPr/>
          <p:nvPr/>
        </p:nvSpPr>
        <p:spPr>
          <a:xfrm rot="1333904">
            <a:off x="5468938" y="2738438"/>
            <a:ext cx="784225" cy="1641475"/>
          </a:xfrm>
          <a:prstGeom prst="arc">
            <a:avLst>
              <a:gd name="adj1" fmla="val 16601291"/>
              <a:gd name="adj2" fmla="val 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14"/>
          <p:cNvSpPr/>
          <p:nvPr/>
        </p:nvSpPr>
        <p:spPr>
          <a:xfrm rot="10625704">
            <a:off x="4595813" y="2919413"/>
            <a:ext cx="1773237" cy="103505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5" name="Google Shape;655;p14"/>
          <p:cNvCxnSpPr/>
          <p:nvPr/>
        </p:nvCxnSpPr>
        <p:spPr>
          <a:xfrm>
            <a:off x="1333500" y="3309938"/>
            <a:ext cx="34925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56" name="Google Shape;656;p14"/>
          <p:cNvCxnSpPr/>
          <p:nvPr/>
        </p:nvCxnSpPr>
        <p:spPr>
          <a:xfrm>
            <a:off x="2520950" y="3309938"/>
            <a:ext cx="4445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57" name="Google Shape;657;p14"/>
          <p:cNvCxnSpPr/>
          <p:nvPr/>
        </p:nvCxnSpPr>
        <p:spPr>
          <a:xfrm>
            <a:off x="3578225" y="3309938"/>
            <a:ext cx="373063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58" name="Google Shape;658;p14"/>
          <p:cNvCxnSpPr>
            <a:stCxn id="643" idx="3"/>
          </p:cNvCxnSpPr>
          <p:nvPr/>
        </p:nvCxnSpPr>
        <p:spPr>
          <a:xfrm>
            <a:off x="6605588" y="3309938"/>
            <a:ext cx="5190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59" name="Google Shape;659;p14"/>
          <p:cNvSpPr txBox="1"/>
          <p:nvPr/>
        </p:nvSpPr>
        <p:spPr>
          <a:xfrm>
            <a:off x="8323263" y="4694238"/>
            <a:ext cx="4064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14"/>
          <p:cNvSpPr txBox="1"/>
          <p:nvPr/>
        </p:nvSpPr>
        <p:spPr>
          <a:xfrm>
            <a:off x="5778500" y="6245225"/>
            <a:ext cx="336550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Adapted from Hadley Wickham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"R for data analysis"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5"/>
          <p:cNvSpPr txBox="1">
            <a:spLocks noGrp="1"/>
          </p:cNvSpPr>
          <p:nvPr>
            <p:ph type="title"/>
          </p:nvPr>
        </p:nvSpPr>
        <p:spPr>
          <a:xfrm>
            <a:off x="711428" y="1995055"/>
            <a:ext cx="7772400" cy="1591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"Interactive" analysis with</a:t>
            </a:r>
            <a:br>
              <a:rPr lang="en-US"/>
            </a:br>
            <a:r>
              <a:rPr lang="en-US"/>
              <a:t>R (and Rstudio):</a:t>
            </a:r>
            <a:br>
              <a:rPr lang="en-US"/>
            </a:br>
            <a:r>
              <a:rPr lang="en-US"/>
              <a:t>accessing an R application</a:t>
            </a:r>
            <a:endParaRPr/>
          </a:p>
        </p:txBody>
      </p:sp>
      <p:sp>
        <p:nvSpPr>
          <p:cNvPr id="666" name="Google Shape;666;p15"/>
          <p:cNvSpPr txBox="1">
            <a:spLocks noGrp="1"/>
          </p:cNvSpPr>
          <p:nvPr>
            <p:ph type="body" idx="1"/>
          </p:nvPr>
        </p:nvSpPr>
        <p:spPr>
          <a:xfrm>
            <a:off x="722313" y="3940856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5d52f05d1e_8_0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400" cy="45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00FF"/>
                </a:solidFill>
              </a:rPr>
              <a:t>Rstudio code for histogram plot</a:t>
            </a:r>
            <a:endParaRPr/>
          </a:p>
        </p:txBody>
      </p:sp>
      <p:sp>
        <p:nvSpPr>
          <p:cNvPr id="673" name="Google Shape;673;g5d52f05d1e_8_0"/>
          <p:cNvSpPr txBox="1">
            <a:spLocks noGrp="1"/>
          </p:cNvSpPr>
          <p:nvPr>
            <p:ph type="body" idx="1"/>
          </p:nvPr>
        </p:nvSpPr>
        <p:spPr>
          <a:xfrm>
            <a:off x="239725" y="990600"/>
            <a:ext cx="8109300" cy="541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x    &lt;- faithful$waiting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# number of bins = 10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nbins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 &lt;- 10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hist(x, breaks = </a:t>
            </a:r>
            <a:r>
              <a:rPr lang="en-US" sz="19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nbins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, col = "#75AADB", 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     border = "white",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     xlab = "Waiting time to next eruption (in mins)",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     main = "Histogram of waiting times")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# number of bins = 50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nbins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 &lt;- 50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hist(x, breaks = </a:t>
            </a:r>
            <a:r>
              <a:rPr lang="en-US" sz="19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nbins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, col = "#75AADB", 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     border = "white",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     xlab = "Waiting time to next eruption (in mins)",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     main = "Histogram of waiting times")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5d52f05d1e_3_25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400" cy="45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00FF"/>
                </a:solidFill>
              </a:rPr>
              <a:t>Shiny application for histogram interactive plot</a:t>
            </a:r>
            <a:endParaRPr/>
          </a:p>
        </p:txBody>
      </p:sp>
      <p:pic>
        <p:nvPicPr>
          <p:cNvPr id="680" name="Google Shape;680;g5d52f05d1e_3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25" y="1435676"/>
            <a:ext cx="8670801" cy="4874949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g5d52f05d1e_3_25"/>
          <p:cNvSpPr txBox="1"/>
          <p:nvPr/>
        </p:nvSpPr>
        <p:spPr>
          <a:xfrm>
            <a:off x="475025" y="855175"/>
            <a:ext cx="25146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runExample("01_hello")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5d52f05d1e_10_3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400" cy="45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00FF"/>
                </a:solidFill>
              </a:rPr>
              <a:t>Shiny application for histogram interactive plot</a:t>
            </a:r>
            <a:endParaRPr/>
          </a:p>
        </p:txBody>
      </p:sp>
      <p:sp>
        <p:nvSpPr>
          <p:cNvPr id="688" name="Google Shape;688;g5d52f05d1e_10_3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689" name="Google Shape;689;g5d52f05d1e_1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25" y="1378800"/>
            <a:ext cx="8688501" cy="488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4"/>
          <p:cNvSpPr txBox="1">
            <a:spLocks noGrp="1"/>
          </p:cNvSpPr>
          <p:nvPr>
            <p:ph type="title"/>
          </p:nvPr>
        </p:nvSpPr>
        <p:spPr>
          <a:xfrm>
            <a:off x="711428" y="1995055"/>
            <a:ext cx="7772400" cy="1591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can I access R results through a web client ?</a:t>
            </a:r>
            <a:endParaRPr/>
          </a:p>
        </p:txBody>
      </p:sp>
      <p:sp>
        <p:nvSpPr>
          <p:cNvPr id="695" name="Google Shape;695;p24"/>
          <p:cNvSpPr txBox="1">
            <a:spLocks noGrp="1"/>
          </p:cNvSpPr>
          <p:nvPr>
            <p:ph type="body" idx="1"/>
          </p:nvPr>
        </p:nvSpPr>
        <p:spPr>
          <a:xfrm>
            <a:off x="722313" y="3940856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5"/>
          <p:cNvSpPr/>
          <p:nvPr/>
        </p:nvSpPr>
        <p:spPr>
          <a:xfrm>
            <a:off x="457200" y="1219200"/>
            <a:ext cx="2514600" cy="3886200"/>
          </a:xfrm>
          <a:prstGeom prst="roundRect">
            <a:avLst>
              <a:gd name="adj" fmla="val 16667"/>
            </a:avLst>
          </a:prstGeom>
          <a:solidFill>
            <a:srgbClr val="F2F2F2">
              <a:alpha val="36862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25"/>
          <p:cNvSpPr txBox="1"/>
          <p:nvPr/>
        </p:nvSpPr>
        <p:spPr>
          <a:xfrm>
            <a:off x="1046631" y="5325130"/>
            <a:ext cx="118333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sp>
        <p:nvSpPr>
          <p:cNvPr id="702" name="Google Shape;702;p25"/>
          <p:cNvSpPr/>
          <p:nvPr/>
        </p:nvSpPr>
        <p:spPr>
          <a:xfrm>
            <a:off x="842675" y="2095500"/>
            <a:ext cx="1595700" cy="2133600"/>
          </a:xfrm>
          <a:prstGeom prst="rect">
            <a:avLst/>
          </a:prstGeom>
          <a:solidFill>
            <a:srgbClr val="938953">
              <a:alpha val="52941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 browser</a:t>
            </a:r>
            <a:endParaRPr/>
          </a:p>
        </p:txBody>
      </p:sp>
      <p:sp>
        <p:nvSpPr>
          <p:cNvPr id="703" name="Google Shape;703;p25"/>
          <p:cNvSpPr/>
          <p:nvPr/>
        </p:nvSpPr>
        <p:spPr>
          <a:xfrm>
            <a:off x="3581400" y="1219200"/>
            <a:ext cx="5181600" cy="3886200"/>
          </a:xfrm>
          <a:prstGeom prst="roundRect">
            <a:avLst>
              <a:gd name="adj" fmla="val 16667"/>
            </a:avLst>
          </a:prstGeom>
          <a:solidFill>
            <a:srgbClr val="F2F2F2">
              <a:alpha val="36862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25"/>
          <p:cNvSpPr txBox="1"/>
          <p:nvPr/>
        </p:nvSpPr>
        <p:spPr>
          <a:xfrm>
            <a:off x="4536528" y="5325130"/>
            <a:ext cx="29835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filesystem</a:t>
            </a:r>
            <a:endParaRPr sz="2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25"/>
          <p:cNvSpPr/>
          <p:nvPr/>
        </p:nvSpPr>
        <p:spPr>
          <a:xfrm>
            <a:off x="3810000" y="2095500"/>
            <a:ext cx="1447800" cy="2133600"/>
          </a:xfrm>
          <a:prstGeom prst="rect">
            <a:avLst/>
          </a:prstGeom>
          <a:solidFill>
            <a:srgbClr val="938953">
              <a:alpha val="52941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 page</a:t>
            </a:r>
            <a:endParaRPr/>
          </a:p>
        </p:txBody>
      </p:sp>
      <p:cxnSp>
        <p:nvCxnSpPr>
          <p:cNvPr id="706" name="Google Shape;706;p25"/>
          <p:cNvCxnSpPr>
            <a:stCxn id="702" idx="3"/>
          </p:cNvCxnSpPr>
          <p:nvPr/>
        </p:nvCxnSpPr>
        <p:spPr>
          <a:xfrm>
            <a:off x="2438375" y="3162300"/>
            <a:ext cx="1371600" cy="0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7"/>
          <p:cNvSpPr/>
          <p:nvPr/>
        </p:nvSpPr>
        <p:spPr>
          <a:xfrm>
            <a:off x="457200" y="1219200"/>
            <a:ext cx="2514600" cy="3886200"/>
          </a:xfrm>
          <a:prstGeom prst="roundRect">
            <a:avLst>
              <a:gd name="adj" fmla="val 16667"/>
            </a:avLst>
          </a:prstGeom>
          <a:solidFill>
            <a:srgbClr val="F2F2F2">
              <a:alpha val="36862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"/>
          <p:cNvSpPr txBox="1"/>
          <p:nvPr/>
        </p:nvSpPr>
        <p:spPr>
          <a:xfrm>
            <a:off x="1046631" y="5325130"/>
            <a:ext cx="118333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sp>
        <p:nvSpPr>
          <p:cNvPr id="713" name="Google Shape;713;p27"/>
          <p:cNvSpPr/>
          <p:nvPr/>
        </p:nvSpPr>
        <p:spPr>
          <a:xfrm>
            <a:off x="3581400" y="1219200"/>
            <a:ext cx="5181600" cy="3886200"/>
          </a:xfrm>
          <a:prstGeom prst="roundRect">
            <a:avLst>
              <a:gd name="adj" fmla="val 16667"/>
            </a:avLst>
          </a:prstGeom>
          <a:solidFill>
            <a:srgbClr val="F2F2F2">
              <a:alpha val="36862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27"/>
          <p:cNvSpPr txBox="1"/>
          <p:nvPr/>
        </p:nvSpPr>
        <p:spPr>
          <a:xfrm>
            <a:off x="5520419" y="5325130"/>
            <a:ext cx="130356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sp>
        <p:nvSpPr>
          <p:cNvPr id="715" name="Google Shape;715;p27"/>
          <p:cNvSpPr/>
          <p:nvPr/>
        </p:nvSpPr>
        <p:spPr>
          <a:xfrm>
            <a:off x="3810000" y="2095500"/>
            <a:ext cx="1447800" cy="2133600"/>
          </a:xfrm>
          <a:prstGeom prst="rect">
            <a:avLst/>
          </a:prstGeom>
          <a:solidFill>
            <a:srgbClr val="938953">
              <a:alpha val="52941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 server</a:t>
            </a:r>
            <a:endParaRPr/>
          </a:p>
        </p:txBody>
      </p:sp>
      <p:cxnSp>
        <p:nvCxnSpPr>
          <p:cNvPr id="716" name="Google Shape;716;p27"/>
          <p:cNvCxnSpPr>
            <a:stCxn id="717" idx="3"/>
          </p:cNvCxnSpPr>
          <p:nvPr/>
        </p:nvCxnSpPr>
        <p:spPr>
          <a:xfrm>
            <a:off x="2438500" y="3162300"/>
            <a:ext cx="1371600" cy="0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718" name="Google Shape;718;p27"/>
          <p:cNvSpPr/>
          <p:nvPr/>
        </p:nvSpPr>
        <p:spPr>
          <a:xfrm>
            <a:off x="842675" y="2095500"/>
            <a:ext cx="1595700" cy="2133600"/>
          </a:xfrm>
          <a:prstGeom prst="rect">
            <a:avLst/>
          </a:prstGeom>
          <a:solidFill>
            <a:srgbClr val="938953">
              <a:alpha val="52940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 browser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"/>
          <p:cNvSpPr txBox="1">
            <a:spLocks noGrp="1"/>
          </p:cNvSpPr>
          <p:nvPr>
            <p:ph type="body" idx="1"/>
          </p:nvPr>
        </p:nvSpPr>
        <p:spPr>
          <a:xfrm>
            <a:off x="444500" y="1771652"/>
            <a:ext cx="8229600" cy="186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00"/>
              <a:buFont typeface="Arial"/>
              <a:buNone/>
            </a:pPr>
            <a:r>
              <a:rPr lang="en-US" sz="13800" b="1">
                <a:latin typeface="Arial"/>
                <a:ea typeface="Arial"/>
                <a:cs typeface="Arial"/>
                <a:sym typeface="Arial"/>
              </a:rPr>
              <a:t>♥</a:t>
            </a:r>
            <a:endParaRPr/>
          </a:p>
        </p:txBody>
      </p:sp>
      <p:sp>
        <p:nvSpPr>
          <p:cNvPr id="544" name="Google Shape;544;p2"/>
          <p:cNvSpPr txBox="1"/>
          <p:nvPr/>
        </p:nvSpPr>
        <p:spPr>
          <a:xfrm>
            <a:off x="444500" y="152401"/>
            <a:ext cx="82296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00"/>
              <a:buFont typeface="Arial"/>
              <a:buNone/>
            </a:pPr>
            <a:r>
              <a:rPr lang="en-US" sz="13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545" name="Google Shape;545;p2"/>
          <p:cNvSpPr txBox="1"/>
          <p:nvPr/>
        </p:nvSpPr>
        <p:spPr>
          <a:xfrm>
            <a:off x="444500" y="3886199"/>
            <a:ext cx="8229600" cy="1885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00"/>
              <a:buFont typeface="Arial"/>
              <a:buNone/>
            </a:pPr>
            <a:r>
              <a:rPr lang="en-US" sz="13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8"/>
          <p:cNvSpPr/>
          <p:nvPr/>
        </p:nvSpPr>
        <p:spPr>
          <a:xfrm>
            <a:off x="457200" y="1219200"/>
            <a:ext cx="2514600" cy="3886200"/>
          </a:xfrm>
          <a:prstGeom prst="roundRect">
            <a:avLst>
              <a:gd name="adj" fmla="val 16667"/>
            </a:avLst>
          </a:prstGeom>
          <a:solidFill>
            <a:srgbClr val="F2F2F2">
              <a:alpha val="36862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28"/>
          <p:cNvSpPr txBox="1"/>
          <p:nvPr/>
        </p:nvSpPr>
        <p:spPr>
          <a:xfrm>
            <a:off x="1046631" y="5325130"/>
            <a:ext cx="118333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sp>
        <p:nvSpPr>
          <p:cNvPr id="725" name="Google Shape;725;p28"/>
          <p:cNvSpPr/>
          <p:nvPr/>
        </p:nvSpPr>
        <p:spPr>
          <a:xfrm>
            <a:off x="3581400" y="1219200"/>
            <a:ext cx="5181600" cy="3886200"/>
          </a:xfrm>
          <a:prstGeom prst="roundRect">
            <a:avLst>
              <a:gd name="adj" fmla="val 16667"/>
            </a:avLst>
          </a:prstGeom>
          <a:solidFill>
            <a:srgbClr val="F2F2F2">
              <a:alpha val="36862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28"/>
          <p:cNvSpPr txBox="1"/>
          <p:nvPr/>
        </p:nvSpPr>
        <p:spPr>
          <a:xfrm>
            <a:off x="5520419" y="5325130"/>
            <a:ext cx="130356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sp>
        <p:nvSpPr>
          <p:cNvPr id="727" name="Google Shape;727;p28"/>
          <p:cNvSpPr/>
          <p:nvPr/>
        </p:nvSpPr>
        <p:spPr>
          <a:xfrm>
            <a:off x="3810000" y="2095500"/>
            <a:ext cx="1447800" cy="2133600"/>
          </a:xfrm>
          <a:prstGeom prst="rect">
            <a:avLst/>
          </a:prstGeom>
          <a:solidFill>
            <a:srgbClr val="938953">
              <a:alpha val="52941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 server</a:t>
            </a:r>
            <a:endParaRPr/>
          </a:p>
        </p:txBody>
      </p:sp>
      <p:cxnSp>
        <p:nvCxnSpPr>
          <p:cNvPr id="728" name="Google Shape;728;p28"/>
          <p:cNvCxnSpPr>
            <a:stCxn id="729" idx="3"/>
          </p:cNvCxnSpPr>
          <p:nvPr/>
        </p:nvCxnSpPr>
        <p:spPr>
          <a:xfrm>
            <a:off x="2438325" y="3162300"/>
            <a:ext cx="1371600" cy="0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730" name="Google Shape;730;p28"/>
          <p:cNvSpPr txBox="1"/>
          <p:nvPr/>
        </p:nvSpPr>
        <p:spPr>
          <a:xfrm>
            <a:off x="5791199" y="2432566"/>
            <a:ext cx="351378" cy="369332"/>
          </a:xfrm>
          <a:prstGeom prst="rect">
            <a:avLst/>
          </a:prstGeom>
          <a:noFill/>
          <a:ln w="95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731" name="Google Shape;731;p28"/>
          <p:cNvSpPr/>
          <p:nvPr/>
        </p:nvSpPr>
        <p:spPr>
          <a:xfrm>
            <a:off x="842675" y="2095500"/>
            <a:ext cx="1595700" cy="2133600"/>
          </a:xfrm>
          <a:prstGeom prst="rect">
            <a:avLst/>
          </a:prstGeom>
          <a:solidFill>
            <a:srgbClr val="938953">
              <a:alpha val="52940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 browser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9"/>
          <p:cNvSpPr/>
          <p:nvPr/>
        </p:nvSpPr>
        <p:spPr>
          <a:xfrm>
            <a:off x="457200" y="1219200"/>
            <a:ext cx="2514600" cy="3886200"/>
          </a:xfrm>
          <a:prstGeom prst="roundRect">
            <a:avLst>
              <a:gd name="adj" fmla="val 16667"/>
            </a:avLst>
          </a:prstGeom>
          <a:solidFill>
            <a:srgbClr val="F2F2F2">
              <a:alpha val="36862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29"/>
          <p:cNvSpPr txBox="1"/>
          <p:nvPr/>
        </p:nvSpPr>
        <p:spPr>
          <a:xfrm>
            <a:off x="1046631" y="5325130"/>
            <a:ext cx="118333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sp>
        <p:nvSpPr>
          <p:cNvPr id="738" name="Google Shape;738;p29"/>
          <p:cNvSpPr/>
          <p:nvPr/>
        </p:nvSpPr>
        <p:spPr>
          <a:xfrm>
            <a:off x="3581400" y="1219200"/>
            <a:ext cx="5181600" cy="3886200"/>
          </a:xfrm>
          <a:prstGeom prst="roundRect">
            <a:avLst>
              <a:gd name="adj" fmla="val 16667"/>
            </a:avLst>
          </a:prstGeom>
          <a:solidFill>
            <a:srgbClr val="F2F2F2">
              <a:alpha val="36862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29"/>
          <p:cNvSpPr txBox="1"/>
          <p:nvPr/>
        </p:nvSpPr>
        <p:spPr>
          <a:xfrm>
            <a:off x="5520419" y="5325130"/>
            <a:ext cx="130356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sp>
        <p:nvSpPr>
          <p:cNvPr id="740" name="Google Shape;740;p29"/>
          <p:cNvSpPr/>
          <p:nvPr/>
        </p:nvSpPr>
        <p:spPr>
          <a:xfrm>
            <a:off x="3810000" y="2095500"/>
            <a:ext cx="1447800" cy="2133600"/>
          </a:xfrm>
          <a:prstGeom prst="rect">
            <a:avLst/>
          </a:prstGeom>
          <a:solidFill>
            <a:srgbClr val="938953">
              <a:alpha val="52941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 server</a:t>
            </a:r>
            <a:endParaRPr/>
          </a:p>
        </p:txBody>
      </p:sp>
      <p:cxnSp>
        <p:nvCxnSpPr>
          <p:cNvPr id="741" name="Google Shape;741;p29"/>
          <p:cNvCxnSpPr>
            <a:stCxn id="742" idx="3"/>
          </p:cNvCxnSpPr>
          <p:nvPr/>
        </p:nvCxnSpPr>
        <p:spPr>
          <a:xfrm>
            <a:off x="2438400" y="3162300"/>
            <a:ext cx="1371600" cy="0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743" name="Google Shape;743;p29"/>
          <p:cNvSpPr txBox="1"/>
          <p:nvPr/>
        </p:nvSpPr>
        <p:spPr>
          <a:xfrm>
            <a:off x="6371709" y="2992225"/>
            <a:ext cx="376200" cy="414300"/>
          </a:xfrm>
          <a:prstGeom prst="rect">
            <a:avLst/>
          </a:prstGeom>
          <a:noFill/>
          <a:ln w="95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cxnSp>
        <p:nvCxnSpPr>
          <p:cNvPr id="744" name="Google Shape;744;p29"/>
          <p:cNvCxnSpPr/>
          <p:nvPr/>
        </p:nvCxnSpPr>
        <p:spPr>
          <a:xfrm>
            <a:off x="5257801" y="3162311"/>
            <a:ext cx="1010400" cy="0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745" name="Google Shape;745;p29"/>
          <p:cNvSpPr/>
          <p:nvPr/>
        </p:nvSpPr>
        <p:spPr>
          <a:xfrm>
            <a:off x="842675" y="2095500"/>
            <a:ext cx="1595700" cy="2133600"/>
          </a:xfrm>
          <a:prstGeom prst="rect">
            <a:avLst/>
          </a:prstGeom>
          <a:solidFill>
            <a:srgbClr val="938953">
              <a:alpha val="52940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 browser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0" name="Google Shape;7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33400"/>
            <a:ext cx="9144000" cy="4592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31"/>
          <p:cNvSpPr/>
          <p:nvPr/>
        </p:nvSpPr>
        <p:spPr>
          <a:xfrm>
            <a:off x="5791200" y="4734651"/>
            <a:ext cx="33528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31"/>
          <p:cNvSpPr/>
          <p:nvPr/>
        </p:nvSpPr>
        <p:spPr>
          <a:xfrm>
            <a:off x="5973184" y="6324600"/>
            <a:ext cx="29888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https://shiny.rstudio.com/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32"/>
          <p:cNvSpPr/>
          <p:nvPr/>
        </p:nvSpPr>
        <p:spPr>
          <a:xfrm>
            <a:off x="457200" y="1219200"/>
            <a:ext cx="2514600" cy="3886200"/>
          </a:xfrm>
          <a:prstGeom prst="roundRect">
            <a:avLst>
              <a:gd name="adj" fmla="val 16667"/>
            </a:avLst>
          </a:prstGeom>
          <a:solidFill>
            <a:srgbClr val="F2F2F2">
              <a:alpha val="36862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32"/>
          <p:cNvSpPr txBox="1"/>
          <p:nvPr/>
        </p:nvSpPr>
        <p:spPr>
          <a:xfrm>
            <a:off x="1046631" y="5325130"/>
            <a:ext cx="118333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sp>
        <p:nvSpPr>
          <p:cNvPr id="759" name="Google Shape;759;p32"/>
          <p:cNvSpPr/>
          <p:nvPr/>
        </p:nvSpPr>
        <p:spPr>
          <a:xfrm>
            <a:off x="862925" y="2095500"/>
            <a:ext cx="1575600" cy="2133600"/>
          </a:xfrm>
          <a:prstGeom prst="rect">
            <a:avLst/>
          </a:prstGeom>
          <a:solidFill>
            <a:srgbClr val="938953">
              <a:alpha val="52941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 browser</a:t>
            </a:r>
            <a:endParaRPr/>
          </a:p>
        </p:txBody>
      </p:sp>
      <p:sp>
        <p:nvSpPr>
          <p:cNvPr id="760" name="Google Shape;760;p32"/>
          <p:cNvSpPr/>
          <p:nvPr/>
        </p:nvSpPr>
        <p:spPr>
          <a:xfrm>
            <a:off x="3581400" y="1219200"/>
            <a:ext cx="5181600" cy="3886200"/>
          </a:xfrm>
          <a:prstGeom prst="roundRect">
            <a:avLst>
              <a:gd name="adj" fmla="val 16667"/>
            </a:avLst>
          </a:prstGeom>
          <a:solidFill>
            <a:srgbClr val="F2F2F2">
              <a:alpha val="36862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32"/>
          <p:cNvSpPr txBox="1"/>
          <p:nvPr/>
        </p:nvSpPr>
        <p:spPr>
          <a:xfrm>
            <a:off x="5520419" y="5325130"/>
            <a:ext cx="130356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sp>
        <p:nvSpPr>
          <p:cNvPr id="762" name="Google Shape;762;p32"/>
          <p:cNvSpPr/>
          <p:nvPr/>
        </p:nvSpPr>
        <p:spPr>
          <a:xfrm>
            <a:off x="3810000" y="2095500"/>
            <a:ext cx="1447800" cy="2133600"/>
          </a:xfrm>
          <a:prstGeom prst="rect">
            <a:avLst/>
          </a:prstGeom>
          <a:solidFill>
            <a:srgbClr val="938953">
              <a:alpha val="52941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 server</a:t>
            </a:r>
            <a:endParaRPr/>
          </a:p>
        </p:txBody>
      </p:sp>
      <p:cxnSp>
        <p:nvCxnSpPr>
          <p:cNvPr id="763" name="Google Shape;763;p32"/>
          <p:cNvCxnSpPr>
            <a:stCxn id="759" idx="3"/>
          </p:cNvCxnSpPr>
          <p:nvPr/>
        </p:nvCxnSpPr>
        <p:spPr>
          <a:xfrm>
            <a:off x="2438525" y="3162300"/>
            <a:ext cx="1371600" cy="0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764" name="Google Shape;764;p32"/>
          <p:cNvSpPr txBox="1"/>
          <p:nvPr/>
        </p:nvSpPr>
        <p:spPr>
          <a:xfrm>
            <a:off x="5791200" y="1910834"/>
            <a:ext cx="1270541" cy="369332"/>
          </a:xfrm>
          <a:prstGeom prst="rect">
            <a:avLst/>
          </a:prstGeom>
          <a:noFill/>
          <a:ln w="95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page</a:t>
            </a:r>
            <a:endParaRPr/>
          </a:p>
        </p:txBody>
      </p:sp>
      <p:sp>
        <p:nvSpPr>
          <p:cNvPr id="765" name="Google Shape;765;p32"/>
          <p:cNvSpPr txBox="1"/>
          <p:nvPr/>
        </p:nvSpPr>
        <p:spPr>
          <a:xfrm>
            <a:off x="5791199" y="2432566"/>
            <a:ext cx="351378" cy="369332"/>
          </a:xfrm>
          <a:prstGeom prst="rect">
            <a:avLst/>
          </a:prstGeom>
          <a:noFill/>
          <a:ln w="95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766" name="Google Shape;766;p32"/>
          <p:cNvSpPr txBox="1"/>
          <p:nvPr/>
        </p:nvSpPr>
        <p:spPr>
          <a:xfrm>
            <a:off x="5791199" y="2974896"/>
            <a:ext cx="1351652" cy="646331"/>
          </a:xfrm>
          <a:prstGeom prst="rect">
            <a:avLst/>
          </a:prstGeom>
          <a:noFill/>
          <a:ln w="95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framework</a:t>
            </a:r>
            <a:endParaRPr/>
          </a:p>
        </p:txBody>
      </p:sp>
      <p:sp>
        <p:nvSpPr>
          <p:cNvPr id="767" name="Google Shape;767;p32"/>
          <p:cNvSpPr txBox="1"/>
          <p:nvPr/>
        </p:nvSpPr>
        <p:spPr>
          <a:xfrm>
            <a:off x="8153400" y="3113395"/>
            <a:ext cx="351378" cy="369332"/>
          </a:xfrm>
          <a:prstGeom prst="rect">
            <a:avLst/>
          </a:prstGeom>
          <a:noFill/>
          <a:ln w="95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3"/>
          <p:cNvSpPr/>
          <p:nvPr/>
        </p:nvSpPr>
        <p:spPr>
          <a:xfrm>
            <a:off x="457200" y="1219200"/>
            <a:ext cx="2514600" cy="3886200"/>
          </a:xfrm>
          <a:prstGeom prst="roundRect">
            <a:avLst>
              <a:gd name="adj" fmla="val 16667"/>
            </a:avLst>
          </a:prstGeom>
          <a:solidFill>
            <a:srgbClr val="F2F2F2">
              <a:alpha val="36862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33"/>
          <p:cNvSpPr txBox="1"/>
          <p:nvPr/>
        </p:nvSpPr>
        <p:spPr>
          <a:xfrm>
            <a:off x="1046631" y="5325130"/>
            <a:ext cx="118333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sp>
        <p:nvSpPr>
          <p:cNvPr id="774" name="Google Shape;774;p33"/>
          <p:cNvSpPr/>
          <p:nvPr/>
        </p:nvSpPr>
        <p:spPr>
          <a:xfrm>
            <a:off x="787225" y="2095500"/>
            <a:ext cx="1651200" cy="2133600"/>
          </a:xfrm>
          <a:prstGeom prst="rect">
            <a:avLst/>
          </a:prstGeom>
          <a:solidFill>
            <a:srgbClr val="938953">
              <a:alpha val="52941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 browser</a:t>
            </a:r>
            <a:endParaRPr/>
          </a:p>
        </p:txBody>
      </p:sp>
      <p:sp>
        <p:nvSpPr>
          <p:cNvPr id="775" name="Google Shape;775;p33"/>
          <p:cNvSpPr/>
          <p:nvPr/>
        </p:nvSpPr>
        <p:spPr>
          <a:xfrm>
            <a:off x="3581400" y="1219200"/>
            <a:ext cx="5181600" cy="3886200"/>
          </a:xfrm>
          <a:prstGeom prst="roundRect">
            <a:avLst>
              <a:gd name="adj" fmla="val 16667"/>
            </a:avLst>
          </a:prstGeom>
          <a:solidFill>
            <a:srgbClr val="F2F2F2">
              <a:alpha val="36862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33"/>
          <p:cNvSpPr txBox="1"/>
          <p:nvPr/>
        </p:nvSpPr>
        <p:spPr>
          <a:xfrm>
            <a:off x="5520419" y="5325130"/>
            <a:ext cx="130356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sp>
        <p:nvSpPr>
          <p:cNvPr id="777" name="Google Shape;777;p33"/>
          <p:cNvSpPr/>
          <p:nvPr/>
        </p:nvSpPr>
        <p:spPr>
          <a:xfrm>
            <a:off x="3810000" y="2095500"/>
            <a:ext cx="4590600" cy="2133600"/>
          </a:xfrm>
          <a:prstGeom prst="rect">
            <a:avLst/>
          </a:prstGeom>
          <a:solidFill>
            <a:srgbClr val="9900FF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Shiny</a:t>
            </a:r>
            <a:endParaRPr/>
          </a:p>
        </p:txBody>
      </p:sp>
      <p:cxnSp>
        <p:nvCxnSpPr>
          <p:cNvPr id="778" name="Google Shape;778;p33"/>
          <p:cNvCxnSpPr>
            <a:stCxn id="774" idx="3"/>
          </p:cNvCxnSpPr>
          <p:nvPr/>
        </p:nvCxnSpPr>
        <p:spPr>
          <a:xfrm>
            <a:off x="2438425" y="3162300"/>
            <a:ext cx="1371600" cy="0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4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4"/>
          <p:cNvSpPr txBox="1">
            <a:spLocks noGrp="1"/>
          </p:cNvSpPr>
          <p:nvPr>
            <p:ph type="body" idx="1"/>
          </p:nvPr>
        </p:nvSpPr>
        <p:spPr>
          <a:xfrm>
            <a:off x="239713" y="990600"/>
            <a:ext cx="8621712" cy="542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6700" lvl="0" indent="-266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/>
              <a:t>" Shiny is an </a:t>
            </a:r>
            <a:r>
              <a:rPr lang="en-US" sz="2800">
                <a:solidFill>
                  <a:srgbClr val="FF0000"/>
                </a:solidFill>
              </a:rPr>
              <a:t>R package </a:t>
            </a:r>
            <a:r>
              <a:rPr lang="en-US" sz="2800"/>
              <a:t>that makes it easy to </a:t>
            </a:r>
            <a:r>
              <a:rPr lang="en-US" sz="2800">
                <a:solidFill>
                  <a:srgbClr val="000000"/>
                </a:solidFill>
              </a:rPr>
              <a:t>build </a:t>
            </a:r>
            <a:r>
              <a:rPr lang="en-US" sz="2800">
                <a:solidFill>
                  <a:srgbClr val="FF0000"/>
                </a:solidFill>
              </a:rPr>
              <a:t>interactive web apps </a:t>
            </a:r>
            <a:r>
              <a:rPr lang="en-US" sz="2800">
                <a:solidFill>
                  <a:srgbClr val="000000"/>
                </a:solidFill>
              </a:rPr>
              <a:t>straight </a:t>
            </a:r>
            <a:r>
              <a:rPr lang="en-US" sz="2800"/>
              <a:t>from R.</a:t>
            </a:r>
            <a:endParaRPr sz="2800"/>
          </a:p>
          <a:p>
            <a:pPr marL="266700" lvl="0" indent="-266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800"/>
          </a:p>
          <a:p>
            <a:pPr marL="266700" lvl="0" indent="-266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/>
              <a:t>	You can host standalone apps on a webpage or embed them in R Markdown documents or build dashboards.</a:t>
            </a:r>
            <a:endParaRPr sz="2800"/>
          </a:p>
          <a:p>
            <a:pPr marL="266700" lvl="0" indent="-266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800"/>
          </a:p>
          <a:p>
            <a:pPr marL="266700" lvl="0" indent="-266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/>
              <a:t>	You can also extend your Shiny apps with CSS themes, htmlwidgets, and JavaScript actions."</a:t>
            </a:r>
            <a:endParaRPr sz="2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5d52f05d1e_8_6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400" cy="45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00FF"/>
                </a:solidFill>
              </a:rPr>
              <a:t>Shiny advantages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791" name="Google Shape;791;g5d52f05d1e_8_6"/>
          <p:cNvSpPr txBox="1">
            <a:spLocks noGrp="1"/>
          </p:cNvSpPr>
          <p:nvPr>
            <p:ph type="body" idx="1"/>
          </p:nvPr>
        </p:nvSpPr>
        <p:spPr>
          <a:xfrm>
            <a:off x="119075" y="728550"/>
            <a:ext cx="8621700" cy="5997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For R developers</a:t>
            </a:r>
            <a:endParaRPr/>
          </a:p>
          <a:p>
            <a:pPr marL="457200" lvl="0" indent="-406400" algn="l" rtl="0">
              <a:spcBef>
                <a:spcPts val="3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Easy distribution via only a web address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Save time, focus on advanced questions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Make work valorisation and code publication easier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Reproducibility</a:t>
            </a:r>
            <a:endParaRPr sz="280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For users</a:t>
            </a:r>
            <a:endParaRPr/>
          </a:p>
          <a:p>
            <a:pPr marL="457200" lvl="0" indent="-406400" algn="l" rtl="0">
              <a:spcBef>
                <a:spcPts val="3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no line command 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no install R/library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no update, package issues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Become autonomous for personal data exploration/analysis</a:t>
            </a:r>
            <a:endParaRPr sz="2800"/>
          </a:p>
        </p:txBody>
      </p:sp>
      <p:sp>
        <p:nvSpPr>
          <p:cNvPr id="792" name="Google Shape;792;g5d52f05d1e_8_6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5d52f05d1e_8_13"/>
          <p:cNvSpPr txBox="1">
            <a:spLocks noGrp="1"/>
          </p:cNvSpPr>
          <p:nvPr>
            <p:ph type="body" idx="1"/>
          </p:nvPr>
        </p:nvSpPr>
        <p:spPr>
          <a:xfrm>
            <a:off x="261138" y="925750"/>
            <a:ext cx="8621700" cy="54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00FF"/>
                </a:solidFill>
              </a:rPr>
              <a:t>How to start with Shiny?</a:t>
            </a:r>
            <a:endParaRPr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799" name="Google Shape;799;g5d52f05d1e_8_13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6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Setting up shiny in R</a:t>
            </a:r>
            <a:endParaRPr/>
          </a:p>
        </p:txBody>
      </p:sp>
      <p:sp>
        <p:nvSpPr>
          <p:cNvPr id="805" name="Google Shape;805;p36"/>
          <p:cNvSpPr/>
          <p:nvPr/>
        </p:nvSpPr>
        <p:spPr>
          <a:xfrm>
            <a:off x="380999" y="2667000"/>
            <a:ext cx="830579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install.packages("shiny")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library(shiny)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5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Documentation on Shiny</a:t>
            </a:r>
            <a:endParaRPr/>
          </a:p>
        </p:txBody>
      </p:sp>
      <p:pic>
        <p:nvPicPr>
          <p:cNvPr id="811" name="Google Shape;811;p3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11483" t="18852" r="8424" b="1463"/>
          <a:stretch/>
        </p:blipFill>
        <p:spPr>
          <a:xfrm>
            <a:off x="457200" y="1219200"/>
            <a:ext cx="8446070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35"/>
          <p:cNvSpPr/>
          <p:nvPr/>
        </p:nvSpPr>
        <p:spPr>
          <a:xfrm>
            <a:off x="5105400" y="6324600"/>
            <a:ext cx="38352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https://shiny.rstudio.com/tutorial/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Matériel de cours </a:t>
            </a:r>
            <a:r>
              <a:rPr lang="en-US">
                <a:solidFill>
                  <a:srgbClr val="9900FF"/>
                </a:solidFill>
              </a:rPr>
              <a:t>et liens utiles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551" name="Google Shape;551;p3"/>
          <p:cNvSpPr txBox="1">
            <a:spLocks noGrp="1"/>
          </p:cNvSpPr>
          <p:nvPr>
            <p:ph type="body" idx="1"/>
          </p:nvPr>
        </p:nvSpPr>
        <p:spPr>
          <a:xfrm>
            <a:off x="457200" y="1851831"/>
            <a:ext cx="8229600" cy="45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https://github.com/IFB-ElixirFr/R-Shiny_training_2019-07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Shiny gallery widget: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https://shiny.rstudio.com/gallery/widget-gallery.html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Shiny gallery: </a:t>
            </a:r>
            <a:r>
              <a:rPr lang="en-US" sz="2400" u="sng">
                <a:solidFill>
                  <a:schemeClr val="hlink"/>
                </a:solidFill>
                <a:hlinkClick r:id="rId5"/>
              </a:rPr>
              <a:t>https://shiny.rstudio.com/gallery/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Lien Cheatsheet : </a:t>
            </a:r>
            <a:r>
              <a:rPr lang="en-US" sz="2400" u="sng">
                <a:solidFill>
                  <a:schemeClr val="hlink"/>
                </a:solidFill>
                <a:hlinkClick r:id="rId6"/>
              </a:rPr>
              <a:t>https://shiny.rstudio.com/images/shiny-cheatsheet.pdf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37"/>
          <p:cNvSpPr txBox="1">
            <a:spLocks noGrp="1"/>
          </p:cNvSpPr>
          <p:nvPr>
            <p:ph type="title"/>
          </p:nvPr>
        </p:nvSpPr>
        <p:spPr>
          <a:xfrm>
            <a:off x="711428" y="1995055"/>
            <a:ext cx="7772400" cy="1591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 of Shiny apps</a:t>
            </a:r>
            <a:endParaRPr/>
          </a:p>
        </p:txBody>
      </p:sp>
      <p:sp>
        <p:nvSpPr>
          <p:cNvPr id="818" name="Google Shape;818;p37"/>
          <p:cNvSpPr txBox="1">
            <a:spLocks noGrp="1"/>
          </p:cNvSpPr>
          <p:nvPr>
            <p:ph type="body" idx="1"/>
          </p:nvPr>
        </p:nvSpPr>
        <p:spPr>
          <a:xfrm>
            <a:off x="722313" y="3940856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38"/>
          <p:cNvSpPr/>
          <p:nvPr/>
        </p:nvSpPr>
        <p:spPr>
          <a:xfrm>
            <a:off x="5105400" y="6324600"/>
            <a:ext cx="37967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https://shiny.rstudio.com/gallery/</a:t>
            </a:r>
            <a:endParaRPr/>
          </a:p>
        </p:txBody>
      </p:sp>
      <p:pic>
        <p:nvPicPr>
          <p:cNvPr id="824" name="Google Shape;824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28600"/>
            <a:ext cx="9144000" cy="5737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39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400" cy="45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00FF"/>
                </a:solidFill>
              </a:rPr>
              <a:t>Example of Shiny applications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830" name="Google Shape;830;p39"/>
          <p:cNvSpPr txBox="1">
            <a:spLocks noGrp="1"/>
          </p:cNvSpPr>
          <p:nvPr>
            <p:ph type="body" idx="1"/>
          </p:nvPr>
        </p:nvSpPr>
        <p:spPr>
          <a:xfrm>
            <a:off x="234163" y="814500"/>
            <a:ext cx="8621700" cy="54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iSEE application </a:t>
            </a:r>
            <a:r>
              <a:rPr lang="en-US" sz="1800" b="1" u="sng">
                <a:solidFill>
                  <a:schemeClr val="hlink"/>
                </a:solidFill>
                <a:hlinkClick r:id="rId3"/>
              </a:rPr>
              <a:t>https://marionilab.cruk.cam.ac.uk/iSEE_allen/</a:t>
            </a:r>
            <a:endParaRPr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 b="1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rgbClr val="9900FF"/>
              </a:buClr>
              <a:buSzPts val="1800"/>
              <a:buChar char="•"/>
            </a:pPr>
            <a:r>
              <a:rPr lang="en-US" sz="1800" b="1">
                <a:solidFill>
                  <a:srgbClr val="9900FF"/>
                </a:solidFill>
              </a:rPr>
              <a:t>Biostats and Bioinfo applications</a:t>
            </a:r>
            <a:endParaRPr sz="1800" b="1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 b="1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9900FF"/>
                </a:solidFill>
              </a:rPr>
              <a:t>to do</a:t>
            </a:r>
            <a:endParaRPr sz="1800" b="1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9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40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Shiny includes 11 examples of apps</a:t>
            </a:r>
            <a:endParaRPr/>
          </a:p>
        </p:txBody>
      </p:sp>
      <p:sp>
        <p:nvSpPr>
          <p:cNvPr id="837" name="Google Shape;837;p40"/>
          <p:cNvSpPr txBox="1">
            <a:spLocks noGrp="1"/>
          </p:cNvSpPr>
          <p:nvPr>
            <p:ph type="body" idx="1"/>
          </p:nvPr>
        </p:nvSpPr>
        <p:spPr>
          <a:xfrm>
            <a:off x="239713" y="1828800"/>
            <a:ext cx="8621712" cy="458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runExample("01_hello")      # a histogram</a:t>
            </a:r>
            <a:endParaRPr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runExample("02_text")       # tables and data frames</a:t>
            </a:r>
            <a:endParaRPr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runExample("03_reactivity") # a reactive expression</a:t>
            </a:r>
            <a:endParaRPr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runExample("04_mpg")        # global variables</a:t>
            </a:r>
            <a:endParaRPr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runExample("05_sliders")    # slider bars</a:t>
            </a:r>
            <a:endParaRPr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runExample("06_tabsets")    # tabbed panels</a:t>
            </a:r>
            <a:endParaRPr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runExample("07_widgets")    # help text and submit buttons</a:t>
            </a:r>
            <a:endParaRPr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runExample("08_html")       # Shiny app built from HTML</a:t>
            </a:r>
            <a:endParaRPr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runExample("09_upload")     # file upload wizard</a:t>
            </a:r>
            <a:endParaRPr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runExample("10_download")   # file download wizard</a:t>
            </a:r>
            <a:endParaRPr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runExample("11_timer")      # an automated timer</a:t>
            </a:r>
            <a:endParaRPr/>
          </a:p>
        </p:txBody>
      </p:sp>
      <p:sp>
        <p:nvSpPr>
          <p:cNvPr id="838" name="Google Shape;838;p40"/>
          <p:cNvSpPr txBox="1"/>
          <p:nvPr/>
        </p:nvSpPr>
        <p:spPr>
          <a:xfrm>
            <a:off x="239725" y="1003350"/>
            <a:ext cx="86217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00FF"/>
                </a:solidFill>
              </a:rPr>
              <a:t>Practice: pick up one example and run it on your Rstudio</a:t>
            </a:r>
            <a:endParaRPr sz="24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5d52f05d1e_3_6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400" cy="45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g5d52f05d1e_3_6"/>
          <p:cNvSpPr txBox="1">
            <a:spLocks noGrp="1"/>
          </p:cNvSpPr>
          <p:nvPr>
            <p:ph type="body" idx="1"/>
          </p:nvPr>
        </p:nvSpPr>
        <p:spPr>
          <a:xfrm>
            <a:off x="239713" y="990600"/>
            <a:ext cx="8621700" cy="54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Supplementary material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16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simulation</a:t>
            </a:r>
            <a:endParaRPr/>
          </a:p>
        </p:txBody>
      </p:sp>
      <p:sp>
        <p:nvSpPr>
          <p:cNvPr id="851" name="Google Shape;851;p16"/>
          <p:cNvSpPr txBox="1">
            <a:spLocks noGrp="1"/>
          </p:cNvSpPr>
          <p:nvPr>
            <p:ph type="body" idx="1"/>
          </p:nvPr>
        </p:nvSpPr>
        <p:spPr>
          <a:xfrm>
            <a:off x="239713" y="990600"/>
            <a:ext cx="8621712" cy="542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n1 &lt;- 25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n2 &lt;- 25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d  &lt;- 2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sd &lt;- 2.45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p &lt;- NULL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for (i in 1:10000) {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data1 &lt;- rnorm(n1, mean=0, sd=sd)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data2 &lt;- rnorm(n2, mean=d, sd=sd)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p &lt;- c(p, t.test(data1, data2)$p.value)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sum(p &lt; 0.05) / length(p)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5d52f05d1e_3_13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400" cy="45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g5d52f05d1e_3_13"/>
          <p:cNvSpPr txBox="1">
            <a:spLocks noGrp="1"/>
          </p:cNvSpPr>
          <p:nvPr>
            <p:ph type="body" idx="1"/>
          </p:nvPr>
        </p:nvSpPr>
        <p:spPr>
          <a:xfrm>
            <a:off x="239713" y="990600"/>
            <a:ext cx="8621700" cy="54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Execute the code 1 on Rstudio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Change n1 and n2 values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7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simulation</a:t>
            </a:r>
            <a:endParaRPr/>
          </a:p>
        </p:txBody>
      </p:sp>
      <p:sp>
        <p:nvSpPr>
          <p:cNvPr id="864" name="Google Shape;864;p17"/>
          <p:cNvSpPr txBox="1">
            <a:spLocks noGrp="1"/>
          </p:cNvSpPr>
          <p:nvPr>
            <p:ph type="body" idx="1"/>
          </p:nvPr>
        </p:nvSpPr>
        <p:spPr>
          <a:xfrm>
            <a:off x="239713" y="990600"/>
            <a:ext cx="8621712" cy="542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n1 &lt;- 25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n2 &lt;- 25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d  &lt;- 2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sd &lt;- 2.45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p &lt;- NULL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for (i in 1:10000) {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data1 &lt;- rnorm(n1, mean=0, sd=sd)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data2 &lt;- rnorm(n2, mean=d, sd=sd)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p &lt;- c(p, t.test(data1, data2)$p.value)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sum(p &lt; 0.05) / length(p)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[1] 0.7997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8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new simulation</a:t>
            </a:r>
            <a:endParaRPr/>
          </a:p>
        </p:txBody>
      </p:sp>
      <p:sp>
        <p:nvSpPr>
          <p:cNvPr id="870" name="Google Shape;870;p18"/>
          <p:cNvSpPr txBox="1">
            <a:spLocks noGrp="1"/>
          </p:cNvSpPr>
          <p:nvPr>
            <p:ph type="body" idx="1"/>
          </p:nvPr>
        </p:nvSpPr>
        <p:spPr>
          <a:xfrm>
            <a:off x="239713" y="990600"/>
            <a:ext cx="8621712" cy="542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n1 &lt;- 35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n2 &lt;- 15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d  &lt;- 2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sd &lt;- 2.45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p &lt;- NULL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for (i in 1:10000) {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data1 &lt;- rnorm(n1, mean=0, sd=sd)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data2 &lt;- rnorm(n2, mean=d, sd=sd)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p &lt;- c(p, t.test(data1, data2)$p.value)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sum(p &lt; 0.05) / length(p)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9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new simulation</a:t>
            </a:r>
            <a:endParaRPr/>
          </a:p>
        </p:txBody>
      </p:sp>
      <p:sp>
        <p:nvSpPr>
          <p:cNvPr id="876" name="Google Shape;876;p19"/>
          <p:cNvSpPr txBox="1">
            <a:spLocks noGrp="1"/>
          </p:cNvSpPr>
          <p:nvPr>
            <p:ph type="body" idx="1"/>
          </p:nvPr>
        </p:nvSpPr>
        <p:spPr>
          <a:xfrm>
            <a:off x="239713" y="990600"/>
            <a:ext cx="8621712" cy="542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n1 &lt;- 35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n2 &lt;- 15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d  &lt;- 2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sd &lt;- 2.45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p &lt;- NULL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for (i in 1:10000) {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data1 &lt;- rnorm(n1, mean=0, sd=sd)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data2 &lt;- rnorm(n2, mean=d, sd=sd)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p &lt;- c(p, t.test(data1, data2)$p.value)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sum(p &lt; 0.05) / length(p)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[1] 0.7239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"/>
          <p:cNvSpPr/>
          <p:nvPr/>
        </p:nvSpPr>
        <p:spPr>
          <a:xfrm>
            <a:off x="1508125" y="1924050"/>
            <a:ext cx="7224713" cy="2770188"/>
          </a:xfrm>
          <a:prstGeom prst="rect">
            <a:avLst/>
          </a:prstGeom>
          <a:solidFill>
            <a:srgbClr val="D8D8D8">
              <a:alpha val="20000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4"/>
          <p:cNvSpPr/>
          <p:nvPr/>
        </p:nvSpPr>
        <p:spPr>
          <a:xfrm>
            <a:off x="3765550" y="2238375"/>
            <a:ext cx="2840038" cy="2143125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analysis workflow</a:t>
            </a:r>
            <a:endParaRPr/>
          </a:p>
        </p:txBody>
      </p:sp>
      <p:sp>
        <p:nvSpPr>
          <p:cNvPr id="559" name="Google Shape;559;p4"/>
          <p:cNvSpPr txBox="1"/>
          <p:nvPr/>
        </p:nvSpPr>
        <p:spPr>
          <a:xfrm>
            <a:off x="1682750" y="3124200"/>
            <a:ext cx="8382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endParaRPr/>
          </a:p>
        </p:txBody>
      </p:sp>
      <p:sp>
        <p:nvSpPr>
          <p:cNvPr id="560" name="Google Shape;560;p4"/>
          <p:cNvSpPr txBox="1"/>
          <p:nvPr/>
        </p:nvSpPr>
        <p:spPr>
          <a:xfrm>
            <a:off x="327025" y="3124200"/>
            <a:ext cx="1006475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Prepare</a:t>
            </a:r>
            <a:endParaRPr/>
          </a:p>
        </p:txBody>
      </p:sp>
      <p:sp>
        <p:nvSpPr>
          <p:cNvPr id="561" name="Google Shape;561;p4"/>
          <p:cNvSpPr txBox="1"/>
          <p:nvPr/>
        </p:nvSpPr>
        <p:spPr>
          <a:xfrm>
            <a:off x="2965450" y="3124200"/>
            <a:ext cx="612775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Tidy</a:t>
            </a:r>
            <a:endParaRPr/>
          </a:p>
        </p:txBody>
      </p:sp>
      <p:sp>
        <p:nvSpPr>
          <p:cNvPr id="562" name="Google Shape;562;p4"/>
          <p:cNvSpPr txBox="1"/>
          <p:nvPr/>
        </p:nvSpPr>
        <p:spPr>
          <a:xfrm>
            <a:off x="5297488" y="2397125"/>
            <a:ext cx="1103312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Visualize</a:t>
            </a:r>
            <a:endParaRPr/>
          </a:p>
        </p:txBody>
      </p:sp>
      <p:sp>
        <p:nvSpPr>
          <p:cNvPr id="563" name="Google Shape;563;p4"/>
          <p:cNvSpPr txBox="1"/>
          <p:nvPr/>
        </p:nvSpPr>
        <p:spPr>
          <a:xfrm>
            <a:off x="3951288" y="3124200"/>
            <a:ext cx="1228725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</a:t>
            </a:r>
            <a:endParaRPr/>
          </a:p>
        </p:txBody>
      </p:sp>
      <p:sp>
        <p:nvSpPr>
          <p:cNvPr id="564" name="Google Shape;564;p4"/>
          <p:cNvSpPr txBox="1"/>
          <p:nvPr/>
        </p:nvSpPr>
        <p:spPr>
          <a:xfrm>
            <a:off x="5557838" y="3746500"/>
            <a:ext cx="8128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/>
          </a:p>
        </p:txBody>
      </p:sp>
      <p:sp>
        <p:nvSpPr>
          <p:cNvPr id="565" name="Google Shape;565;p4"/>
          <p:cNvSpPr txBox="1"/>
          <p:nvPr/>
        </p:nvSpPr>
        <p:spPr>
          <a:xfrm>
            <a:off x="7124700" y="3124200"/>
            <a:ext cx="1608138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Communicate</a:t>
            </a:r>
            <a:endParaRPr/>
          </a:p>
        </p:txBody>
      </p:sp>
      <p:sp>
        <p:nvSpPr>
          <p:cNvPr id="566" name="Google Shape;566;p4"/>
          <p:cNvSpPr/>
          <p:nvPr/>
        </p:nvSpPr>
        <p:spPr>
          <a:xfrm rot="-5400000">
            <a:off x="4795838" y="2352675"/>
            <a:ext cx="938212" cy="1398588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4"/>
          <p:cNvSpPr/>
          <p:nvPr/>
        </p:nvSpPr>
        <p:spPr>
          <a:xfrm rot="1333904">
            <a:off x="5468938" y="2738438"/>
            <a:ext cx="784225" cy="1641475"/>
          </a:xfrm>
          <a:prstGeom prst="arc">
            <a:avLst>
              <a:gd name="adj1" fmla="val 16601291"/>
              <a:gd name="adj2" fmla="val 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4"/>
          <p:cNvSpPr/>
          <p:nvPr/>
        </p:nvSpPr>
        <p:spPr>
          <a:xfrm rot="10625704">
            <a:off x="4595813" y="2919413"/>
            <a:ext cx="1773237" cy="103505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9" name="Google Shape;569;p4"/>
          <p:cNvCxnSpPr/>
          <p:nvPr/>
        </p:nvCxnSpPr>
        <p:spPr>
          <a:xfrm>
            <a:off x="1333500" y="3309938"/>
            <a:ext cx="34925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0" name="Google Shape;570;p4"/>
          <p:cNvCxnSpPr/>
          <p:nvPr/>
        </p:nvCxnSpPr>
        <p:spPr>
          <a:xfrm>
            <a:off x="2520950" y="3309938"/>
            <a:ext cx="4445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1" name="Google Shape;571;p4"/>
          <p:cNvCxnSpPr/>
          <p:nvPr/>
        </p:nvCxnSpPr>
        <p:spPr>
          <a:xfrm>
            <a:off x="3578225" y="3309938"/>
            <a:ext cx="373063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2" name="Google Shape;572;p4"/>
          <p:cNvCxnSpPr>
            <a:stCxn id="557" idx="3"/>
          </p:cNvCxnSpPr>
          <p:nvPr/>
        </p:nvCxnSpPr>
        <p:spPr>
          <a:xfrm>
            <a:off x="6605588" y="3309938"/>
            <a:ext cx="5190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73" name="Google Shape;573;p4"/>
          <p:cNvSpPr txBox="1"/>
          <p:nvPr/>
        </p:nvSpPr>
        <p:spPr>
          <a:xfrm>
            <a:off x="8323263" y="4694238"/>
            <a:ext cx="4064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4"/>
          <p:cNvSpPr txBox="1"/>
          <p:nvPr/>
        </p:nvSpPr>
        <p:spPr>
          <a:xfrm>
            <a:off x="5778500" y="6245225"/>
            <a:ext cx="336550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Adapted from Hadley Wickham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"R for data analysis"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20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new simulation</a:t>
            </a:r>
            <a:endParaRPr/>
          </a:p>
        </p:txBody>
      </p:sp>
      <p:sp>
        <p:nvSpPr>
          <p:cNvPr id="882" name="Google Shape;882;p20"/>
          <p:cNvSpPr txBox="1">
            <a:spLocks noGrp="1"/>
          </p:cNvSpPr>
          <p:nvPr>
            <p:ph type="body" idx="1"/>
          </p:nvPr>
        </p:nvSpPr>
        <p:spPr>
          <a:xfrm>
            <a:off x="239713" y="990600"/>
            <a:ext cx="8621712" cy="542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n1 &lt;- 55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n2 &lt;- 15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d  &lt;- 2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sd &lt;- 2.45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p &lt;- NULL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for (i in 1:10000) {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data1 &lt;- rnorm(n1, mean=0, sd=sd)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data2 &lt;- rnorm(n2, mean=d, sd=sd)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p &lt;- c(p, t.test(data1, data2)$p.value)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sum(p &lt; 0.05) / length(p)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[1] 0.769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7" name="Google Shape;88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2971800"/>
            <a:ext cx="3346823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88" name="Google Shape;888;p8"/>
          <p:cNvSpPr txBox="1"/>
          <p:nvPr/>
        </p:nvSpPr>
        <p:spPr>
          <a:xfrm>
            <a:off x="773278" y="1973074"/>
            <a:ext cx="264367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Base graphics</a:t>
            </a:r>
            <a:endParaRPr/>
          </a:p>
        </p:txBody>
      </p:sp>
      <p:pic>
        <p:nvPicPr>
          <p:cNvPr id="889" name="Google Shape;88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2765" y="3276600"/>
            <a:ext cx="2286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Google Shape;890;p8"/>
          <p:cNvSpPr txBox="1"/>
          <p:nvPr/>
        </p:nvSpPr>
        <p:spPr>
          <a:xfrm>
            <a:off x="4411870" y="1973074"/>
            <a:ext cx="134524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Lattice</a:t>
            </a:r>
            <a:endParaRPr/>
          </a:p>
        </p:txBody>
      </p:sp>
      <p:pic>
        <p:nvPicPr>
          <p:cNvPr id="891" name="Google Shape;891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28765" y="2667000"/>
            <a:ext cx="2977390" cy="32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2" name="Google Shape;892;p8"/>
          <p:cNvSpPr txBox="1"/>
          <p:nvPr/>
        </p:nvSpPr>
        <p:spPr>
          <a:xfrm>
            <a:off x="6858000" y="1973074"/>
            <a:ext cx="128272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ggplot</a:t>
            </a:r>
            <a:endParaRPr sz="2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8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3 models for graphics in R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7"/>
          <p:cNvSpPr txBox="1">
            <a:spLocks noGrp="1"/>
          </p:cNvSpPr>
          <p:nvPr>
            <p:ph type="title"/>
          </p:nvPr>
        </p:nvSpPr>
        <p:spPr>
          <a:xfrm>
            <a:off x="711428" y="2362199"/>
            <a:ext cx="7772400" cy="1224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Visualising data</a:t>
            </a:r>
            <a:endParaRPr/>
          </a:p>
        </p:txBody>
      </p:sp>
      <p:sp>
        <p:nvSpPr>
          <p:cNvPr id="899" name="Google Shape;899;p7"/>
          <p:cNvSpPr txBox="1">
            <a:spLocks noGrp="1"/>
          </p:cNvSpPr>
          <p:nvPr>
            <p:ph type="body" idx="1"/>
          </p:nvPr>
        </p:nvSpPr>
        <p:spPr>
          <a:xfrm>
            <a:off x="722313" y="3940856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9"/>
          <p:cNvSpPr txBox="1">
            <a:spLocks noGrp="1"/>
          </p:cNvSpPr>
          <p:nvPr>
            <p:ph type="title"/>
          </p:nvPr>
        </p:nvSpPr>
        <p:spPr>
          <a:xfrm>
            <a:off x="711428" y="1995055"/>
            <a:ext cx="7772400" cy="1591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Interactive graphs</a:t>
            </a:r>
            <a:endParaRPr/>
          </a:p>
        </p:txBody>
      </p:sp>
      <p:sp>
        <p:nvSpPr>
          <p:cNvPr id="905" name="Google Shape;905;p9"/>
          <p:cNvSpPr txBox="1">
            <a:spLocks noGrp="1"/>
          </p:cNvSpPr>
          <p:nvPr>
            <p:ph type="body" idx="1"/>
          </p:nvPr>
        </p:nvSpPr>
        <p:spPr>
          <a:xfrm>
            <a:off x="722313" y="3940856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1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Plotly &amp; ggplot2 </a:t>
            </a:r>
            <a:endParaRPr/>
          </a:p>
        </p:txBody>
      </p:sp>
      <p:sp>
        <p:nvSpPr>
          <p:cNvPr id="912" name="Google Shape;912;p11"/>
          <p:cNvSpPr/>
          <p:nvPr/>
        </p:nvSpPr>
        <p:spPr>
          <a:xfrm>
            <a:off x="228600" y="2133600"/>
            <a:ext cx="8763000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library(plotly)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data(diamonds)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&lt;- ggplot(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data = diamonds,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aes(x = carat, y = price)) +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geom_point(aes(text = paste("Clarity:", clarity)), size = 4) +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geom_smooth(aes(colour = cut, fill = cut)) +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facet_wrap(~ cut)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(gg &lt;- ggplotly(p))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7" name="Google Shape;917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143000"/>
            <a:ext cx="8621712" cy="4202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3"/>
          <p:cNvSpPr/>
          <p:nvPr/>
        </p:nvSpPr>
        <p:spPr>
          <a:xfrm>
            <a:off x="1508125" y="1924050"/>
            <a:ext cx="7224713" cy="2770188"/>
          </a:xfrm>
          <a:prstGeom prst="rect">
            <a:avLst/>
          </a:prstGeom>
          <a:solidFill>
            <a:srgbClr val="D8D8D8">
              <a:alpha val="20000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13"/>
          <p:cNvSpPr/>
          <p:nvPr/>
        </p:nvSpPr>
        <p:spPr>
          <a:xfrm>
            <a:off x="3765550" y="2238375"/>
            <a:ext cx="2840038" cy="2143125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13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analysis workflow</a:t>
            </a:r>
            <a:endParaRPr/>
          </a:p>
        </p:txBody>
      </p:sp>
      <p:sp>
        <p:nvSpPr>
          <p:cNvPr id="925" name="Google Shape;925;p13"/>
          <p:cNvSpPr txBox="1"/>
          <p:nvPr/>
        </p:nvSpPr>
        <p:spPr>
          <a:xfrm>
            <a:off x="1682750" y="3124200"/>
            <a:ext cx="8382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endParaRPr/>
          </a:p>
        </p:txBody>
      </p:sp>
      <p:sp>
        <p:nvSpPr>
          <p:cNvPr id="926" name="Google Shape;926;p13"/>
          <p:cNvSpPr txBox="1"/>
          <p:nvPr/>
        </p:nvSpPr>
        <p:spPr>
          <a:xfrm>
            <a:off x="327025" y="3124200"/>
            <a:ext cx="1006475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Prepare</a:t>
            </a:r>
            <a:endParaRPr/>
          </a:p>
        </p:txBody>
      </p:sp>
      <p:sp>
        <p:nvSpPr>
          <p:cNvPr id="927" name="Google Shape;927;p13"/>
          <p:cNvSpPr txBox="1"/>
          <p:nvPr/>
        </p:nvSpPr>
        <p:spPr>
          <a:xfrm>
            <a:off x="2965450" y="3124200"/>
            <a:ext cx="612775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Tidy</a:t>
            </a:r>
            <a:endParaRPr/>
          </a:p>
        </p:txBody>
      </p:sp>
      <p:sp>
        <p:nvSpPr>
          <p:cNvPr id="928" name="Google Shape;928;p13"/>
          <p:cNvSpPr txBox="1"/>
          <p:nvPr/>
        </p:nvSpPr>
        <p:spPr>
          <a:xfrm>
            <a:off x="5297488" y="2397125"/>
            <a:ext cx="1103312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Visualize</a:t>
            </a:r>
            <a:endParaRPr/>
          </a:p>
        </p:txBody>
      </p:sp>
      <p:sp>
        <p:nvSpPr>
          <p:cNvPr id="929" name="Google Shape;929;p13"/>
          <p:cNvSpPr txBox="1"/>
          <p:nvPr/>
        </p:nvSpPr>
        <p:spPr>
          <a:xfrm>
            <a:off x="3951288" y="3124200"/>
            <a:ext cx="1228725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</a:t>
            </a:r>
            <a:endParaRPr/>
          </a:p>
        </p:txBody>
      </p:sp>
      <p:sp>
        <p:nvSpPr>
          <p:cNvPr id="930" name="Google Shape;930;p13"/>
          <p:cNvSpPr txBox="1"/>
          <p:nvPr/>
        </p:nvSpPr>
        <p:spPr>
          <a:xfrm>
            <a:off x="5557838" y="3746500"/>
            <a:ext cx="8128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/>
          </a:p>
        </p:txBody>
      </p:sp>
      <p:sp>
        <p:nvSpPr>
          <p:cNvPr id="931" name="Google Shape;931;p13"/>
          <p:cNvSpPr txBox="1"/>
          <p:nvPr/>
        </p:nvSpPr>
        <p:spPr>
          <a:xfrm>
            <a:off x="7124700" y="3124200"/>
            <a:ext cx="1608138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Communicate</a:t>
            </a:r>
            <a:endParaRPr/>
          </a:p>
        </p:txBody>
      </p:sp>
      <p:sp>
        <p:nvSpPr>
          <p:cNvPr id="932" name="Google Shape;932;p13"/>
          <p:cNvSpPr/>
          <p:nvPr/>
        </p:nvSpPr>
        <p:spPr>
          <a:xfrm rot="-5400000">
            <a:off x="4795838" y="2352675"/>
            <a:ext cx="938212" cy="1398588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13"/>
          <p:cNvSpPr/>
          <p:nvPr/>
        </p:nvSpPr>
        <p:spPr>
          <a:xfrm rot="1333904">
            <a:off x="5468938" y="2738438"/>
            <a:ext cx="784225" cy="1641475"/>
          </a:xfrm>
          <a:prstGeom prst="arc">
            <a:avLst>
              <a:gd name="adj1" fmla="val 16601291"/>
              <a:gd name="adj2" fmla="val 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13"/>
          <p:cNvSpPr/>
          <p:nvPr/>
        </p:nvSpPr>
        <p:spPr>
          <a:xfrm rot="10625704">
            <a:off x="4595813" y="2919413"/>
            <a:ext cx="1773237" cy="103505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5" name="Google Shape;935;p13"/>
          <p:cNvCxnSpPr/>
          <p:nvPr/>
        </p:nvCxnSpPr>
        <p:spPr>
          <a:xfrm>
            <a:off x="1333500" y="3309938"/>
            <a:ext cx="34925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36" name="Google Shape;936;p13"/>
          <p:cNvCxnSpPr/>
          <p:nvPr/>
        </p:nvCxnSpPr>
        <p:spPr>
          <a:xfrm>
            <a:off x="2520950" y="3309938"/>
            <a:ext cx="4445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37" name="Google Shape;937;p13"/>
          <p:cNvCxnSpPr/>
          <p:nvPr/>
        </p:nvCxnSpPr>
        <p:spPr>
          <a:xfrm>
            <a:off x="3578225" y="3309938"/>
            <a:ext cx="373063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38" name="Google Shape;938;p13"/>
          <p:cNvCxnSpPr>
            <a:stCxn id="923" idx="3"/>
          </p:cNvCxnSpPr>
          <p:nvPr/>
        </p:nvCxnSpPr>
        <p:spPr>
          <a:xfrm>
            <a:off x="6605588" y="3309938"/>
            <a:ext cx="5190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39" name="Google Shape;939;p13"/>
          <p:cNvSpPr txBox="1"/>
          <p:nvPr/>
        </p:nvSpPr>
        <p:spPr>
          <a:xfrm>
            <a:off x="8323263" y="4694238"/>
            <a:ext cx="4064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13"/>
          <p:cNvSpPr txBox="1"/>
          <p:nvPr/>
        </p:nvSpPr>
        <p:spPr>
          <a:xfrm>
            <a:off x="5778500" y="6245225"/>
            <a:ext cx="336550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Adapted from Hadley Wickham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"R for data analysis"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5d52f05d1e_3_19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400" cy="45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00FF"/>
                </a:solidFill>
              </a:rPr>
              <a:t>Shiny application for puissance computation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947" name="Google Shape;947;g5d52f05d1e_3_19"/>
          <p:cNvSpPr txBox="1">
            <a:spLocks noGrp="1"/>
          </p:cNvSpPr>
          <p:nvPr>
            <p:ph type="body" idx="1"/>
          </p:nvPr>
        </p:nvSpPr>
        <p:spPr>
          <a:xfrm>
            <a:off x="239713" y="990600"/>
            <a:ext cx="8621700" cy="54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rgbClr val="9900FF"/>
                </a:solidFill>
              </a:rPr>
              <a:t>Faire une capture d’écran de l’appli Shiny correspondante</a:t>
            </a:r>
            <a:endParaRPr sz="2400" i="1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"/>
          <p:cNvSpPr/>
          <p:nvPr/>
        </p:nvSpPr>
        <p:spPr>
          <a:xfrm>
            <a:off x="1508125" y="1924050"/>
            <a:ext cx="7224713" cy="2770188"/>
          </a:xfrm>
          <a:prstGeom prst="rect">
            <a:avLst/>
          </a:prstGeom>
          <a:solidFill>
            <a:srgbClr val="D8D8D8">
              <a:alpha val="20000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5"/>
          <p:cNvSpPr/>
          <p:nvPr/>
        </p:nvSpPr>
        <p:spPr>
          <a:xfrm>
            <a:off x="3765550" y="2238375"/>
            <a:ext cx="2840038" cy="2143125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5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analysis workflow</a:t>
            </a:r>
            <a:endParaRPr/>
          </a:p>
        </p:txBody>
      </p:sp>
      <p:sp>
        <p:nvSpPr>
          <p:cNvPr id="582" name="Google Shape;582;p5"/>
          <p:cNvSpPr txBox="1"/>
          <p:nvPr/>
        </p:nvSpPr>
        <p:spPr>
          <a:xfrm>
            <a:off x="1682750" y="3124200"/>
            <a:ext cx="8382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endParaRPr/>
          </a:p>
        </p:txBody>
      </p:sp>
      <p:sp>
        <p:nvSpPr>
          <p:cNvPr id="583" name="Google Shape;583;p5"/>
          <p:cNvSpPr txBox="1"/>
          <p:nvPr/>
        </p:nvSpPr>
        <p:spPr>
          <a:xfrm>
            <a:off x="327025" y="3124200"/>
            <a:ext cx="1006475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Prepare</a:t>
            </a:r>
            <a:endParaRPr/>
          </a:p>
        </p:txBody>
      </p:sp>
      <p:sp>
        <p:nvSpPr>
          <p:cNvPr id="584" name="Google Shape;584;p5"/>
          <p:cNvSpPr txBox="1"/>
          <p:nvPr/>
        </p:nvSpPr>
        <p:spPr>
          <a:xfrm>
            <a:off x="2965450" y="3124200"/>
            <a:ext cx="6129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Tidy</a:t>
            </a:r>
            <a:endParaRPr/>
          </a:p>
        </p:txBody>
      </p:sp>
      <p:sp>
        <p:nvSpPr>
          <p:cNvPr id="585" name="Google Shape;585;p5"/>
          <p:cNvSpPr txBox="1"/>
          <p:nvPr/>
        </p:nvSpPr>
        <p:spPr>
          <a:xfrm>
            <a:off x="5297488" y="2397125"/>
            <a:ext cx="1103312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Visualize</a:t>
            </a:r>
            <a:endParaRPr/>
          </a:p>
        </p:txBody>
      </p:sp>
      <p:sp>
        <p:nvSpPr>
          <p:cNvPr id="586" name="Google Shape;586;p5"/>
          <p:cNvSpPr txBox="1"/>
          <p:nvPr/>
        </p:nvSpPr>
        <p:spPr>
          <a:xfrm>
            <a:off x="3951288" y="3124200"/>
            <a:ext cx="1228725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</a:t>
            </a:r>
            <a:endParaRPr/>
          </a:p>
        </p:txBody>
      </p:sp>
      <p:sp>
        <p:nvSpPr>
          <p:cNvPr id="587" name="Google Shape;587;p5"/>
          <p:cNvSpPr txBox="1"/>
          <p:nvPr/>
        </p:nvSpPr>
        <p:spPr>
          <a:xfrm>
            <a:off x="5557838" y="3746500"/>
            <a:ext cx="8128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/>
          </a:p>
        </p:txBody>
      </p:sp>
      <p:sp>
        <p:nvSpPr>
          <p:cNvPr id="588" name="Google Shape;588;p5"/>
          <p:cNvSpPr txBox="1"/>
          <p:nvPr/>
        </p:nvSpPr>
        <p:spPr>
          <a:xfrm>
            <a:off x="7124700" y="3124200"/>
            <a:ext cx="1608138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Communicate</a:t>
            </a:r>
            <a:endParaRPr/>
          </a:p>
        </p:txBody>
      </p:sp>
      <p:sp>
        <p:nvSpPr>
          <p:cNvPr id="589" name="Google Shape;589;p5"/>
          <p:cNvSpPr/>
          <p:nvPr/>
        </p:nvSpPr>
        <p:spPr>
          <a:xfrm rot="-5400000">
            <a:off x="4795838" y="2352675"/>
            <a:ext cx="938212" cy="1398588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5"/>
          <p:cNvSpPr/>
          <p:nvPr/>
        </p:nvSpPr>
        <p:spPr>
          <a:xfrm rot="1333904">
            <a:off x="5468938" y="2738438"/>
            <a:ext cx="784225" cy="1641475"/>
          </a:xfrm>
          <a:prstGeom prst="arc">
            <a:avLst>
              <a:gd name="adj1" fmla="val 16601291"/>
              <a:gd name="adj2" fmla="val 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5"/>
          <p:cNvSpPr/>
          <p:nvPr/>
        </p:nvSpPr>
        <p:spPr>
          <a:xfrm rot="10625704">
            <a:off x="4595813" y="2919413"/>
            <a:ext cx="1773237" cy="103505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2" name="Google Shape;592;p5"/>
          <p:cNvCxnSpPr/>
          <p:nvPr/>
        </p:nvCxnSpPr>
        <p:spPr>
          <a:xfrm>
            <a:off x="1333500" y="3309938"/>
            <a:ext cx="34925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93" name="Google Shape;593;p5"/>
          <p:cNvCxnSpPr/>
          <p:nvPr/>
        </p:nvCxnSpPr>
        <p:spPr>
          <a:xfrm>
            <a:off x="2520950" y="3309938"/>
            <a:ext cx="4445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94" name="Google Shape;594;p5"/>
          <p:cNvCxnSpPr/>
          <p:nvPr/>
        </p:nvCxnSpPr>
        <p:spPr>
          <a:xfrm>
            <a:off x="3578225" y="3309938"/>
            <a:ext cx="373063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95" name="Google Shape;595;p5"/>
          <p:cNvCxnSpPr>
            <a:stCxn id="580" idx="3"/>
          </p:cNvCxnSpPr>
          <p:nvPr/>
        </p:nvCxnSpPr>
        <p:spPr>
          <a:xfrm>
            <a:off x="6605588" y="3309938"/>
            <a:ext cx="5190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96" name="Google Shape;596;p5"/>
          <p:cNvSpPr txBox="1"/>
          <p:nvPr/>
        </p:nvSpPr>
        <p:spPr>
          <a:xfrm>
            <a:off x="8323263" y="4694238"/>
            <a:ext cx="4064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5"/>
          <p:cNvSpPr txBox="1"/>
          <p:nvPr/>
        </p:nvSpPr>
        <p:spPr>
          <a:xfrm>
            <a:off x="5778500" y="6245225"/>
            <a:ext cx="336550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Adapted from Hadley Wickham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"R for data analysis"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5d52f05d1e_3_0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400" cy="45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g5d52f05d1e_3_0"/>
          <p:cNvSpPr txBox="1">
            <a:spLocks noGrp="1"/>
          </p:cNvSpPr>
          <p:nvPr>
            <p:ph type="body" idx="1"/>
          </p:nvPr>
        </p:nvSpPr>
        <p:spPr>
          <a:xfrm>
            <a:off x="239713" y="990600"/>
            <a:ext cx="8621700" cy="54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00FF"/>
                </a:solidFill>
              </a:rPr>
              <a:t>How do you share R results with your collaborators ?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6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knitr and R Markdown</a:t>
            </a:r>
            <a:endParaRPr/>
          </a:p>
        </p:txBody>
      </p:sp>
      <p:pic>
        <p:nvPicPr>
          <p:cNvPr id="610" name="Google Shape;610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790" b="1291"/>
          <a:stretch/>
        </p:blipFill>
        <p:spPr>
          <a:xfrm>
            <a:off x="9525" y="981075"/>
            <a:ext cx="9134475" cy="5503863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6"/>
          <p:cNvSpPr txBox="1">
            <a:spLocks noGrp="1"/>
          </p:cNvSpPr>
          <p:nvPr>
            <p:ph type="title"/>
          </p:nvPr>
        </p:nvSpPr>
        <p:spPr>
          <a:xfrm>
            <a:off x="250825" y="151269"/>
            <a:ext cx="49251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Share my R code and results</a:t>
            </a:r>
            <a:endParaRPr b="1" i="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Google Shape;616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914400"/>
            <a:ext cx="45639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23"/>
          <p:cNvPicPr preferRelativeResize="0"/>
          <p:nvPr/>
        </p:nvPicPr>
        <p:blipFill rotWithShape="1">
          <a:blip r:embed="rId4">
            <a:alphaModFix/>
          </a:blip>
          <a:srcRect l="4375" t="3056" r="4167" b="4999"/>
          <a:stretch/>
        </p:blipFill>
        <p:spPr>
          <a:xfrm>
            <a:off x="4133850" y="2819400"/>
            <a:ext cx="4901548" cy="36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23"/>
          <p:cNvSpPr txBox="1">
            <a:spLocks noGrp="1"/>
          </p:cNvSpPr>
          <p:nvPr>
            <p:ph type="title"/>
          </p:nvPr>
        </p:nvSpPr>
        <p:spPr>
          <a:xfrm>
            <a:off x="250825" y="151269"/>
            <a:ext cx="49251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limmaGUI</a:t>
            </a:r>
            <a:endParaRPr b="1" i="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3" name="Google Shape;62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09841"/>
            <a:ext cx="9144000" cy="4038317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30"/>
          <p:cNvSpPr txBox="1">
            <a:spLocks noGrp="1"/>
          </p:cNvSpPr>
          <p:nvPr>
            <p:ph type="title" idx="4294967295"/>
          </p:nvPr>
        </p:nvSpPr>
        <p:spPr>
          <a:xfrm>
            <a:off x="250825" y="151269"/>
            <a:ext cx="49251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Rweb</a:t>
            </a:r>
            <a:endParaRPr b="1" i="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B Template">
  <a:themeElements>
    <a:clrScheme name="SIB Colours">
      <a:dk1>
        <a:srgbClr val="323232"/>
      </a:dk1>
      <a:lt1>
        <a:srgbClr val="FFFFFF"/>
      </a:lt1>
      <a:dk2>
        <a:srgbClr val="AE191A"/>
      </a:dk2>
      <a:lt2>
        <a:srgbClr val="575757"/>
      </a:lt2>
      <a:accent1>
        <a:srgbClr val="E30613"/>
      </a:accent1>
      <a:accent2>
        <a:srgbClr val="EA5297"/>
      </a:accent2>
      <a:accent3>
        <a:srgbClr val="EE7659"/>
      </a:accent3>
      <a:accent4>
        <a:srgbClr val="009FE3"/>
      </a:accent4>
      <a:accent5>
        <a:srgbClr val="009A93"/>
      </a:accent5>
      <a:accent6>
        <a:srgbClr val="2E2C7E"/>
      </a:accent6>
      <a:hlink>
        <a:srgbClr val="575757"/>
      </a:hlink>
      <a:folHlink>
        <a:srgbClr val="7878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red - custom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8_Fred- custom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Fred- custom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Fred- custom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1261</Words>
  <Application>Microsoft Macintosh PowerPoint</Application>
  <PresentationFormat>Affichage à l'écran (4:3)</PresentationFormat>
  <Paragraphs>307</Paragraphs>
  <Slides>47</Slides>
  <Notes>47</Notes>
  <HiddenSlides>2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7</vt:i4>
      </vt:variant>
      <vt:variant>
        <vt:lpstr>Titres des diapositives</vt:lpstr>
      </vt:variant>
      <vt:variant>
        <vt:i4>47</vt:i4>
      </vt:variant>
    </vt:vector>
  </HeadingPairs>
  <TitlesOfParts>
    <vt:vector size="59" baseType="lpstr">
      <vt:lpstr>Arial</vt:lpstr>
      <vt:lpstr>Calibri</vt:lpstr>
      <vt:lpstr>Courier New</vt:lpstr>
      <vt:lpstr>Helvetica Neue</vt:lpstr>
      <vt:lpstr>Times New Roman</vt:lpstr>
      <vt:lpstr>SIB Template</vt:lpstr>
      <vt:lpstr>1_Fred - custom</vt:lpstr>
      <vt:lpstr>2_Office Theme</vt:lpstr>
      <vt:lpstr>8_Fred- custom</vt:lpstr>
      <vt:lpstr>Fred- custom</vt:lpstr>
      <vt:lpstr>5_Fred- custom</vt:lpstr>
      <vt:lpstr>1_Default Design</vt:lpstr>
      <vt:lpstr>Introduction à R Shiny</vt:lpstr>
      <vt:lpstr>Présentation PowerPoint</vt:lpstr>
      <vt:lpstr>Matériel de cours et liens utiles</vt:lpstr>
      <vt:lpstr>Data analysis workflow</vt:lpstr>
      <vt:lpstr>Data analysis workflow</vt:lpstr>
      <vt:lpstr>Présentation PowerPoint</vt:lpstr>
      <vt:lpstr>knitr and R Markdown</vt:lpstr>
      <vt:lpstr>limmaGUI</vt:lpstr>
      <vt:lpstr>Rweb</vt:lpstr>
      <vt:lpstr>Présentation PowerPoint</vt:lpstr>
      <vt:lpstr>plotly</vt:lpstr>
      <vt:lpstr>Data analysis workflow</vt:lpstr>
      <vt:lpstr>"Interactive" analysis with R (and Rstudio): accessing an R application</vt:lpstr>
      <vt:lpstr>Rstudio code for histogram plot</vt:lpstr>
      <vt:lpstr>Shiny application for histogram interactive plot</vt:lpstr>
      <vt:lpstr>Shiny application for histogram interactive plot</vt:lpstr>
      <vt:lpstr>How can I access R results through a web client ?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Shiny advantages</vt:lpstr>
      <vt:lpstr>Présentation PowerPoint</vt:lpstr>
      <vt:lpstr> Setting up shiny in R</vt:lpstr>
      <vt:lpstr>Documentation on Shiny</vt:lpstr>
      <vt:lpstr>Examples of Shiny apps</vt:lpstr>
      <vt:lpstr>Présentation PowerPoint</vt:lpstr>
      <vt:lpstr>Example of Shiny applications</vt:lpstr>
      <vt:lpstr>Shiny includes 11 examples of apps</vt:lpstr>
      <vt:lpstr>Présentation PowerPoint</vt:lpstr>
      <vt:lpstr>Example: simulation</vt:lpstr>
      <vt:lpstr>Présentation PowerPoint</vt:lpstr>
      <vt:lpstr>Example: simulation</vt:lpstr>
      <vt:lpstr>Example: new simulation</vt:lpstr>
      <vt:lpstr>Example: new simulation</vt:lpstr>
      <vt:lpstr>Example: new simulation</vt:lpstr>
      <vt:lpstr>3 models for graphics in R</vt:lpstr>
      <vt:lpstr>Visualising data</vt:lpstr>
      <vt:lpstr>Interactive graphs</vt:lpstr>
      <vt:lpstr>Plotly &amp; ggplot2 </vt:lpstr>
      <vt:lpstr>Présentation PowerPoint</vt:lpstr>
      <vt:lpstr>Data analysis workflow</vt:lpstr>
      <vt:lpstr>Shiny application for puissance computation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à R Shiny</dc:title>
  <cp:lastModifiedBy>Utilisateur Microsoft Office</cp:lastModifiedBy>
  <cp:revision>1</cp:revision>
  <dcterms:created xsi:type="dcterms:W3CDTF">1601-01-01T00:00:00Z</dcterms:created>
  <dcterms:modified xsi:type="dcterms:W3CDTF">2019-08-20T08:58:21Z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