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E6A3BFE-380C-4150-B761-381902D709B5}">
  <a:tblStyle styleId="{3E6A3BFE-380C-4150-B761-381902D709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d5394926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d5394926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53949261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53949261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5394926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d5394926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d53949261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d53949261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d5394926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d5394926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d53949261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d5394926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d5394926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d5394926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539492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539492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5394926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d5394926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d5394926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d5394926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d5394926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d5394926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d5394926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d5394926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d5394926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d5394926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5394926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5394926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5394926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5394926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hiny.rstudio.com/articles/deployment-web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shinyapps.i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alabat.shinyapps.io/shiny/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Deploy shiny app on the web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175100" y="58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Shinyapps.io - </a:t>
            </a:r>
            <a:r>
              <a:rPr lang="fr" sz="2600">
                <a:solidFill>
                  <a:schemeClr val="dk2"/>
                </a:solidFill>
              </a:rPr>
              <a:t>Publish with Rstudio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 rotWithShape="1">
          <a:blip r:embed="rId3">
            <a:alphaModFix/>
          </a:blip>
          <a:srcRect b="19340" l="2964" r="3803" t="2705"/>
          <a:stretch/>
        </p:blipFill>
        <p:spPr>
          <a:xfrm>
            <a:off x="191603" y="630725"/>
            <a:ext cx="8701976" cy="443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/>
          <p:nvPr/>
        </p:nvSpPr>
        <p:spPr>
          <a:xfrm>
            <a:off x="4226725" y="990875"/>
            <a:ext cx="276900" cy="273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22"/>
          <p:cNvCxnSpPr>
            <a:stCxn id="110" idx="7"/>
          </p:cNvCxnSpPr>
          <p:nvPr/>
        </p:nvCxnSpPr>
        <p:spPr>
          <a:xfrm flipH="1" rot="10800000">
            <a:off x="4463074" y="505299"/>
            <a:ext cx="1319400" cy="525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22"/>
          <p:cNvSpPr txBox="1"/>
          <p:nvPr/>
        </p:nvSpPr>
        <p:spPr>
          <a:xfrm>
            <a:off x="5782475" y="178900"/>
            <a:ext cx="8499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Publish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75" y="103000"/>
            <a:ext cx="730975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7125" y="1897350"/>
            <a:ext cx="2748674" cy="30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/>
        </p:nvSpPr>
        <p:spPr>
          <a:xfrm>
            <a:off x="195575" y="161475"/>
            <a:ext cx="65808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Shiny server &amp; shiny server pro</a:t>
            </a:r>
            <a:endParaRPr sz="3000"/>
          </a:p>
        </p:txBody>
      </p:sp>
      <p:sp>
        <p:nvSpPr>
          <p:cNvPr id="124" name="Google Shape;124;p24"/>
          <p:cNvSpPr txBox="1"/>
          <p:nvPr/>
        </p:nvSpPr>
        <p:spPr>
          <a:xfrm>
            <a:off x="531200" y="1168925"/>
            <a:ext cx="59871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222222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Install shiny R with apt-get for example</a:t>
            </a:r>
            <a:endParaRPr sz="1050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222222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install shiny in R with install.packages()</a:t>
            </a:r>
            <a:endParaRPr sz="1050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0000FF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lang="fr" sz="1050">
                <a:solidFill>
                  <a:srgbClr val="222222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systemctl start shiny-server</a:t>
            </a:r>
            <a:endParaRPr sz="1050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222222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scp path/to/my/app name@myserver:remotepath/to/my/app</a:t>
            </a:r>
            <a:endParaRPr sz="1050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/>
        </p:nvSpPr>
        <p:spPr>
          <a:xfrm>
            <a:off x="263875" y="1664925"/>
            <a:ext cx="65808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Start shiny server</a:t>
            </a:r>
            <a:endParaRPr sz="2400"/>
          </a:p>
        </p:txBody>
      </p:sp>
      <p:sp>
        <p:nvSpPr>
          <p:cNvPr id="126" name="Google Shape;126;p24"/>
          <p:cNvSpPr txBox="1"/>
          <p:nvPr/>
        </p:nvSpPr>
        <p:spPr>
          <a:xfrm>
            <a:off x="347975" y="2571750"/>
            <a:ext cx="65808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Copy the app files in a directory</a:t>
            </a:r>
            <a:endParaRPr sz="2400"/>
          </a:p>
        </p:txBody>
      </p:sp>
      <p:sp>
        <p:nvSpPr>
          <p:cNvPr id="127" name="Google Shape;127;p24"/>
          <p:cNvSpPr txBox="1"/>
          <p:nvPr/>
        </p:nvSpPr>
        <p:spPr>
          <a:xfrm>
            <a:off x="195575" y="800475"/>
            <a:ext cx="65808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Install</a:t>
            </a:r>
            <a:r>
              <a:rPr lang="fr" sz="2400"/>
              <a:t> shiny server</a:t>
            </a:r>
            <a:endParaRPr sz="2400"/>
          </a:p>
        </p:txBody>
      </p:sp>
      <p:sp>
        <p:nvSpPr>
          <p:cNvPr id="128" name="Google Shape;128;p24"/>
          <p:cNvSpPr txBox="1"/>
          <p:nvPr/>
        </p:nvSpPr>
        <p:spPr>
          <a:xfrm>
            <a:off x="531200" y="3558875"/>
            <a:ext cx="65808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Configure shiny-server.conf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the pros and cons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4" name="Google Shape;134;p25"/>
          <p:cNvGraphicFramePr/>
          <p:nvPr/>
        </p:nvGraphicFramePr>
        <p:xfrm>
          <a:off x="419750" y="123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{3E6A3BFE-380C-4150-B761-381902D709B5}</a:tableStyleId>
              </a:tblPr>
              <a:tblGrid>
                <a:gridCol w="1696175"/>
                <a:gridCol w="1696175"/>
                <a:gridCol w="1696175"/>
                <a:gridCol w="1696175"/>
                <a:gridCol w="1696175"/>
              </a:tblGrid>
              <a:tr h="65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Infrastructure needed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Costs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Ease of installation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Skills needed for deployment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5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shinyapps.io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None needed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- </a:t>
                      </a:r>
                      <a:r>
                        <a:rPr lang="fr" sz="1000"/>
                        <a:t>free for 5 apps/25h usage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- paying service for more important needs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No installation needed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00"/>
                        <a:t>No skills needed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5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shinyserver open source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++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-</a:t>
                      </a:r>
                      <a:r>
                        <a:rPr lang="fr" sz="1000"/>
                        <a:t> free with limited capabilities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5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shinyproxy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++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- </a:t>
                      </a:r>
                      <a:r>
                        <a:rPr lang="fr" sz="1000"/>
                        <a:t>free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Shinyapps.io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/>
              <a:t>Troubleshootings</a:t>
            </a:r>
            <a:endParaRPr sz="2600"/>
          </a:p>
          <a:p>
            <a:pPr indent="0" lvl="0" marL="101600" marR="10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000"/>
              <a:t>Error in lint(appDir, appFiles, appPrimaryDoc) : </a:t>
            </a:r>
            <a:endParaRPr sz="1000"/>
          </a:p>
          <a:p>
            <a:pPr indent="0" lvl="0" marL="101600" marR="10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000"/>
              <a:t>  Cancelling deployment: invalid project layout.</a:t>
            </a:r>
            <a:endParaRPr sz="1000"/>
          </a:p>
          <a:p>
            <a:pPr indent="0" lvl="0" marL="101600" marR="10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000"/>
              <a:t>The project should have one of the following layouts:</a:t>
            </a:r>
            <a:endParaRPr sz="1000"/>
          </a:p>
          <a:p>
            <a:pPr indent="0" lvl="0" marL="101600" marR="10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000"/>
              <a:t>1. 'shiny.R' and 'ui.R' in the application base directory,</a:t>
            </a:r>
            <a:endParaRPr sz="1000"/>
          </a:p>
          <a:p>
            <a:pPr indent="0" lvl="0" marL="101600" marR="10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000"/>
              <a:t>2. 'shiny.R' and 'www/index.html' in the application base directory,</a:t>
            </a:r>
            <a:endParaRPr sz="1000"/>
          </a:p>
          <a:p>
            <a:pPr indent="0" lvl="0" marL="101600" marR="10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000"/>
              <a:t>3. 'app.R' or a single-file Shiny .R file,</a:t>
            </a:r>
            <a:endParaRPr sz="1000"/>
          </a:p>
          <a:p>
            <a:pPr indent="0" lvl="0" marL="101600" marR="10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000"/>
              <a:t>4. An R Markdown (.Rmd) document,</a:t>
            </a:r>
            <a:endParaRPr sz="1000"/>
          </a:p>
          <a:p>
            <a:pPr indent="0" lvl="0" marL="101600" marR="10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000"/>
              <a:t>5. A static HTML (.html) or PDF (.pdf) document.</a:t>
            </a:r>
            <a:endParaRPr sz="1000"/>
          </a:p>
          <a:p>
            <a:pPr indent="0" lvl="0" marL="101600" marR="10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000"/>
              <a:t>6. 'plumber.R' API description .R file</a:t>
            </a:r>
            <a:endParaRPr sz="1000"/>
          </a:p>
          <a:p>
            <a:pPr indent="0" lvl="0" marL="101600" marR="10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000"/>
              <a:t>7. 'entrypoint.R' plumber startup script</a:t>
            </a:r>
            <a:endParaRPr sz="1000"/>
          </a:p>
          <a:p>
            <a:pPr indent="0" lvl="0" marL="101600" marR="10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000"/>
              <a:t>8. A tensorflow saved model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rsconnect packages depends on openssl and curl development packages.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/>
              <a:t>Ubuntu: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If RCurl or openssl fail to install, make sure you have installed the dev packages of curl and openssl: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sudo apt-get install libssl-dev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sudo apt-get install libcurl4-openssl-dev</a:t>
            </a:r>
            <a:endParaRPr/>
          </a:p>
        </p:txBody>
      </p:sp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Troubleshooting errors on installing rsconnect package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Troubleshooting errors on deployment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/>
              <a:t>&gt; </a:t>
            </a:r>
            <a:r>
              <a:rPr lang="fr" sz="1200">
                <a:solidFill>
                  <a:srgbClr val="000000"/>
                </a:solidFill>
              </a:rPr>
              <a:t>rsconnect::deployApp("Shiny-SoSV/")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/>
              <a:t>Preparing to deploy application...DONE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/>
              <a:t>Uploading bundle for application: 1021372...</a:t>
            </a:r>
            <a:r>
              <a:rPr lang="fr" sz="1200">
                <a:solidFill>
                  <a:srgbClr val="FF0000"/>
                </a:solidFill>
              </a:rPr>
              <a:t>Erreur :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FF0000"/>
                </a:solidFill>
              </a:rPr>
              <a:t>* Application depends on package "ggsci" but it is not installed. Please resolve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FF0000"/>
                </a:solidFill>
              </a:rPr>
              <a:t>   before continuing.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FF0000"/>
                </a:solidFill>
              </a:rPr>
              <a:t>* Application depends on package "shinyjs" but it is not installed. Please resolve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FF0000"/>
                </a:solidFill>
              </a:rPr>
              <a:t>   before continuing.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FF0000"/>
                </a:solidFill>
              </a:rPr>
              <a:t>De plus : Warning messages: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FF0000"/>
                </a:solidFill>
              </a:rPr>
              <a:t>1: In FUN(X[[i]], ...) :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FF0000"/>
                </a:solidFill>
              </a:rPr>
              <a:t>  Failed to infer source for package 'ggsci'; using latest available version on CRAN instead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FF0000"/>
                </a:solidFill>
              </a:rPr>
              <a:t>2: In FUN(X[[i]], ...) :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FF0000"/>
                </a:solidFill>
              </a:rPr>
              <a:t>  Failed to infer source for package 'shinyjs'; using latest available version on CRAN instead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FF0000"/>
                </a:solidFill>
              </a:rPr>
              <a:t>3: Unable to package DESCRIPTION files: Couldn't find DESCRIPTION file for ggsci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FIX: install missing packages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&gt;</a:t>
            </a:r>
            <a:r>
              <a:rPr lang="fr" sz="1200">
                <a:solidFill>
                  <a:srgbClr val="00FF00"/>
                </a:solidFill>
              </a:rPr>
              <a:t> install.packages(“ggsci”)</a:t>
            </a:r>
            <a:endParaRPr sz="12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&gt; </a:t>
            </a:r>
            <a:r>
              <a:rPr lang="fr" sz="1200">
                <a:solidFill>
                  <a:srgbClr val="00FF00"/>
                </a:solidFill>
              </a:rPr>
              <a:t>install.packages("shinyjs")</a:t>
            </a:r>
            <a:endParaRPr sz="12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&gt; </a:t>
            </a:r>
            <a:r>
              <a:rPr lang="fr" sz="1200">
                <a:solidFill>
                  <a:srgbClr val="000000"/>
                </a:solidFill>
              </a:rPr>
              <a:t>rsconnect::deployApp("Shiny-SoSV/")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Preparing to deploy application...DONE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Uploading bundle for application: 1021372...DONE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Deploying bundle: 2217728 for application: 1021372 ...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Waiting for task: 628985176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building: Parsing manifest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building: Building image: 2339381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building: Fetching packages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building: Building package: nlme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building: Building package: Matrix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building: Building package: mgcv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building: Installing packages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building: Installing files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building: Pushing image: 2339381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deploying: Starting instances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rollforward: Activating new instances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success: Stopping old instances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/>
              <a:t>Application successfully deployed to https://jos4uke.shinyapps.io/shiny-sosv/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Rstudio documentation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600" u="sng">
                <a:solidFill>
                  <a:schemeClr val="hlink"/>
                </a:solidFill>
                <a:hlinkClick r:id="rId3"/>
              </a:rPr>
              <a:t>https://shiny.rstudio.com/articles/deployment-web.html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463" y="308450"/>
            <a:ext cx="7709077" cy="45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Shinyapps.io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/>
              <a:t>first install rsconnect in Rstudio</a:t>
            </a:r>
            <a:endParaRPr sz="2600"/>
          </a:p>
          <a:p>
            <a:pPr indent="0" lvl="0" marL="101600" marR="1016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install.packages</a:t>
            </a:r>
            <a:r>
              <a:rPr lang="fr" sz="2000">
                <a:solidFill>
                  <a:srgbClr val="687687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2000">
                <a:solidFill>
                  <a:srgbClr val="036A07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'rsconnect'</a:t>
            </a:r>
            <a:r>
              <a:rPr lang="fr" sz="2000">
                <a:solidFill>
                  <a:srgbClr val="687687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687687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2600"/>
              <a:t>Then create an account on shinyapp.io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2000" u="sng">
                <a:solidFill>
                  <a:schemeClr val="hlink"/>
                </a:solidFill>
                <a:hlinkClick r:id="rId3"/>
              </a:rPr>
              <a:t>https://www.shinyapps.io/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7" cy="3757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Shinyapps.io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/>
              <a:t>Copy the token into Rstudio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rsconnect::setAccountInfo(name='malabat',</a:t>
            </a:r>
            <a:endParaRPr sz="20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			  token='630DC388B2F1E7555A63681A5B847015',</a:t>
            </a:r>
            <a:endParaRPr sz="20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			  secret='&lt;SECRET&gt;')</a:t>
            </a:r>
            <a:endParaRPr sz="20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fr" sz="2600"/>
              <a:t>Don’t forget to show the ‘&lt;SECRET&gt;’ part before copying.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Shinyapps.io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/>
              <a:t>Deploy the app</a:t>
            </a:r>
            <a:endParaRPr sz="2600"/>
          </a:p>
          <a:p>
            <a:pPr indent="0" lvl="0" marL="101600" marR="1016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rsconnect::deployApp('</a:t>
            </a:r>
            <a:r>
              <a:rPr lang="fr" sz="2000">
                <a:solidFill>
                  <a:srgbClr val="6AA84F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path/to/your/app</a:t>
            </a:r>
            <a:r>
              <a:rPr lang="fr" sz="20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', account = ‘</a:t>
            </a:r>
            <a:r>
              <a:rPr lang="fr" sz="2000">
                <a:solidFill>
                  <a:srgbClr val="93C47D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yourAccountName</a:t>
            </a:r>
            <a:r>
              <a:rPr lang="fr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fr" sz="20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6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273750" y="8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Shinyapps.io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641550"/>
            <a:ext cx="8520600" cy="3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/>
              <a:t>The app is online : </a:t>
            </a:r>
            <a:endParaRPr sz="2600"/>
          </a:p>
          <a:p>
            <a:pPr indent="0" lvl="0" marL="101600" marR="101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2400" u="sng">
                <a:solidFill>
                  <a:schemeClr val="hlink"/>
                </a:solidFill>
                <a:hlinkClick r:id="rId3"/>
              </a:rPr>
              <a:t>https://malabat.shinyapps.io/shiny/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96" name="Google Shape;96;p20"/>
          <p:cNvPicPr preferRelativeResize="0"/>
          <p:nvPr/>
        </p:nvPicPr>
        <p:blipFill rotWithShape="1">
          <a:blip r:embed="rId4">
            <a:alphaModFix/>
          </a:blip>
          <a:srcRect b="14317" l="0" r="0" t="0"/>
          <a:stretch/>
        </p:blipFill>
        <p:spPr>
          <a:xfrm>
            <a:off x="267488" y="1676800"/>
            <a:ext cx="8609026" cy="346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175100" y="58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Shinyapps.io - </a:t>
            </a:r>
            <a:r>
              <a:rPr lang="fr" sz="2600">
                <a:solidFill>
                  <a:schemeClr val="dk2"/>
                </a:solidFill>
              </a:rPr>
              <a:t>Publish with Rstudio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 rotWithShape="1">
          <a:blip r:embed="rId3">
            <a:alphaModFix/>
          </a:blip>
          <a:srcRect b="23390" l="5819" r="4373" t="3031"/>
          <a:stretch/>
        </p:blipFill>
        <p:spPr>
          <a:xfrm>
            <a:off x="341475" y="1035975"/>
            <a:ext cx="8030370" cy="40103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/>
        </p:nvSpPr>
        <p:spPr>
          <a:xfrm>
            <a:off x="129000" y="576725"/>
            <a:ext cx="83547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After doing rsconnect, your account is configured into Rstudio - Go to publish menu for finding 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