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5" r:id="rId3"/>
    <p:sldMasterId id="2147483687" r:id="rId4"/>
    <p:sldMasterId id="2147483703" r:id="rId5"/>
    <p:sldMasterId id="2147483719" r:id="rId6"/>
    <p:sldMasterId id="2147483734" r:id="rId7"/>
  </p:sldMasterIdLst>
  <p:notesMasterIdLst>
    <p:notesMasterId r:id="rId5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mTX8uSdiIY820gbDYbxVKh4t8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4"/>
  </p:normalViewPr>
  <p:slideViewPr>
    <p:cSldViewPr snapToGrid="0">
      <p:cViewPr varScale="1">
        <p:scale>
          <a:sx n="112" d="100"/>
          <a:sy n="112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customschemas.google.com/relationships/presentationmetadata" Target="metadata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Ajouter logo IFB et changer la présentation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ce stade : aucun outil ne fait les 3 étape</a:t>
            </a:r>
            <a:endParaRPr/>
          </a:p>
        </p:txBody>
      </p:sp>
      <p:sp>
        <p:nvSpPr>
          <p:cNvPr id="640" name="Google Shape;6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d52f05d1e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d52f05d1e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g5d52f05d1e_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d52f05d1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d52f05d1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Ajouter le code shiny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Lancer sous Rstudio </a:t>
            </a:r>
            <a:endParaRPr/>
          </a:p>
        </p:txBody>
      </p:sp>
      <p:sp>
        <p:nvSpPr>
          <p:cNvPr id="677" name="Google Shape;677;g5d52f05d1e_3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d52f05d1e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d52f05d1e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5d52f05d1e_1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Pourquoi 2 fois R ?</a:t>
            </a:r>
            <a:endParaRPr/>
          </a:p>
        </p:txBody>
      </p:sp>
      <p:sp>
        <p:nvSpPr>
          <p:cNvPr id="734" name="Google Shape;7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Pourquoi 2 fois R ?</a:t>
            </a:r>
            <a:endParaRPr/>
          </a:p>
        </p:txBody>
      </p:sp>
      <p:sp>
        <p:nvSpPr>
          <p:cNvPr id="755" name="Google Shape;75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d52f05d1e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d52f05d1e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Parallèle avec Galaxy : permet à certains utilisateurs d’aller vers la ligne de commande</a:t>
            </a:r>
            <a:endParaRPr/>
          </a:p>
        </p:txBody>
      </p:sp>
      <p:sp>
        <p:nvSpPr>
          <p:cNvPr id="788" name="Google Shape;788;g5d52f05d1e_8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d52f05d1e_8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d52f05d1e_8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g5d52f05d1e_8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Distribuer la sheetcheat </a:t>
            </a:r>
            <a:endParaRPr/>
          </a:p>
        </p:txBody>
      </p:sp>
      <p:sp>
        <p:nvSpPr>
          <p:cNvPr id="548" name="Google Shape;5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d52f05d1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d52f05d1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g5d52f05d1e_3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d52f05d1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d52f05d1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g5d52f05d1e_3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08" name="Google Shape;9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5d52f05d1e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5d52f05d1e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g5d52f05d1e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d52f05d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d52f05d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Séquence minutes max</a:t>
            </a:r>
            <a:endParaRPr/>
          </a:p>
        </p:txBody>
      </p:sp>
      <p:sp>
        <p:nvSpPr>
          <p:cNvPr id="601" name="Google Shape;601;g5d52f05d1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0" descr="ELIXIR_SWITZERLAND_white_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6284913"/>
            <a:ext cx="795337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80"/>
          <p:cNvPicPr preferRelativeResize="0"/>
          <p:nvPr/>
        </p:nvPicPr>
        <p:blipFill rotWithShape="1">
          <a:blip r:embed="rId3">
            <a:alphaModFix/>
          </a:blip>
          <a:srcRect r="2448"/>
          <a:stretch/>
        </p:blipFill>
        <p:spPr>
          <a:xfrm>
            <a:off x="1214438" y="6154738"/>
            <a:ext cx="6259512" cy="63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0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 i="0" u="none" strike="noStrike" cap="none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0"/>
          <p:cNvSpPr txBox="1">
            <a:spLocks noGrp="1"/>
          </p:cNvSpPr>
          <p:nvPr>
            <p:ph type="ctrTitle"/>
          </p:nvPr>
        </p:nvSpPr>
        <p:spPr>
          <a:xfrm>
            <a:off x="504000" y="4129200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0"/>
          <p:cNvSpPr txBox="1">
            <a:spLocks noGrp="1"/>
          </p:cNvSpPr>
          <p:nvPr>
            <p:ph type="subTitle" idx="1"/>
          </p:nvPr>
        </p:nvSpPr>
        <p:spPr>
          <a:xfrm>
            <a:off x="504000" y="4964400"/>
            <a:ext cx="81000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400"/>
              </a:spcBef>
              <a:spcAft>
                <a:spcPts val="0"/>
              </a:spcAft>
              <a:buClr>
                <a:srgbClr val="8D8D8D"/>
              </a:buClr>
              <a:buSzPts val="2640"/>
              <a:buFont typeface="Arial"/>
              <a:buNone/>
              <a:defRPr>
                <a:solidFill>
                  <a:srgbClr val="8D8D8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 blue">
  <p:cSld name="Box slide blu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37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37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37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7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37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37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7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">
  <p:cSld name="Imag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38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138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38" descr="&#10;"/>
          <p:cNvSpPr>
            <a:spLocks noGrp="1"/>
          </p:cNvSpPr>
          <p:nvPr>
            <p:ph type="pic" idx="2"/>
          </p:nvPr>
        </p:nvSpPr>
        <p:spPr>
          <a:xfrm>
            <a:off x="720000" y="3528000"/>
            <a:ext cx="3600000" cy="223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8"/>
          <p:cNvSpPr txBox="1">
            <a:spLocks noGrp="1"/>
          </p:cNvSpPr>
          <p:nvPr>
            <p:ph type="body" idx="1"/>
          </p:nvPr>
        </p:nvSpPr>
        <p:spPr>
          <a:xfrm>
            <a:off x="720000" y="2015999"/>
            <a:ext cx="3600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8"/>
          <p:cNvSpPr>
            <a:spLocks noGrp="1"/>
          </p:cNvSpPr>
          <p:nvPr>
            <p:ph type="pic" idx="3"/>
          </p:nvPr>
        </p:nvSpPr>
        <p:spPr>
          <a:xfrm>
            <a:off x="4860000" y="3528000"/>
            <a:ext cx="3600000" cy="223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38"/>
          <p:cNvSpPr txBox="1">
            <a:spLocks noGrp="1"/>
          </p:cNvSpPr>
          <p:nvPr>
            <p:ph type="body" idx="4"/>
          </p:nvPr>
        </p:nvSpPr>
        <p:spPr>
          <a:xfrm>
            <a:off x="4860000" y="2016000"/>
            <a:ext cx="3600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8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9" descr="ELIXIR_SWITZERLAND_white_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2413" y="6284913"/>
            <a:ext cx="795337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9"/>
          <p:cNvPicPr preferRelativeResize="0"/>
          <p:nvPr/>
        </p:nvPicPr>
        <p:blipFill rotWithShape="1">
          <a:blip r:embed="rId3">
            <a:alphaModFix/>
          </a:blip>
          <a:srcRect r="2448"/>
          <a:stretch/>
        </p:blipFill>
        <p:spPr>
          <a:xfrm>
            <a:off x="1214438" y="6154738"/>
            <a:ext cx="6259512" cy="6334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9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9"/>
          <p:cNvSpPr txBox="1">
            <a:spLocks noGrp="1"/>
          </p:cNvSpPr>
          <p:nvPr>
            <p:ph type="ctrTitle"/>
          </p:nvPr>
        </p:nvSpPr>
        <p:spPr>
          <a:xfrm>
            <a:off x="504000" y="4429132"/>
            <a:ext cx="8100000" cy="15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2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5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6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6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7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177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7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7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5" name="Google Shape;115;p17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7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co-branding">
  <p:cSld name="Cover co-branding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9"/>
          <p:cNvSpPr/>
          <p:nvPr/>
        </p:nvSpPr>
        <p:spPr>
          <a:xfrm>
            <a:off x="7500938" y="6486525"/>
            <a:ext cx="1485900" cy="31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www.sib.swiss</a:t>
            </a:r>
            <a:endParaRPr sz="142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9"/>
          <p:cNvSpPr txBox="1">
            <a:spLocks noGrp="1"/>
          </p:cNvSpPr>
          <p:nvPr>
            <p:ph type="ctrTitle"/>
          </p:nvPr>
        </p:nvSpPr>
        <p:spPr>
          <a:xfrm>
            <a:off x="504000" y="4129200"/>
            <a:ext cx="810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9"/>
          <p:cNvSpPr txBox="1">
            <a:spLocks noGrp="1"/>
          </p:cNvSpPr>
          <p:nvPr>
            <p:ph type="subTitle" idx="1"/>
          </p:nvPr>
        </p:nvSpPr>
        <p:spPr>
          <a:xfrm>
            <a:off x="504000" y="4964400"/>
            <a:ext cx="81000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2400"/>
              </a:spcBef>
              <a:spcAft>
                <a:spcPts val="0"/>
              </a:spcAft>
              <a:buClr>
                <a:srgbClr val="8D8D8D"/>
              </a:buClr>
              <a:buSzPts val="2640"/>
              <a:buFont typeface="Arial"/>
              <a:buNone/>
              <a:defRPr>
                <a:solidFill>
                  <a:srgbClr val="8D8D8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Font typeface="Arial"/>
              <a:buNone/>
              <a:defRPr>
                <a:solidFill>
                  <a:srgbClr val="8D8D8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D8D8D"/>
              </a:buClr>
              <a:buSzPts val="2400"/>
              <a:buNone/>
              <a:defRPr>
                <a:solidFill>
                  <a:srgbClr val="8D8D8D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2000"/>
              <a:buNone/>
              <a:defRPr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 type="blank">
  <p:cSld name="BLANK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1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4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1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9" name="Google Shape;169;p1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0" name="Google Shape;170;p1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 1">
  <p:cSld name="Overview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30" descr="profile-cover-2017.jpg"/>
          <p:cNvPicPr preferRelativeResize="0"/>
          <p:nvPr/>
        </p:nvPicPr>
        <p:blipFill rotWithShape="1">
          <a:blip r:embed="rId2">
            <a:alphaModFix/>
          </a:blip>
          <a:srcRect l="1463" r="1462" b="78647"/>
          <a:stretch/>
        </p:blipFill>
        <p:spPr>
          <a:xfrm>
            <a:off x="0" y="976313"/>
            <a:ext cx="91440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130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30"/>
          <p:cNvCxnSpPr/>
          <p:nvPr/>
        </p:nvCxnSpPr>
        <p:spPr>
          <a:xfrm>
            <a:off x="0" y="181768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0"/>
          <p:cNvSpPr txBox="1">
            <a:spLocks noGrp="1"/>
          </p:cNvSpPr>
          <p:nvPr>
            <p:ph type="body" idx="1"/>
          </p:nvPr>
        </p:nvSpPr>
        <p:spPr>
          <a:xfrm>
            <a:off x="2628000" y="29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0"/>
          <p:cNvSpPr txBox="1">
            <a:spLocks noGrp="1"/>
          </p:cNvSpPr>
          <p:nvPr>
            <p:ph type="body" idx="2"/>
          </p:nvPr>
        </p:nvSpPr>
        <p:spPr>
          <a:xfrm>
            <a:off x="2628000" y="38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0"/>
          <p:cNvSpPr txBox="1">
            <a:spLocks noGrp="1"/>
          </p:cNvSpPr>
          <p:nvPr>
            <p:ph type="body" idx="3"/>
          </p:nvPr>
        </p:nvSpPr>
        <p:spPr>
          <a:xfrm>
            <a:off x="2628000" y="4786322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0"/>
          <p:cNvSpPr txBox="1">
            <a:spLocks noGrp="1"/>
          </p:cNvSpPr>
          <p:nvPr>
            <p:ph type="body" idx="4"/>
          </p:nvPr>
        </p:nvSpPr>
        <p:spPr>
          <a:xfrm>
            <a:off x="2628000" y="56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575757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0"/>
          <p:cNvSpPr txBox="1">
            <a:spLocks noGrp="1"/>
          </p:cNvSpPr>
          <p:nvPr>
            <p:ph type="body" idx="5"/>
          </p:nvPr>
        </p:nvSpPr>
        <p:spPr>
          <a:xfrm>
            <a:off x="2628000" y="2088000"/>
            <a:ext cx="576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30613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0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18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7" name="Google Shape;177;p18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8" name="Google Shape;178;p18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9" name="Google Shape;179;p1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4" name="Google Shape;194;p19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p1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19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1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9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1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8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3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93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9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9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-section slide">
  <p:cSld name="Sub-section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1" descr="profile-cover-2017.jpg"/>
          <p:cNvPicPr preferRelativeResize="0"/>
          <p:nvPr/>
        </p:nvPicPr>
        <p:blipFill rotWithShape="1">
          <a:blip r:embed="rId2">
            <a:alphaModFix/>
          </a:blip>
          <a:srcRect l="1463" r="1462" b="78647"/>
          <a:stretch/>
        </p:blipFill>
        <p:spPr>
          <a:xfrm>
            <a:off x="0" y="976313"/>
            <a:ext cx="914400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Google Shape;34;p131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1"/>
          <p:cNvCxnSpPr/>
          <p:nvPr/>
        </p:nvCxnSpPr>
        <p:spPr>
          <a:xfrm>
            <a:off x="0" y="181768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31"/>
          <p:cNvSpPr txBox="1">
            <a:spLocks noGrp="1"/>
          </p:cNvSpPr>
          <p:nvPr>
            <p:ph type="title"/>
          </p:nvPr>
        </p:nvSpPr>
        <p:spPr>
          <a:xfrm>
            <a:off x="522000" y="2204864"/>
            <a:ext cx="8100000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9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2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15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5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5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54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2" name="Google Shape;252;p154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15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7" name="Google Shape;257;p1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8" name="Google Shape;258;p15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2" name="Google Shape;262;p1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3" name="Google Shape;263;p1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1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5" name="Google Shape;265;p15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9" name="Google Shape;269;p1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0" name="Google Shape;270;p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1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15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7" name="Google Shape;277;p1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Google Shape;278;p1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15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9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1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1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5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32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132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32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2"/>
          <p:cNvSpPr txBox="1">
            <a:spLocks noGrp="1"/>
          </p:cNvSpPr>
          <p:nvPr>
            <p:ph type="body" idx="1"/>
          </p:nvPr>
        </p:nvSpPr>
        <p:spPr>
          <a:xfrm>
            <a:off x="504000" y="1440000"/>
            <a:ext cx="8100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9624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6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1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1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16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8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88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8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8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6" name="Google Shape;306;p8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10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10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10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41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14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4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3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0" name="Google Shape;330;p143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1" name="Google Shape;331;p14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message 1">
  <p:cSld name="Key message 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33"/>
          <p:cNvCxnSpPr/>
          <p:nvPr/>
        </p:nvCxnSpPr>
        <p:spPr>
          <a:xfrm>
            <a:off x="0" y="536416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33"/>
          <p:cNvCxnSpPr/>
          <p:nvPr/>
        </p:nvCxnSpPr>
        <p:spPr>
          <a:xfrm>
            <a:off x="0" y="149383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33"/>
          <p:cNvSpPr txBox="1">
            <a:spLocks noGrp="1"/>
          </p:cNvSpPr>
          <p:nvPr>
            <p:ph type="body" idx="1"/>
          </p:nvPr>
        </p:nvSpPr>
        <p:spPr>
          <a:xfrm>
            <a:off x="504000" y="540000"/>
            <a:ext cx="81000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6000" cap="none"/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5" name="Google Shape;335;p1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6" name="Google Shape;336;p14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4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0" name="Google Shape;340;p14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1" name="Google Shape;341;p14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2" name="Google Shape;342;p1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43" name="Google Shape;343;p14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47" name="Google Shape;347;p1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8" name="Google Shape;348;p1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1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Google Shape;350;p14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4" name="Google Shape;354;p1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5" name="Google Shape;355;p1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1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14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48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p1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1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14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1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14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5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1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91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9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9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Arial"/>
                <a:ea typeface="Arial"/>
                <a:cs typeface="Arial"/>
                <a:sym typeface="Arial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6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gure slide">
  <p:cSld name="Figur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34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134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134"/>
          <p:cNvSpPr txBox="1">
            <a:spLocks noGrp="1"/>
          </p:cNvSpPr>
          <p:nvPr>
            <p:ph type="body" idx="1"/>
          </p:nvPr>
        </p:nvSpPr>
        <p:spPr>
          <a:xfrm>
            <a:off x="504000" y="1440000"/>
            <a:ext cx="8100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39624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4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63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16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le">
  <p:cSld name="Rul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64"/>
          <p:cNvSpPr txBox="1">
            <a:spLocks noGrp="1"/>
          </p:cNvSpPr>
          <p:nvPr>
            <p:ph type="body" idx="1"/>
          </p:nvPr>
        </p:nvSpPr>
        <p:spPr>
          <a:xfrm>
            <a:off x="239485" y="1763486"/>
            <a:ext cx="8621485" cy="2775857"/>
          </a:xfrm>
          <a:prstGeom prst="rect">
            <a:avLst/>
          </a:prstGeom>
          <a:solidFill>
            <a:srgbClr val="FFFF00">
              <a:alpha val="2000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t" anchorCtr="0">
            <a:normAutofit/>
          </a:bodyPr>
          <a:lstStyle>
            <a:lvl1pPr marL="457200" lvl="0" indent="-22860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5" name="Google Shape;395;p164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6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16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 type="twoObj">
  <p:cSld name="TWO_OBJECTS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6"/>
          <p:cNvSpPr txBox="1">
            <a:spLocks noGrp="1"/>
          </p:cNvSpPr>
          <p:nvPr>
            <p:ph type="body" idx="1"/>
          </p:nvPr>
        </p:nvSpPr>
        <p:spPr>
          <a:xfrm>
            <a:off x="0" y="1295401"/>
            <a:ext cx="9144000" cy="18179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3" name="Google Shape;403;p166"/>
          <p:cNvSpPr txBox="1">
            <a:spLocks noGrp="1"/>
          </p:cNvSpPr>
          <p:nvPr>
            <p:ph type="body" idx="2"/>
          </p:nvPr>
        </p:nvSpPr>
        <p:spPr>
          <a:xfrm>
            <a:off x="315686" y="3657599"/>
            <a:ext cx="8371114" cy="246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4" name="Google Shape;404;p16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8" name="Google Shape;408;p1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9" name="Google Shape;409;p16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3" name="Google Shape;413;p16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4" name="Google Shape;414;p16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5" name="Google Shape;415;p16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6" name="Google Shape;416;p168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1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16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7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5" name="Google Shape;425;p17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6" name="Google Shape;426;p1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1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17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2" name="Google Shape;432;p17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3" name="Google Shape;433;p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4" name="Google Shape;434;p1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5" name="Google Shape;435;p171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2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72"/>
          <p:cNvSpPr txBox="1">
            <a:spLocks noGrp="1"/>
          </p:cNvSpPr>
          <p:nvPr>
            <p:ph type="body" idx="1"/>
          </p:nvPr>
        </p:nvSpPr>
        <p:spPr>
          <a:xfrm rot="5400000">
            <a:off x="1839912" y="-609599"/>
            <a:ext cx="5421313" cy="862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1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0" name="Google Shape;440;p1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172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">
  <p:cSld name="Box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35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53;p135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5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5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5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5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5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1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1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17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9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0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1" name="Google Shape;461;p10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0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0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07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0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7" name="Google Shape;467;p10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0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0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0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73" name="Google Shape;473;p10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0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0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9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0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4038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79" name="Google Shape;479;p109"/>
          <p:cNvSpPr txBox="1">
            <a:spLocks noGrp="1"/>
          </p:cNvSpPr>
          <p:nvPr>
            <p:ph type="body" idx="2"/>
          </p:nvPr>
        </p:nvSpPr>
        <p:spPr>
          <a:xfrm>
            <a:off x="4648200" y="1066800"/>
            <a:ext cx="4038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80" name="Google Shape;480;p10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0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0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6" name="Google Shape;486;p1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7" name="Google Shape;487;p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88" name="Google Shape;488;p1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9" name="Google Shape;489;p1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1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00" name="Google Shape;500;p1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1" name="Google Shape;501;p1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1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7" name="Google Shape;507;p1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08" name="Google Shape;508;p1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 slide red">
  <p:cSld name="Box slide re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36"/>
          <p:cNvCxnSpPr/>
          <p:nvPr/>
        </p:nvCxnSpPr>
        <p:spPr>
          <a:xfrm>
            <a:off x="0" y="9763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6"/>
          <p:cNvCxnSpPr/>
          <p:nvPr/>
        </p:nvCxnSpPr>
        <p:spPr>
          <a:xfrm>
            <a:off x="0" y="6856413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36"/>
          <p:cNvSpPr txBox="1">
            <a:spLocks noGrp="1"/>
          </p:cNvSpPr>
          <p:nvPr>
            <p:ph type="body" idx="1"/>
          </p:nvPr>
        </p:nvSpPr>
        <p:spPr>
          <a:xfrm>
            <a:off x="4752000" y="1656000"/>
            <a:ext cx="3600000" cy="205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36"/>
          <p:cNvSpPr txBox="1">
            <a:spLocks noGrp="1"/>
          </p:cNvSpPr>
          <p:nvPr>
            <p:ph type="body" idx="2"/>
          </p:nvPr>
        </p:nvSpPr>
        <p:spPr>
          <a:xfrm>
            <a:off x="792000" y="4104000"/>
            <a:ext cx="3600000" cy="2052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6"/>
          <p:cNvSpPr txBox="1">
            <a:spLocks noGrp="1"/>
          </p:cNvSpPr>
          <p:nvPr>
            <p:ph type="body" idx="3"/>
          </p:nvPr>
        </p:nvSpPr>
        <p:spPr>
          <a:xfrm>
            <a:off x="4752000" y="4104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36"/>
          <p:cNvSpPr txBox="1">
            <a:spLocks noGrp="1"/>
          </p:cNvSpPr>
          <p:nvPr>
            <p:ph type="body" idx="4"/>
          </p:nvPr>
        </p:nvSpPr>
        <p:spPr>
          <a:xfrm>
            <a:off x="792000" y="1656000"/>
            <a:ext cx="3600000" cy="205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5433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36"/>
          <p:cNvSpPr txBox="1"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14"/>
          <p:cNvSpPr txBox="1">
            <a:spLocks noGrp="1"/>
          </p:cNvSpPr>
          <p:nvPr>
            <p:ph type="body" idx="1"/>
          </p:nvPr>
        </p:nvSpPr>
        <p:spPr>
          <a:xfrm rot="5400000">
            <a:off x="2042318" y="-518319"/>
            <a:ext cx="50593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4" name="Google Shape;514;p1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5"/>
          <p:cNvSpPr txBox="1">
            <a:spLocks noGrp="1"/>
          </p:cNvSpPr>
          <p:nvPr>
            <p:ph type="title"/>
          </p:nvPr>
        </p:nvSpPr>
        <p:spPr>
          <a:xfrm rot="5400000">
            <a:off x="4909344" y="2043906"/>
            <a:ext cx="5973763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15"/>
          <p:cNvSpPr txBox="1">
            <a:spLocks noGrp="1"/>
          </p:cNvSpPr>
          <p:nvPr>
            <p:ph type="body" idx="1"/>
          </p:nvPr>
        </p:nvSpPr>
        <p:spPr>
          <a:xfrm rot="5400000">
            <a:off x="451643" y="-70644"/>
            <a:ext cx="5973763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20" name="Google Shape;520;p1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1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503238" y="71438"/>
            <a:ext cx="8101012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503238" y="1295400"/>
            <a:ext cx="8101012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624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64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81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9" name="Google Shape;219;p85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85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7" name="Google Shape;297;p87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8" name="Google Shape;298;p87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5" name="Google Shape;375;p9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90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763000" cy="56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0" name="Google Shape;450;p9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9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9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9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B-ElixirFr/R-Shiny_training_2019-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shiny.rstudio.com/images/shiny-cheatsheet.pdf" TargetMode="External"/><Relationship Id="rId5" Type="http://schemas.openxmlformats.org/officeDocument/2006/relationships/hyperlink" Target="https://shiny.rstudio.com/gallery/" TargetMode="External"/><Relationship Id="rId4" Type="http://schemas.openxmlformats.org/officeDocument/2006/relationships/hyperlink" Target="https://shiny.rstudio.com/gallery/widget-gallery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onilab.cruk.cam.ac.uk/iSEE_allen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"/>
          <p:cNvSpPr txBox="1">
            <a:spLocks noGrp="1"/>
          </p:cNvSpPr>
          <p:nvPr>
            <p:ph type="ctrTitle"/>
          </p:nvPr>
        </p:nvSpPr>
        <p:spPr>
          <a:xfrm>
            <a:off x="350838" y="3505200"/>
            <a:ext cx="86407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à R Shiny</a:t>
            </a:r>
            <a:endParaRPr/>
          </a:p>
        </p:txBody>
      </p:sp>
      <p:sp>
        <p:nvSpPr>
          <p:cNvPr id="534" name="Google Shape;534;p1"/>
          <p:cNvSpPr txBox="1">
            <a:spLocks noGrp="1"/>
          </p:cNvSpPr>
          <p:nvPr>
            <p:ph type="subTitle" idx="1"/>
          </p:nvPr>
        </p:nvSpPr>
        <p:spPr>
          <a:xfrm>
            <a:off x="350850" y="4419600"/>
            <a:ext cx="8564400" cy="1893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9900FF"/>
                </a:solidFill>
              </a:rPr>
              <a:t>Le groupe des apprenants Shiny et Frédéric Schütz </a:t>
            </a:r>
            <a:endParaRPr sz="259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/>
              <a:t>(avec du matériel emprunté à Linda Dib et Martial Sankar du SIB)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US" sz="2590">
                <a:solidFill>
                  <a:srgbClr val="9900FF"/>
                </a:solidFill>
              </a:rPr>
              <a:t>Licence Creative Commons préciser laquelle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/>
          </a:p>
        </p:txBody>
      </p:sp>
      <p:pic>
        <p:nvPicPr>
          <p:cNvPr id="535" name="Google Shape;535;p1" descr="profile-cover-2017.jpg"/>
          <p:cNvPicPr preferRelativeResize="0"/>
          <p:nvPr/>
        </p:nvPicPr>
        <p:blipFill rotWithShape="1">
          <a:blip r:embed="rId3">
            <a:alphaModFix/>
          </a:blip>
          <a:srcRect l="1463" r="1462" b="12798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1"/>
          <p:cNvCxnSpPr/>
          <p:nvPr/>
        </p:nvCxnSpPr>
        <p:spPr>
          <a:xfrm>
            <a:off x="-152400" y="3424238"/>
            <a:ext cx="9144000" cy="1587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7" name="Google Shape;537;p1" descr="sib_logo_trans_backgroun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4263" y="3286125"/>
            <a:ext cx="1328737" cy="720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1"/>
          <p:cNvCxnSpPr/>
          <p:nvPr/>
        </p:nvCxnSpPr>
        <p:spPr>
          <a:xfrm>
            <a:off x="0" y="-1588"/>
            <a:ext cx="9144000" cy="1588"/>
          </a:xfrm>
          <a:prstGeom prst="straightConnector1">
            <a:avLst/>
          </a:prstGeom>
          <a:noFill/>
          <a:ln w="19050" cap="flat" cmpd="sng">
            <a:solidFill>
              <a:srgbClr val="E3061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96239"/>
            <a:ext cx="9144000" cy="406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"/>
          <p:cNvSpPr txBox="1"/>
          <p:nvPr/>
        </p:nvSpPr>
        <p:spPr>
          <a:xfrm>
            <a:off x="0" y="0"/>
            <a:ext cx="87951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632423"/>
                </a:solidFill>
              </a:rPr>
              <a:t>Interactive graphs</a:t>
            </a:r>
            <a:endParaRPr sz="4000" b="1">
              <a:solidFill>
                <a:srgbClr val="63242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plotly</a:t>
            </a:r>
            <a:endParaRPr/>
          </a:p>
        </p:txBody>
      </p:sp>
      <p:pic>
        <p:nvPicPr>
          <p:cNvPr id="636" name="Google Shape;636;p2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2535" y="914400"/>
            <a:ext cx="8621712" cy="420211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6"/>
          <p:cNvSpPr/>
          <p:nvPr/>
        </p:nvSpPr>
        <p:spPr>
          <a:xfrm>
            <a:off x="4619739" y="6300952"/>
            <a:ext cx="42755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https://plot.ly/ggplot2/getting-started/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4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4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645" name="Google Shape;645;p14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646" name="Google Shape;646;p14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647" name="Google Shape;647;p14"/>
          <p:cNvSpPr txBox="1"/>
          <p:nvPr/>
        </p:nvSpPr>
        <p:spPr>
          <a:xfrm>
            <a:off x="2965450" y="3124200"/>
            <a:ext cx="6402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648" name="Google Shape;648;p14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649" name="Google Shape;649;p14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650" name="Google Shape;650;p14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651" name="Google Shape;651;p14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652" name="Google Shape;652;p14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4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5" name="Google Shape;655;p14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6" name="Google Shape;656;p14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7" name="Google Shape;657;p14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8" name="Google Shape;658;p14"/>
          <p:cNvCxnSpPr>
            <a:stCxn id="643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9" name="Google Shape;659;p14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4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5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"Interactive" analysis with</a:t>
            </a:r>
            <a:br>
              <a:rPr lang="en-US"/>
            </a:br>
            <a:r>
              <a:rPr lang="en-US"/>
              <a:t>R (and Rstudio):</a:t>
            </a:r>
            <a:br>
              <a:rPr lang="en-US"/>
            </a:br>
            <a:r>
              <a:rPr lang="en-US"/>
              <a:t>accessing an R application</a:t>
            </a:r>
            <a:endParaRPr/>
          </a:p>
        </p:txBody>
      </p:sp>
      <p:sp>
        <p:nvSpPr>
          <p:cNvPr id="666" name="Google Shape;666;p15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d52f05d1e_8_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Rstudio code for histogram plot</a:t>
            </a:r>
            <a:endParaRPr/>
          </a:p>
        </p:txBody>
      </p:sp>
      <p:sp>
        <p:nvSpPr>
          <p:cNvPr id="673" name="Google Shape;673;g5d52f05d1e_8_0"/>
          <p:cNvSpPr txBox="1">
            <a:spLocks noGrp="1"/>
          </p:cNvSpPr>
          <p:nvPr>
            <p:ph type="body" idx="1"/>
          </p:nvPr>
        </p:nvSpPr>
        <p:spPr>
          <a:xfrm>
            <a:off x="239725" y="990600"/>
            <a:ext cx="8109300" cy="541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x    &lt;- faithful$waiting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 number of bins = 10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&lt;- 10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hist(x, breaks = </a:t>
            </a: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, col = "#75AADB",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border = "white",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xlab = "Waiting time to next eruption (in mins)",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main = "Histogram of waiting times")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# number of bins = 50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&lt;- 50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hist(x, breaks = </a:t>
            </a:r>
            <a:r>
              <a:rPr lang="en-US" sz="1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nbins</a:t>
            </a: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, col = "#75AADB",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border = "white",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xlab = "Waiting time to next eruption (in mins)",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   main = "Histogram of waiting times")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d52f05d1e_3_2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histogram interactive plot</a:t>
            </a:r>
            <a:endParaRPr/>
          </a:p>
        </p:txBody>
      </p:sp>
      <p:pic>
        <p:nvPicPr>
          <p:cNvPr id="680" name="Google Shape;680;g5d52f05d1e_3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435676"/>
            <a:ext cx="8670801" cy="487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g5d52f05d1e_3_25"/>
          <p:cNvSpPr txBox="1"/>
          <p:nvPr/>
        </p:nvSpPr>
        <p:spPr>
          <a:xfrm>
            <a:off x="475025" y="855175"/>
            <a:ext cx="25146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runExample("01_hello")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5d52f05d1e_10_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histogram interactive plot</a:t>
            </a:r>
            <a:endParaRPr/>
          </a:p>
        </p:txBody>
      </p:sp>
      <p:sp>
        <p:nvSpPr>
          <p:cNvPr id="688" name="Google Shape;688;g5d52f05d1e_10_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689" name="Google Shape;689;g5d52f05d1e_1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378800"/>
            <a:ext cx="8688501" cy="48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4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can I access R results through a web client ?</a:t>
            </a:r>
            <a:endParaRPr/>
          </a:p>
        </p:txBody>
      </p:sp>
      <p:sp>
        <p:nvSpPr>
          <p:cNvPr id="695" name="Google Shape;695;p24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5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4536528" y="5325130"/>
            <a:ext cx="29835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filesystem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/>
          </a:p>
        </p:txBody>
      </p:sp>
      <p:cxnSp>
        <p:nvCxnSpPr>
          <p:cNvPr id="706" name="Google Shape;706;p25"/>
          <p:cNvCxnSpPr>
            <a:stCxn id="702" idx="3"/>
          </p:cNvCxnSpPr>
          <p:nvPr/>
        </p:nvCxnSpPr>
        <p:spPr>
          <a:xfrm>
            <a:off x="243837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7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16" name="Google Shape;716;p27"/>
          <p:cNvCxnSpPr>
            <a:stCxn id="717" idx="3"/>
          </p:cNvCxnSpPr>
          <p:nvPr/>
        </p:nvCxnSpPr>
        <p:spPr>
          <a:xfrm>
            <a:off x="2438500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18" name="Google Shape;718;p27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"/>
          <p:cNvSpPr txBox="1">
            <a:spLocks noGrp="1"/>
          </p:cNvSpPr>
          <p:nvPr>
            <p:ph type="body" idx="1"/>
          </p:nvPr>
        </p:nvSpPr>
        <p:spPr>
          <a:xfrm>
            <a:off x="444500" y="1771652"/>
            <a:ext cx="8229600" cy="186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Font typeface="Arial"/>
              <a:buNone/>
            </a:pPr>
            <a:r>
              <a:rPr lang="en-US" sz="13800" b="1">
                <a:latin typeface="Arial"/>
                <a:ea typeface="Arial"/>
                <a:cs typeface="Arial"/>
                <a:sym typeface="Arial"/>
              </a:rPr>
              <a:t>♥</a:t>
            </a:r>
            <a:endParaRPr/>
          </a:p>
        </p:txBody>
      </p:sp>
      <p:sp>
        <p:nvSpPr>
          <p:cNvPr id="544" name="Google Shape;544;p2"/>
          <p:cNvSpPr txBox="1"/>
          <p:nvPr/>
        </p:nvSpPr>
        <p:spPr>
          <a:xfrm>
            <a:off x="444500" y="152401"/>
            <a:ext cx="8229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5" name="Google Shape;545;p2"/>
          <p:cNvSpPr txBox="1"/>
          <p:nvPr/>
        </p:nvSpPr>
        <p:spPr>
          <a:xfrm>
            <a:off x="444500" y="3886199"/>
            <a:ext cx="8229600" cy="188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8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25" name="Google Shape;725;p28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8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28" name="Google Shape;728;p28"/>
          <p:cNvCxnSpPr>
            <a:stCxn id="729" idx="3"/>
          </p:cNvCxnSpPr>
          <p:nvPr/>
        </p:nvCxnSpPr>
        <p:spPr>
          <a:xfrm>
            <a:off x="24383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30" name="Google Shape;730;p28"/>
          <p:cNvSpPr txBox="1"/>
          <p:nvPr/>
        </p:nvSpPr>
        <p:spPr>
          <a:xfrm>
            <a:off x="5791199" y="2432566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41" name="Google Shape;741;p29"/>
          <p:cNvCxnSpPr>
            <a:stCxn id="742" idx="3"/>
          </p:cNvCxnSpPr>
          <p:nvPr/>
        </p:nvCxnSpPr>
        <p:spPr>
          <a:xfrm>
            <a:off x="2438400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3" name="Google Shape;743;p29"/>
          <p:cNvSpPr txBox="1"/>
          <p:nvPr/>
        </p:nvSpPr>
        <p:spPr>
          <a:xfrm>
            <a:off x="6371709" y="2992225"/>
            <a:ext cx="376200" cy="414300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744" name="Google Shape;744;p29"/>
          <p:cNvCxnSpPr/>
          <p:nvPr/>
        </p:nvCxnSpPr>
        <p:spPr>
          <a:xfrm>
            <a:off x="5257801" y="3162311"/>
            <a:ext cx="10104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45" name="Google Shape;745;p29"/>
          <p:cNvSpPr/>
          <p:nvPr/>
        </p:nvSpPr>
        <p:spPr>
          <a:xfrm>
            <a:off x="842675" y="2095500"/>
            <a:ext cx="1595700" cy="2133600"/>
          </a:xfrm>
          <a:prstGeom prst="rect">
            <a:avLst/>
          </a:prstGeom>
          <a:solidFill>
            <a:srgbClr val="938953">
              <a:alpha val="5294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3400"/>
            <a:ext cx="9144000" cy="4592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1"/>
          <p:cNvSpPr/>
          <p:nvPr/>
        </p:nvSpPr>
        <p:spPr>
          <a:xfrm>
            <a:off x="5791200" y="4734651"/>
            <a:ext cx="3352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5973184" y="6324600"/>
            <a:ext cx="29888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59" name="Google Shape;759;p32"/>
          <p:cNvSpPr/>
          <p:nvPr/>
        </p:nvSpPr>
        <p:spPr>
          <a:xfrm>
            <a:off x="862925" y="2095500"/>
            <a:ext cx="15756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60" name="Google Shape;760;p32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62" name="Google Shape;762;p32"/>
          <p:cNvSpPr/>
          <p:nvPr/>
        </p:nvSpPr>
        <p:spPr>
          <a:xfrm>
            <a:off x="3810000" y="2095500"/>
            <a:ext cx="14478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763" name="Google Shape;763;p32"/>
          <p:cNvCxnSpPr>
            <a:stCxn id="759" idx="3"/>
          </p:cNvCxnSpPr>
          <p:nvPr/>
        </p:nvCxnSpPr>
        <p:spPr>
          <a:xfrm>
            <a:off x="24385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64" name="Google Shape;764;p32"/>
          <p:cNvSpPr txBox="1"/>
          <p:nvPr/>
        </p:nvSpPr>
        <p:spPr>
          <a:xfrm>
            <a:off x="5791200" y="1910834"/>
            <a:ext cx="1270541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endParaRPr/>
          </a:p>
        </p:txBody>
      </p:sp>
      <p:sp>
        <p:nvSpPr>
          <p:cNvPr id="765" name="Google Shape;765;p32"/>
          <p:cNvSpPr txBox="1"/>
          <p:nvPr/>
        </p:nvSpPr>
        <p:spPr>
          <a:xfrm>
            <a:off x="5791199" y="2432566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766" name="Google Shape;766;p32"/>
          <p:cNvSpPr txBox="1"/>
          <p:nvPr/>
        </p:nvSpPr>
        <p:spPr>
          <a:xfrm>
            <a:off x="5791199" y="2974896"/>
            <a:ext cx="1351652" cy="646331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/>
          </a:p>
        </p:txBody>
      </p:sp>
      <p:sp>
        <p:nvSpPr>
          <p:cNvPr id="767" name="Google Shape;767;p32"/>
          <p:cNvSpPr txBox="1"/>
          <p:nvPr/>
        </p:nvSpPr>
        <p:spPr>
          <a:xfrm>
            <a:off x="8153400" y="3113395"/>
            <a:ext cx="351378" cy="369332"/>
          </a:xfrm>
          <a:prstGeom prst="rect">
            <a:avLst/>
          </a:prstGeom>
          <a:noFill/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"/>
          <p:cNvSpPr/>
          <p:nvPr/>
        </p:nvSpPr>
        <p:spPr>
          <a:xfrm>
            <a:off x="457200" y="1219200"/>
            <a:ext cx="2514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 txBox="1"/>
          <p:nvPr/>
        </p:nvSpPr>
        <p:spPr>
          <a:xfrm>
            <a:off x="1046631" y="5325130"/>
            <a:ext cx="11833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787225" y="2095500"/>
            <a:ext cx="1651200" cy="2133600"/>
          </a:xfrm>
          <a:prstGeom prst="rect">
            <a:avLst/>
          </a:prstGeom>
          <a:solidFill>
            <a:srgbClr val="938953">
              <a:alpha val="52941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browser</a:t>
            </a: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3581400" y="1219200"/>
            <a:ext cx="5181600" cy="3886200"/>
          </a:xfrm>
          <a:prstGeom prst="roundRect">
            <a:avLst>
              <a:gd name="adj" fmla="val 16667"/>
            </a:avLst>
          </a:prstGeom>
          <a:solidFill>
            <a:srgbClr val="F2F2F2">
              <a:alpha val="36862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 txBox="1"/>
          <p:nvPr/>
        </p:nvSpPr>
        <p:spPr>
          <a:xfrm>
            <a:off x="5520419" y="5325130"/>
            <a:ext cx="13035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777" name="Google Shape;777;p33"/>
          <p:cNvSpPr/>
          <p:nvPr/>
        </p:nvSpPr>
        <p:spPr>
          <a:xfrm>
            <a:off x="3810000" y="2095500"/>
            <a:ext cx="4590600" cy="2133600"/>
          </a:xfrm>
          <a:prstGeom prst="rect">
            <a:avLst/>
          </a:prstGeom>
          <a:solidFill>
            <a:srgbClr val="9900F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Shiny</a:t>
            </a:r>
            <a:endParaRPr/>
          </a:p>
        </p:txBody>
      </p:sp>
      <p:cxnSp>
        <p:nvCxnSpPr>
          <p:cNvPr id="778" name="Google Shape;778;p33"/>
          <p:cNvCxnSpPr>
            <a:stCxn id="774" idx="3"/>
          </p:cNvCxnSpPr>
          <p:nvPr/>
        </p:nvCxnSpPr>
        <p:spPr>
          <a:xfrm>
            <a:off x="2438425" y="3162300"/>
            <a:ext cx="13716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" Shiny is an </a:t>
            </a:r>
            <a:r>
              <a:rPr lang="en-US" sz="2800">
                <a:solidFill>
                  <a:srgbClr val="FF0000"/>
                </a:solidFill>
              </a:rPr>
              <a:t>R package </a:t>
            </a:r>
            <a:r>
              <a:rPr lang="en-US" sz="2800"/>
              <a:t>that makes it easy to </a:t>
            </a:r>
            <a:r>
              <a:rPr lang="en-US" sz="2800">
                <a:solidFill>
                  <a:srgbClr val="000000"/>
                </a:solidFill>
              </a:rPr>
              <a:t>build </a:t>
            </a:r>
            <a:r>
              <a:rPr lang="en-US" sz="2800">
                <a:solidFill>
                  <a:srgbClr val="FF0000"/>
                </a:solidFill>
              </a:rPr>
              <a:t>interactive web apps </a:t>
            </a:r>
            <a:r>
              <a:rPr lang="en-US" sz="2800">
                <a:solidFill>
                  <a:srgbClr val="000000"/>
                </a:solidFill>
              </a:rPr>
              <a:t>straight </a:t>
            </a:r>
            <a:r>
              <a:rPr lang="en-US" sz="2800"/>
              <a:t>from R.</a:t>
            </a:r>
            <a:endParaRPr sz="2800"/>
          </a:p>
          <a:p>
            <a:pPr marL="26670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	You can host standalone apps on a webpage or embed them in R Markdown documents or build dashboards.</a:t>
            </a: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  <a:p>
            <a:pPr marL="266700" lvl="0" indent="-266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	You can also extend your Shiny apps with CSS themes, htmlwidgets, and JavaScript actions."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5d52f05d1e_8_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advantages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791" name="Google Shape;791;g5d52f05d1e_8_6"/>
          <p:cNvSpPr txBox="1">
            <a:spLocks noGrp="1"/>
          </p:cNvSpPr>
          <p:nvPr>
            <p:ph type="body" idx="1"/>
          </p:nvPr>
        </p:nvSpPr>
        <p:spPr>
          <a:xfrm>
            <a:off x="119075" y="728550"/>
            <a:ext cx="8621700" cy="599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R developers</a:t>
            </a:r>
            <a:endParaRPr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Easy distribution via only a web address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Save time, focus on advanced questions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Make work valorisation and code publication easier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Reproducibility</a:t>
            </a:r>
            <a:endParaRPr sz="280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For users</a:t>
            </a:r>
            <a:endParaRPr/>
          </a:p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line command 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install R/library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no update, package issues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Become autonomous for personal data exploration/analysis</a:t>
            </a:r>
            <a:endParaRPr sz="2800"/>
          </a:p>
        </p:txBody>
      </p:sp>
      <p:sp>
        <p:nvSpPr>
          <p:cNvPr id="792" name="Google Shape;792;g5d52f05d1e_8_6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d52f05d1e_8_13"/>
          <p:cNvSpPr txBox="1">
            <a:spLocks noGrp="1"/>
          </p:cNvSpPr>
          <p:nvPr>
            <p:ph type="body" idx="1"/>
          </p:nvPr>
        </p:nvSpPr>
        <p:spPr>
          <a:xfrm>
            <a:off x="261138" y="92575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How to start with Shiny?</a:t>
            </a: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9900FF"/>
              </a:solidFill>
            </a:endParaRPr>
          </a:p>
        </p:txBody>
      </p:sp>
      <p:sp>
        <p:nvSpPr>
          <p:cNvPr id="799" name="Google Shape;799;g5d52f05d1e_8_13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Setting up shiny in R</a:t>
            </a: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380999" y="2667000"/>
            <a:ext cx="83057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install.packages("shiny")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library(shiny)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 on Shiny</a:t>
            </a:r>
            <a:endParaRPr/>
          </a:p>
        </p:txBody>
      </p:sp>
      <p:pic>
        <p:nvPicPr>
          <p:cNvPr id="811" name="Google Shape;811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483" t="18852" r="8424" b="1463"/>
          <a:stretch/>
        </p:blipFill>
        <p:spPr>
          <a:xfrm>
            <a:off x="457200" y="1219200"/>
            <a:ext cx="844607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5"/>
          <p:cNvSpPr/>
          <p:nvPr/>
        </p:nvSpPr>
        <p:spPr>
          <a:xfrm>
            <a:off x="5105400" y="6324600"/>
            <a:ext cx="3835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https://shiny.rstudio.com/tutorial/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Matériel de cours </a:t>
            </a:r>
            <a:r>
              <a:rPr lang="en-US">
                <a:solidFill>
                  <a:srgbClr val="9900FF"/>
                </a:solidFill>
              </a:rPr>
              <a:t>et liens utiles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1" name="Google Shape;551;p3"/>
          <p:cNvSpPr txBox="1">
            <a:spLocks noGrp="1"/>
          </p:cNvSpPr>
          <p:nvPr>
            <p:ph type="body" idx="1"/>
          </p:nvPr>
        </p:nvSpPr>
        <p:spPr>
          <a:xfrm>
            <a:off x="457200" y="1851831"/>
            <a:ext cx="8229600" cy="45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https://github.com/IFB-ElixirFr/R-Shiny_training_2019-07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Shiny gallery widget: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https://shiny.rstudio.com/gallery/widget-gallery.html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Shiny gallery: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https://shiny.rstudio.com/gallery/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Lien Cheatsheet :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https://shiny.rstudio.com/images/shiny-cheatsheet.pdf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7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Shiny apps</a:t>
            </a:r>
            <a:endParaRPr/>
          </a:p>
        </p:txBody>
      </p:sp>
      <p:sp>
        <p:nvSpPr>
          <p:cNvPr id="818" name="Google Shape;818;p37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/>
          <p:nvPr/>
        </p:nvSpPr>
        <p:spPr>
          <a:xfrm>
            <a:off x="5105400" y="6324600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https://shiny.rstudio.com/gallery/</a:t>
            </a:r>
            <a:endParaRPr/>
          </a:p>
        </p:txBody>
      </p:sp>
      <p:pic>
        <p:nvPicPr>
          <p:cNvPr id="824" name="Google Shape;8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"/>
            <a:ext cx="9144000" cy="573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Example of Shiny applications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30" name="Google Shape;830;p39"/>
          <p:cNvSpPr txBox="1">
            <a:spLocks noGrp="1"/>
          </p:cNvSpPr>
          <p:nvPr>
            <p:ph type="body" idx="1"/>
          </p:nvPr>
        </p:nvSpPr>
        <p:spPr>
          <a:xfrm>
            <a:off x="234163" y="8145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iSEE application </a:t>
            </a:r>
            <a:r>
              <a:rPr lang="en-US" sz="1800" b="1" u="sng">
                <a:solidFill>
                  <a:schemeClr val="hlink"/>
                </a:solidFill>
                <a:hlinkClick r:id="rId3"/>
              </a:rPr>
              <a:t>https://marionilab.cruk.cam.ac.uk/iSEE_allen/</a:t>
            </a: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FF"/>
              </a:buClr>
              <a:buSzPts val="1800"/>
              <a:buChar char="•"/>
            </a:pPr>
            <a:r>
              <a:rPr lang="en-US" sz="1800" b="1">
                <a:solidFill>
                  <a:srgbClr val="9900FF"/>
                </a:solidFill>
              </a:rPr>
              <a:t>Biostats and Bioinfo applications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900FF"/>
                </a:solidFill>
              </a:rPr>
              <a:t>to do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9"/>
          <p:cNvSpPr txBox="1">
            <a:spLocks noGrp="1"/>
          </p:cNvSpPr>
          <p:nvPr>
            <p:ph type="sldNum" idx="12"/>
          </p:nvPr>
        </p:nvSpPr>
        <p:spPr>
          <a:xfrm>
            <a:off x="8740775" y="6492875"/>
            <a:ext cx="40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Shiny includes 11 examples of apps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body" idx="1"/>
          </p:nvPr>
        </p:nvSpPr>
        <p:spPr>
          <a:xfrm>
            <a:off x="239713" y="1828800"/>
            <a:ext cx="8621712" cy="458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runExample("01_hello")      # a histogram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runExample("02_text")       # tables and data frames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runExample("03_reactivity") # a reactive expression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runExample("04_mpg")        # global variables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runExample("05_sliders")    # slider bars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runExample("06_tabsets")    # tabbed panels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runExample("07_widgets")    # help text and submit buttons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runExample("08_html")       # Shiny app built from HTML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runExample("09_upload")     # file upload wizard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runExample("10_download")   # file download wizard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runExample("11_timer")      # an automated timer</a:t>
            </a:r>
            <a:endParaRPr/>
          </a:p>
        </p:txBody>
      </p:sp>
      <p:sp>
        <p:nvSpPr>
          <p:cNvPr id="838" name="Google Shape;838;p40"/>
          <p:cNvSpPr txBox="1"/>
          <p:nvPr/>
        </p:nvSpPr>
        <p:spPr>
          <a:xfrm>
            <a:off x="239725" y="1003350"/>
            <a:ext cx="86217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FF"/>
                </a:solidFill>
              </a:rPr>
              <a:t>Practice: pick up one example and run it on your Rstudio</a:t>
            </a:r>
            <a:endParaRPr sz="2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d52f05d1e_3_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5d52f05d1e_3_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Supplementary material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simulation</a:t>
            </a:r>
            <a:endParaRPr/>
          </a:p>
        </p:txBody>
      </p:sp>
      <p:sp>
        <p:nvSpPr>
          <p:cNvPr id="851" name="Google Shape;851;p16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n1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n2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5d52f05d1e_3_1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g5d52f05d1e_3_13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Execute the code 1 on Rstudio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Change n1 and n2 values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7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simulation</a:t>
            </a:r>
            <a:endParaRPr/>
          </a:p>
        </p:txBody>
      </p:sp>
      <p:sp>
        <p:nvSpPr>
          <p:cNvPr id="864" name="Google Shape;864;p17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n1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n2 &lt;- 25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0.7997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8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70" name="Google Shape;870;p18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&lt;- 35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&lt;- 35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0.7239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559" name="Google Shape;559;p4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560" name="Google Shape;560;p4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561" name="Google Shape;561;p4"/>
          <p:cNvSpPr txBox="1"/>
          <p:nvPr/>
        </p:nvSpPr>
        <p:spPr>
          <a:xfrm>
            <a:off x="2965450" y="3124200"/>
            <a:ext cx="612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562" name="Google Shape;562;p4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563" name="Google Shape;563;p4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564" name="Google Shape;564;p4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565" name="Google Shape;565;p4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566" name="Google Shape;566;p4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0" name="Google Shape;570;p4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1" name="Google Shape;571;p4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2" name="Google Shape;572;p4"/>
          <p:cNvCxnSpPr>
            <a:stCxn id="557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3" name="Google Shape;573;p4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new simulation</a:t>
            </a:r>
            <a:endParaRPr/>
          </a:p>
        </p:txBody>
      </p:sp>
      <p:sp>
        <p:nvSpPr>
          <p:cNvPr id="882" name="Google Shape;882;p2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12" cy="54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n1 &lt;- 55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n2 &lt;- 15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  &lt;- 2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sd &lt;- 2.45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 &lt;- NULL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for (i in 1:10000) {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data1 &lt;- rnorm(n1, mean=0,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data2 &lt;- rnorm(n2, mean=d, sd=sd)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 &lt;- c(p, t.test(data1, data2)$p.value)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sum(p &lt; 0.05) / length(p)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[1] 0.769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971800"/>
            <a:ext cx="3346823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8"/>
          <p:cNvSpPr txBox="1"/>
          <p:nvPr/>
        </p:nvSpPr>
        <p:spPr>
          <a:xfrm>
            <a:off x="773278" y="1973074"/>
            <a:ext cx="26436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graphics</a:t>
            </a:r>
            <a:endParaRPr/>
          </a:p>
        </p:txBody>
      </p:sp>
      <p:pic>
        <p:nvPicPr>
          <p:cNvPr id="889" name="Google Shape;88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2765" y="327660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8"/>
          <p:cNvSpPr txBox="1"/>
          <p:nvPr/>
        </p:nvSpPr>
        <p:spPr>
          <a:xfrm>
            <a:off x="4411870" y="1973074"/>
            <a:ext cx="13452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endParaRPr/>
          </a:p>
        </p:txBody>
      </p:sp>
      <p:pic>
        <p:nvPicPr>
          <p:cNvPr id="891" name="Google Shape;89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8765" y="2667000"/>
            <a:ext cx="2977390" cy="32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8"/>
          <p:cNvSpPr txBox="1"/>
          <p:nvPr/>
        </p:nvSpPr>
        <p:spPr>
          <a:xfrm>
            <a:off x="6858000" y="1973074"/>
            <a:ext cx="12827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 models for graphics in 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"/>
          <p:cNvSpPr txBox="1">
            <a:spLocks noGrp="1"/>
          </p:cNvSpPr>
          <p:nvPr>
            <p:ph type="title"/>
          </p:nvPr>
        </p:nvSpPr>
        <p:spPr>
          <a:xfrm>
            <a:off x="711428" y="2362199"/>
            <a:ext cx="7772400" cy="12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Visualising data</a:t>
            </a:r>
            <a:endParaRPr/>
          </a:p>
        </p:txBody>
      </p:sp>
      <p:sp>
        <p:nvSpPr>
          <p:cNvPr id="899" name="Google Shape;899;p7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"/>
          <p:cNvSpPr txBox="1">
            <a:spLocks noGrp="1"/>
          </p:cNvSpPr>
          <p:nvPr>
            <p:ph type="title"/>
          </p:nvPr>
        </p:nvSpPr>
        <p:spPr>
          <a:xfrm>
            <a:off x="711428" y="1995055"/>
            <a:ext cx="7772400" cy="159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 graphs</a:t>
            </a:r>
            <a:endParaRPr/>
          </a:p>
        </p:txBody>
      </p:sp>
      <p:sp>
        <p:nvSpPr>
          <p:cNvPr id="905" name="Google Shape;905;p9"/>
          <p:cNvSpPr txBox="1">
            <a:spLocks noGrp="1"/>
          </p:cNvSpPr>
          <p:nvPr>
            <p:ph type="body" idx="1"/>
          </p:nvPr>
        </p:nvSpPr>
        <p:spPr>
          <a:xfrm>
            <a:off x="722313" y="3940856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Plotly &amp; ggplot2 </a:t>
            </a:r>
            <a:endParaRPr/>
          </a:p>
        </p:txBody>
      </p:sp>
      <p:sp>
        <p:nvSpPr>
          <p:cNvPr id="912" name="Google Shape;912;p11"/>
          <p:cNvSpPr/>
          <p:nvPr/>
        </p:nvSpPr>
        <p:spPr>
          <a:xfrm>
            <a:off x="228600" y="2133600"/>
            <a:ext cx="8763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library(plotly)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data(diamonds)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&lt;- ggplot(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data = diamonds,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aes(x = carat, y = price))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geom_point(aes(text = paste("Clarity:", clarity)), size = 4)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geom_smooth(aes(colour = cut, fill = cut)) 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facet_wrap(~ cut)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(gg &lt;- ggplotly(p))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143000"/>
            <a:ext cx="8621712" cy="420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3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3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925" name="Google Shape;925;p13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926" name="Google Shape;926;p13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927" name="Google Shape;927;p13"/>
          <p:cNvSpPr txBox="1"/>
          <p:nvPr/>
        </p:nvSpPr>
        <p:spPr>
          <a:xfrm>
            <a:off x="2965450" y="3124200"/>
            <a:ext cx="612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928" name="Google Shape;928;p13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929" name="Google Shape;929;p13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930" name="Google Shape;930;p13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931" name="Google Shape;931;p13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932" name="Google Shape;932;p13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3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13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13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6" name="Google Shape;936;p13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7" name="Google Shape;937;p13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8" name="Google Shape;938;p13"/>
          <p:cNvCxnSpPr>
            <a:stCxn id="923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9" name="Google Shape;939;p13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3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d52f05d1e_3_19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Shiny application for puissance computation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47" name="Google Shape;947;g5d52f05d1e_3_19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9900FF"/>
                </a:solidFill>
              </a:rPr>
              <a:t>Faire une capture d’écran de l’appli Shiny correspondante</a:t>
            </a:r>
            <a:endParaRPr sz="2400" i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"/>
          <p:cNvSpPr/>
          <p:nvPr/>
        </p:nvSpPr>
        <p:spPr>
          <a:xfrm>
            <a:off x="1508125" y="1924050"/>
            <a:ext cx="7224713" cy="2770188"/>
          </a:xfrm>
          <a:prstGeom prst="rect">
            <a:avLst/>
          </a:prstGeom>
          <a:solidFill>
            <a:srgbClr val="D8D8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"/>
          <p:cNvSpPr/>
          <p:nvPr/>
        </p:nvSpPr>
        <p:spPr>
          <a:xfrm>
            <a:off x="3765550" y="2238375"/>
            <a:ext cx="2840038" cy="21431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workflow</a:t>
            </a:r>
            <a:endParaRPr/>
          </a:p>
        </p:txBody>
      </p:sp>
      <p:sp>
        <p:nvSpPr>
          <p:cNvPr id="582" name="Google Shape;582;p5"/>
          <p:cNvSpPr txBox="1"/>
          <p:nvPr/>
        </p:nvSpPr>
        <p:spPr>
          <a:xfrm>
            <a:off x="1682750" y="31242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endParaRPr/>
          </a:p>
        </p:txBody>
      </p:sp>
      <p:sp>
        <p:nvSpPr>
          <p:cNvPr id="583" name="Google Shape;583;p5"/>
          <p:cNvSpPr txBox="1"/>
          <p:nvPr/>
        </p:nvSpPr>
        <p:spPr>
          <a:xfrm>
            <a:off x="327025" y="3124200"/>
            <a:ext cx="10064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/>
          </a:p>
        </p:txBody>
      </p:sp>
      <p:sp>
        <p:nvSpPr>
          <p:cNvPr id="584" name="Google Shape;584;p5"/>
          <p:cNvSpPr txBox="1"/>
          <p:nvPr/>
        </p:nvSpPr>
        <p:spPr>
          <a:xfrm>
            <a:off x="2965450" y="3124200"/>
            <a:ext cx="61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</a:t>
            </a:r>
            <a:endParaRPr/>
          </a:p>
        </p:txBody>
      </p:sp>
      <p:sp>
        <p:nvSpPr>
          <p:cNvPr id="585" name="Google Shape;585;p5"/>
          <p:cNvSpPr txBox="1"/>
          <p:nvPr/>
        </p:nvSpPr>
        <p:spPr>
          <a:xfrm>
            <a:off x="5297488" y="2397125"/>
            <a:ext cx="11033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</a:t>
            </a:r>
            <a:endParaRPr/>
          </a:p>
        </p:txBody>
      </p:sp>
      <p:sp>
        <p:nvSpPr>
          <p:cNvPr id="586" name="Google Shape;586;p5"/>
          <p:cNvSpPr txBox="1"/>
          <p:nvPr/>
        </p:nvSpPr>
        <p:spPr>
          <a:xfrm>
            <a:off x="3951288" y="3124200"/>
            <a:ext cx="12287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</p:txBody>
      </p:sp>
      <p:sp>
        <p:nvSpPr>
          <p:cNvPr id="587" name="Google Shape;587;p5"/>
          <p:cNvSpPr txBox="1"/>
          <p:nvPr/>
        </p:nvSpPr>
        <p:spPr>
          <a:xfrm>
            <a:off x="5557838" y="3746500"/>
            <a:ext cx="812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</p:txBody>
      </p:sp>
      <p:sp>
        <p:nvSpPr>
          <p:cNvPr id="588" name="Google Shape;588;p5"/>
          <p:cNvSpPr txBox="1"/>
          <p:nvPr/>
        </p:nvSpPr>
        <p:spPr>
          <a:xfrm>
            <a:off x="7124700" y="3124200"/>
            <a:ext cx="160813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Communicate</a:t>
            </a:r>
            <a:endParaRPr/>
          </a:p>
        </p:txBody>
      </p:sp>
      <p:sp>
        <p:nvSpPr>
          <p:cNvPr id="589" name="Google Shape;589;p5"/>
          <p:cNvSpPr/>
          <p:nvPr/>
        </p:nvSpPr>
        <p:spPr>
          <a:xfrm rot="-5400000">
            <a:off x="4795838" y="2352675"/>
            <a:ext cx="938212" cy="13985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"/>
          <p:cNvSpPr/>
          <p:nvPr/>
        </p:nvSpPr>
        <p:spPr>
          <a:xfrm rot="1333904">
            <a:off x="5468938" y="2738438"/>
            <a:ext cx="784225" cy="1641475"/>
          </a:xfrm>
          <a:prstGeom prst="arc">
            <a:avLst>
              <a:gd name="adj1" fmla="val 16601291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"/>
          <p:cNvSpPr/>
          <p:nvPr/>
        </p:nvSpPr>
        <p:spPr>
          <a:xfrm rot="10625704">
            <a:off x="4595813" y="2919413"/>
            <a:ext cx="1773237" cy="103505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5"/>
          <p:cNvCxnSpPr/>
          <p:nvPr/>
        </p:nvCxnSpPr>
        <p:spPr>
          <a:xfrm>
            <a:off x="1333500" y="3309938"/>
            <a:ext cx="34925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3" name="Google Shape;593;p5"/>
          <p:cNvCxnSpPr/>
          <p:nvPr/>
        </p:nvCxnSpPr>
        <p:spPr>
          <a:xfrm>
            <a:off x="2520950" y="3309938"/>
            <a:ext cx="4445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4" name="Google Shape;594;p5"/>
          <p:cNvCxnSpPr/>
          <p:nvPr/>
        </p:nvCxnSpPr>
        <p:spPr>
          <a:xfrm>
            <a:off x="3578225" y="3309938"/>
            <a:ext cx="373063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5" name="Google Shape;595;p5"/>
          <p:cNvCxnSpPr>
            <a:stCxn id="580" idx="3"/>
          </p:cNvCxnSpPr>
          <p:nvPr/>
        </p:nvCxnSpPr>
        <p:spPr>
          <a:xfrm>
            <a:off x="6605588" y="3309938"/>
            <a:ext cx="5190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6" name="Google Shape;596;p5"/>
          <p:cNvSpPr txBox="1"/>
          <p:nvPr/>
        </p:nvSpPr>
        <p:spPr>
          <a:xfrm>
            <a:off x="8323263" y="4694238"/>
            <a:ext cx="406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"/>
          <p:cNvSpPr txBox="1"/>
          <p:nvPr/>
        </p:nvSpPr>
        <p:spPr>
          <a:xfrm>
            <a:off x="5778500" y="6245225"/>
            <a:ext cx="33655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Adapted from Hadley Wickham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 for data analysis"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d52f05d1e_3_0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400" cy="45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g5d52f05d1e_3_0"/>
          <p:cNvSpPr txBox="1">
            <a:spLocks noGrp="1"/>
          </p:cNvSpPr>
          <p:nvPr>
            <p:ph type="body" idx="1"/>
          </p:nvPr>
        </p:nvSpPr>
        <p:spPr>
          <a:xfrm>
            <a:off x="239713" y="990600"/>
            <a:ext cx="8621700" cy="54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How do you share R results with your collaborators ?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"/>
          <p:cNvSpPr txBox="1">
            <a:spLocks noGrp="1"/>
          </p:cNvSpPr>
          <p:nvPr>
            <p:ph type="title"/>
          </p:nvPr>
        </p:nvSpPr>
        <p:spPr>
          <a:xfrm>
            <a:off x="250825" y="274638"/>
            <a:ext cx="858837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knitr and R Markdown</a:t>
            </a:r>
            <a:endParaRPr/>
          </a:p>
        </p:txBody>
      </p:sp>
      <p:pic>
        <p:nvPicPr>
          <p:cNvPr id="610" name="Google Shape;610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90" b="1291"/>
          <a:stretch/>
        </p:blipFill>
        <p:spPr>
          <a:xfrm>
            <a:off x="9525" y="981075"/>
            <a:ext cx="9134475" cy="5503863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"/>
          <p:cNvSpPr txBox="1">
            <a:spLocks noGrp="1"/>
          </p:cNvSpPr>
          <p:nvPr>
            <p:ph type="title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Share my R code and results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45639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3"/>
          <p:cNvPicPr preferRelativeResize="0"/>
          <p:nvPr/>
        </p:nvPicPr>
        <p:blipFill rotWithShape="1">
          <a:blip r:embed="rId4">
            <a:alphaModFix/>
          </a:blip>
          <a:srcRect l="4375" t="3056" r="4167" b="4999"/>
          <a:stretch/>
        </p:blipFill>
        <p:spPr>
          <a:xfrm>
            <a:off x="4133850" y="2819400"/>
            <a:ext cx="4901548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3"/>
          <p:cNvSpPr txBox="1">
            <a:spLocks noGrp="1"/>
          </p:cNvSpPr>
          <p:nvPr>
            <p:ph type="title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limmaGUI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9841"/>
            <a:ext cx="9144000" cy="40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0"/>
          <p:cNvSpPr txBox="1">
            <a:spLocks noGrp="1"/>
          </p:cNvSpPr>
          <p:nvPr>
            <p:ph type="title" idx="4294967295"/>
          </p:nvPr>
        </p:nvSpPr>
        <p:spPr>
          <a:xfrm>
            <a:off x="250825" y="151269"/>
            <a:ext cx="49251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Rweb</a:t>
            </a:r>
            <a:endParaRPr b="1" i="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red 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Fred- custo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Microsoft Macintosh PowerPoint</Application>
  <PresentationFormat>Affichage à l'écran (4:3)</PresentationFormat>
  <Paragraphs>307</Paragraphs>
  <Slides>47</Slides>
  <Notes>47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Courier New</vt:lpstr>
      <vt:lpstr>Helvetica Neue</vt:lpstr>
      <vt:lpstr>Times New Roman</vt:lpstr>
      <vt:lpstr>SIB Template</vt:lpstr>
      <vt:lpstr>1_Fred - custom</vt:lpstr>
      <vt:lpstr>2_Office Theme</vt:lpstr>
      <vt:lpstr>8_Fred- custom</vt:lpstr>
      <vt:lpstr>Fred- custom</vt:lpstr>
      <vt:lpstr>5_Fred- custom</vt:lpstr>
      <vt:lpstr>1_Default Design</vt:lpstr>
      <vt:lpstr>Introduction à R Shiny</vt:lpstr>
      <vt:lpstr>Présentation PowerPoint</vt:lpstr>
      <vt:lpstr>Matériel de cours et liens utiles</vt:lpstr>
      <vt:lpstr>Data analysis workflow</vt:lpstr>
      <vt:lpstr>Data analysis workflow</vt:lpstr>
      <vt:lpstr>Présentation PowerPoint</vt:lpstr>
      <vt:lpstr>knitr and R Markdown</vt:lpstr>
      <vt:lpstr>limmaGUI</vt:lpstr>
      <vt:lpstr>Rweb</vt:lpstr>
      <vt:lpstr>Présentation PowerPoint</vt:lpstr>
      <vt:lpstr>plotly</vt:lpstr>
      <vt:lpstr>Data analysis workflow</vt:lpstr>
      <vt:lpstr>"Interactive" analysis with R (and Rstudio): accessing an R application</vt:lpstr>
      <vt:lpstr>Rstudio code for histogram plot</vt:lpstr>
      <vt:lpstr>Shiny application for histogram interactive plot</vt:lpstr>
      <vt:lpstr>Shiny application for histogram interactive plot</vt:lpstr>
      <vt:lpstr>How can I access R results through a web client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Shiny advantages</vt:lpstr>
      <vt:lpstr>Présentation PowerPoint</vt:lpstr>
      <vt:lpstr> Setting up shiny in R</vt:lpstr>
      <vt:lpstr>Documentation on Shiny</vt:lpstr>
      <vt:lpstr>Examples of Shiny apps</vt:lpstr>
      <vt:lpstr>Présentation PowerPoint</vt:lpstr>
      <vt:lpstr>Example of Shiny applications</vt:lpstr>
      <vt:lpstr>Shiny includes 11 examples of apps</vt:lpstr>
      <vt:lpstr>Présentation PowerPoint</vt:lpstr>
      <vt:lpstr>Example: simulation</vt:lpstr>
      <vt:lpstr>Présentation PowerPoint</vt:lpstr>
      <vt:lpstr>Example: simulation</vt:lpstr>
      <vt:lpstr>Example: new simulation</vt:lpstr>
      <vt:lpstr>Example: new simulation</vt:lpstr>
      <vt:lpstr>Example: new simulation</vt:lpstr>
      <vt:lpstr>3 models for graphics in R</vt:lpstr>
      <vt:lpstr>Visualising data</vt:lpstr>
      <vt:lpstr>Interactive graphs</vt:lpstr>
      <vt:lpstr>Plotly &amp; ggplot2 </vt:lpstr>
      <vt:lpstr>Présentation PowerPoint</vt:lpstr>
      <vt:lpstr>Data analysis workflow</vt:lpstr>
      <vt:lpstr>Shiny application for puissance computation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R Shiny</dc:title>
  <cp:lastModifiedBy>Microsoft Office User</cp:lastModifiedBy>
  <cp:revision>1</cp:revision>
  <dcterms:created xsi:type="dcterms:W3CDTF">1601-01-01T00:00:00Z</dcterms:created>
  <dcterms:modified xsi:type="dcterms:W3CDTF">2019-07-10T11:51:37Z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