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10" r:id="rId6"/>
    <p:sldId id="311" r:id="rId7"/>
    <p:sldId id="312" r:id="rId8"/>
    <p:sldId id="313" r:id="rId9"/>
    <p:sldId id="319" r:id="rId10"/>
    <p:sldId id="314" r:id="rId11"/>
    <p:sldId id="315" r:id="rId12"/>
    <p:sldId id="333" r:id="rId13"/>
    <p:sldId id="327" r:id="rId14"/>
    <p:sldId id="332" r:id="rId15"/>
    <p:sldId id="316" r:id="rId16"/>
    <p:sldId id="330" r:id="rId17"/>
    <p:sldId id="331" r:id="rId18"/>
    <p:sldId id="317" r:id="rId19"/>
    <p:sldId id="328" r:id="rId20"/>
    <p:sldId id="31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68" autoAdjust="0"/>
    <p:restoredTop sz="94619" autoAdjust="0"/>
  </p:normalViewPr>
  <p:slideViewPr>
    <p:cSldViewPr snapToGrid="0">
      <p:cViewPr varScale="1">
        <p:scale>
          <a:sx n="91" d="100"/>
          <a:sy n="91" d="100"/>
        </p:scale>
        <p:origin x="163" y="67"/>
      </p:cViewPr>
      <p:guideLst/>
    </p:cSldViewPr>
  </p:slideViewPr>
  <p:notesTextViewPr>
    <p:cViewPr>
      <p:scale>
        <a:sx n="1" d="1"/>
        <a:sy n="1" d="1"/>
      </p:scale>
      <p:origin x="0" y="0"/>
    </p:cViewPr>
  </p:notesTextViewPr>
  <p:sorterViewPr>
    <p:cViewPr>
      <p:scale>
        <a:sx n="100" d="100"/>
        <a:sy n="100" d="100"/>
      </p:scale>
      <p:origin x="0" y="-2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4/21/2021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4/21/2021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4/21/2021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4/21/2021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4/21/2021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11.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jove.com/t/60778/high-throughput-analysis-of-liquid-droplet-impacts" TargetMode="External"/><Relationship Id="rId2" Type="http://schemas.openxmlformats.org/officeDocument/2006/relationships/slideLayout" Target="../slideLayouts/slideLayout2.xml"/><Relationship Id="rId1" Type="http://schemas.openxmlformats.org/officeDocument/2006/relationships/themeOverride" Target="../theme/themeOverride14.xml"/><Relationship Id="rId6" Type="http://schemas.openxmlformats.org/officeDocument/2006/relationships/hyperlink" Target="http://www.adept.net.au/software/mediacy/optimas/index.shtml" TargetMode="External"/><Relationship Id="rId5" Type="http://schemas.openxmlformats.org/officeDocument/2006/relationships/hyperlink" Target="http://www.smalldropsprays.info/stepbystepmethods/ImageJ-software" TargetMode="External"/><Relationship Id="rId4" Type="http://schemas.openxmlformats.org/officeDocument/2006/relationships/hyperlink" Target="https://ncihub.org/files/MTRjZGIzZDFkMzI4NjdhNjg4ZDFjM2E4OGFiYzIyMDMxM2VkYWMzMTk3OThiODFkYTUwNTIwNTEwNTQwMzU1MjovdmFyL3d3dy9uY2lwaHViL2FwcC9zaXRlL2NvbGxlY3Rpb25zLzExMzIvSUVFRV9TdGFuZGFyZDEwNjMucGRm"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biii.eu/lbadsa" TargetMode="External"/><Relationship Id="rId2" Type="http://schemas.openxmlformats.org/officeDocument/2006/relationships/slideLayout" Target="../slideLayouts/slideLayout2.xml"/><Relationship Id="rId1" Type="http://schemas.openxmlformats.org/officeDocument/2006/relationships/themeOverride" Target="../theme/themeOverride15.xml"/><Relationship Id="rId4" Type="http://schemas.openxmlformats.org/officeDocument/2006/relationships/hyperlink" Target="https://doi.org/10.1016/j.colsurfa.2006.03.008"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937326" y="2001662"/>
            <a:ext cx="5452527" cy="1823174"/>
          </a:xfrm>
        </p:spPr>
        <p:txBody>
          <a:bodyPr>
            <a:noAutofit/>
          </a:bodyPr>
          <a:lstStyle/>
          <a:p>
            <a:r>
              <a:rPr lang="en-US" sz="3200" dirty="0">
                <a:solidFill>
                  <a:schemeClr val="tx1"/>
                </a:solidFill>
              </a:rPr>
              <a:t>Viscous Liquid </a:t>
            </a:r>
            <a:br>
              <a:rPr lang="en-US" sz="3200" dirty="0">
                <a:solidFill>
                  <a:schemeClr val="tx1"/>
                </a:solidFill>
              </a:rPr>
            </a:br>
            <a:r>
              <a:rPr lang="en-US" sz="3200" dirty="0">
                <a:solidFill>
                  <a:schemeClr val="tx1"/>
                </a:solidFill>
              </a:rPr>
              <a:t>Droplet Impact on </a:t>
            </a:r>
            <a:r>
              <a:rPr lang="en-US" sz="3200" dirty="0" err="1">
                <a:solidFill>
                  <a:schemeClr val="tx1"/>
                </a:solidFill>
              </a:rPr>
              <a:t>Microstructured</a:t>
            </a:r>
            <a:r>
              <a:rPr lang="en-US" sz="3200" dirty="0">
                <a:solidFill>
                  <a:schemeClr val="tx1"/>
                </a:solidFill>
              </a:rPr>
              <a:t> Surfaces</a:t>
            </a: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3" y="3810194"/>
            <a:ext cx="4775075" cy="988484"/>
          </a:xfrm>
        </p:spPr>
        <p:txBody>
          <a:bodyPr>
            <a:normAutofit fontScale="77500" lnSpcReduction="20000"/>
          </a:bodyPr>
          <a:lstStyle/>
          <a:p>
            <a:r>
              <a:rPr lang="en-US" dirty="0">
                <a:solidFill>
                  <a:schemeClr val="tx1"/>
                </a:solidFill>
              </a:rPr>
              <a:t>Team 4: Rosemary Barrass, Nikita Kurilenko, Andrew Tunison, and Zachariah Weber</a:t>
            </a:r>
          </a:p>
          <a:p>
            <a:endParaRPr lang="en-US" dirty="0">
              <a:solidFill>
                <a:schemeClr val="tx1"/>
              </a:solidFill>
            </a:endParaRPr>
          </a:p>
          <a:p>
            <a:r>
              <a:rPr lang="en-US" dirty="0">
                <a:solidFill>
                  <a:schemeClr val="tx1"/>
                </a:solidFill>
              </a:rPr>
              <a:t>Sponsor: Dr. Hua Tan, WSU Vancouver</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27" name="Rectangle 26">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0000"/>
            </a:schemeClr>
          </a:solidFill>
          <a:ln w="6350" cap="flat" cmpd="sng" algn="ctr">
            <a:noFill/>
            <a:prstDash val="solid"/>
          </a:ln>
          <a:effectLst>
            <a:softEdge rad="0"/>
          </a:effectLst>
        </p:spPr>
      </p:sp>
      <p:sp>
        <p:nvSpPr>
          <p:cNvPr id="29" name="Rectangle 28">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Final Results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103120"/>
            <a:ext cx="10058400" cy="3849624"/>
          </a:xfrm>
        </p:spPr>
        <p:txBody>
          <a:bodyPr>
            <a:normAutofit/>
          </a:bodyPr>
          <a:lstStyle/>
          <a:p>
            <a:r>
              <a:rPr lang="en-US" dirty="0">
                <a:solidFill>
                  <a:srgbClr val="FF0000"/>
                </a:solidFill>
              </a:rPr>
              <a:t>Show/Discuss graphs of data. </a:t>
            </a:r>
          </a:p>
        </p:txBody>
      </p:sp>
    </p:spTree>
    <p:extLst>
      <p:ext uri="{BB962C8B-B14F-4D97-AF65-F5344CB8AC3E}">
        <p14:creationId xmlns:p14="http://schemas.microsoft.com/office/powerpoint/2010/main" val="341030218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27" name="Rectangle 26">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0000"/>
            </a:schemeClr>
          </a:solidFill>
          <a:ln w="6350" cap="flat" cmpd="sng" algn="ctr">
            <a:noFill/>
            <a:prstDash val="solid"/>
          </a:ln>
          <a:effectLst>
            <a:softEdge rad="0"/>
          </a:effectLst>
        </p:spPr>
      </p:sp>
      <p:sp>
        <p:nvSpPr>
          <p:cNvPr id="29" name="Rectangle 28">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Final Results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1711354"/>
            <a:ext cx="10058400" cy="4504052"/>
          </a:xfrm>
        </p:spPr>
        <p:txBody>
          <a:bodyPr>
            <a:normAutofit fontScale="92500" lnSpcReduction="10000"/>
          </a:bodyPr>
          <a:lstStyle/>
          <a:p>
            <a:r>
              <a:rPr lang="en-US" dirty="0"/>
              <a:t>User Manual </a:t>
            </a:r>
          </a:p>
          <a:p>
            <a:pPr lvl="1"/>
            <a:r>
              <a:rPr lang="en-US" dirty="0"/>
              <a:t>Introduction includes</a:t>
            </a:r>
          </a:p>
          <a:p>
            <a:pPr lvl="2"/>
            <a:r>
              <a:rPr lang="en-US" dirty="0"/>
              <a:t>Purpose</a:t>
            </a:r>
          </a:p>
          <a:p>
            <a:pPr lvl="2"/>
            <a:r>
              <a:rPr lang="en-US" dirty="0"/>
              <a:t>Conventions</a:t>
            </a:r>
          </a:p>
          <a:p>
            <a:pPr lvl="2"/>
            <a:r>
              <a:rPr lang="en-US" dirty="0"/>
              <a:t>Audience</a:t>
            </a:r>
          </a:p>
          <a:p>
            <a:pPr lvl="2"/>
            <a:r>
              <a:rPr lang="en-US" dirty="0"/>
              <a:t>Scope</a:t>
            </a:r>
          </a:p>
          <a:p>
            <a:pPr lvl="1"/>
            <a:r>
              <a:rPr lang="en-US" dirty="0"/>
              <a:t>Description includes</a:t>
            </a:r>
          </a:p>
          <a:p>
            <a:pPr lvl="2"/>
            <a:r>
              <a:rPr lang="en-US" dirty="0"/>
              <a:t>Perspective</a:t>
            </a:r>
          </a:p>
          <a:p>
            <a:pPr lvl="2"/>
            <a:r>
              <a:rPr lang="en-US" dirty="0"/>
              <a:t>Function</a:t>
            </a:r>
          </a:p>
          <a:p>
            <a:pPr lvl="2"/>
            <a:r>
              <a:rPr lang="en-US" dirty="0"/>
              <a:t>User classes and characteristics</a:t>
            </a:r>
          </a:p>
          <a:p>
            <a:pPr lvl="2"/>
            <a:r>
              <a:rPr lang="en-US" dirty="0"/>
              <a:t>Operating environment</a:t>
            </a:r>
          </a:p>
          <a:p>
            <a:pPr lvl="2"/>
            <a:r>
              <a:rPr lang="en-US" dirty="0"/>
              <a:t>Constraints</a:t>
            </a:r>
          </a:p>
          <a:p>
            <a:pPr lvl="2"/>
            <a:r>
              <a:rPr lang="en-US" dirty="0"/>
              <a:t>Assumptions and dependencies</a:t>
            </a:r>
          </a:p>
          <a:p>
            <a:pPr lvl="1"/>
            <a:r>
              <a:rPr lang="en-US" dirty="0"/>
              <a:t>GUI User Guide includes</a:t>
            </a:r>
          </a:p>
          <a:p>
            <a:pPr lvl="2"/>
            <a:r>
              <a:rPr lang="en-US" dirty="0"/>
              <a:t>Installation</a:t>
            </a:r>
          </a:p>
          <a:p>
            <a:pPr lvl="2"/>
            <a:r>
              <a:rPr lang="en-US" dirty="0"/>
              <a:t>Opening the applet</a:t>
            </a:r>
          </a:p>
          <a:p>
            <a:pPr lvl="2"/>
            <a:r>
              <a:rPr lang="en-US" dirty="0"/>
              <a:t>Using the applet</a:t>
            </a:r>
          </a:p>
          <a:p>
            <a:pPr lvl="1"/>
            <a:r>
              <a:rPr lang="en-US" dirty="0"/>
              <a:t>System Functions includes</a:t>
            </a:r>
          </a:p>
          <a:p>
            <a:pPr lvl="2"/>
            <a:r>
              <a:rPr lang="en-US" dirty="0"/>
              <a:t>Theory and Description for each function</a:t>
            </a:r>
          </a:p>
          <a:p>
            <a:pPr lvl="2"/>
            <a:r>
              <a:rPr lang="en-US" dirty="0"/>
              <a:t>Fault Isolation for each function</a:t>
            </a:r>
          </a:p>
          <a:p>
            <a:pPr lvl="2"/>
            <a:r>
              <a:rPr lang="en-US" dirty="0"/>
              <a:t>Links to related functions</a:t>
            </a:r>
          </a:p>
        </p:txBody>
      </p:sp>
      <p:grpSp>
        <p:nvGrpSpPr>
          <p:cNvPr id="11" name="Group 10">
            <a:extLst>
              <a:ext uri="{FF2B5EF4-FFF2-40B4-BE49-F238E27FC236}">
                <a16:creationId xmlns:a16="http://schemas.microsoft.com/office/drawing/2014/main" id="{2B9D2E86-B329-4DBA-B2AD-BA0CCB9A026C}"/>
              </a:ext>
            </a:extLst>
          </p:cNvPr>
          <p:cNvGrpSpPr/>
          <p:nvPr/>
        </p:nvGrpSpPr>
        <p:grpSpPr>
          <a:xfrm>
            <a:off x="6589776" y="568994"/>
            <a:ext cx="3718560" cy="2284719"/>
            <a:chOff x="5565141" y="574047"/>
            <a:chExt cx="3718560" cy="2284719"/>
          </a:xfrm>
        </p:grpSpPr>
        <p:pic>
          <p:nvPicPr>
            <p:cNvPr id="6" name="Picture 5">
              <a:extLst>
                <a:ext uri="{FF2B5EF4-FFF2-40B4-BE49-F238E27FC236}">
                  <a16:creationId xmlns:a16="http://schemas.microsoft.com/office/drawing/2014/main" id="{5129AC60-273A-4F78-B931-A9B5206429B3}"/>
                </a:ext>
              </a:extLst>
            </p:cNvPr>
            <p:cNvPicPr>
              <a:picLocks noChangeAspect="1"/>
            </p:cNvPicPr>
            <p:nvPr/>
          </p:nvPicPr>
          <p:blipFill>
            <a:blip r:embed="rId4"/>
            <a:stretch>
              <a:fillRect/>
            </a:stretch>
          </p:blipFill>
          <p:spPr>
            <a:xfrm>
              <a:off x="5565141" y="574047"/>
              <a:ext cx="3718560" cy="2051861"/>
            </a:xfrm>
            <a:prstGeom prst="rect">
              <a:avLst/>
            </a:prstGeom>
          </p:spPr>
        </p:pic>
        <p:sp>
          <p:nvSpPr>
            <p:cNvPr id="9" name="TextBox 8">
              <a:extLst>
                <a:ext uri="{FF2B5EF4-FFF2-40B4-BE49-F238E27FC236}">
                  <a16:creationId xmlns:a16="http://schemas.microsoft.com/office/drawing/2014/main" id="{60DA80BB-19AF-4DBA-9630-E37132FE09BF}"/>
                </a:ext>
              </a:extLst>
            </p:cNvPr>
            <p:cNvSpPr txBox="1"/>
            <p:nvPr/>
          </p:nvSpPr>
          <p:spPr>
            <a:xfrm>
              <a:off x="6216398" y="2612545"/>
              <a:ext cx="2416046" cy="246221"/>
            </a:xfrm>
            <a:prstGeom prst="rect">
              <a:avLst/>
            </a:prstGeom>
            <a:noFill/>
          </p:spPr>
          <p:txBody>
            <a:bodyPr wrap="none" rtlCol="0">
              <a:spAutoFit/>
            </a:bodyPr>
            <a:lstStyle/>
            <a:p>
              <a:r>
                <a:rPr lang="en-US" sz="1000" dirty="0"/>
                <a:t>Example of System Function Section</a:t>
              </a:r>
            </a:p>
          </p:txBody>
        </p:sp>
      </p:grpSp>
      <p:grpSp>
        <p:nvGrpSpPr>
          <p:cNvPr id="10" name="Group 9">
            <a:extLst>
              <a:ext uri="{FF2B5EF4-FFF2-40B4-BE49-F238E27FC236}">
                <a16:creationId xmlns:a16="http://schemas.microsoft.com/office/drawing/2014/main" id="{79B88FC2-9F4B-4382-BDF7-327A30273B2F}"/>
              </a:ext>
            </a:extLst>
          </p:cNvPr>
          <p:cNvGrpSpPr/>
          <p:nvPr/>
        </p:nvGrpSpPr>
        <p:grpSpPr>
          <a:xfrm>
            <a:off x="6840120" y="2927698"/>
            <a:ext cx="3217872" cy="3509638"/>
            <a:chOff x="8331408" y="2914318"/>
            <a:chExt cx="3217872" cy="3509638"/>
          </a:xfrm>
        </p:grpSpPr>
        <p:pic>
          <p:nvPicPr>
            <p:cNvPr id="8" name="Picture 7">
              <a:extLst>
                <a:ext uri="{FF2B5EF4-FFF2-40B4-BE49-F238E27FC236}">
                  <a16:creationId xmlns:a16="http://schemas.microsoft.com/office/drawing/2014/main" id="{0930CE1A-BBDD-4832-A9D8-A0C2BA9E1A22}"/>
                </a:ext>
              </a:extLst>
            </p:cNvPr>
            <p:cNvPicPr>
              <a:picLocks noChangeAspect="1"/>
            </p:cNvPicPr>
            <p:nvPr/>
          </p:nvPicPr>
          <p:blipFill>
            <a:blip r:embed="rId5"/>
            <a:stretch>
              <a:fillRect/>
            </a:stretch>
          </p:blipFill>
          <p:spPr>
            <a:xfrm>
              <a:off x="8331408" y="2914318"/>
              <a:ext cx="3217872" cy="3271904"/>
            </a:xfrm>
            <a:prstGeom prst="rect">
              <a:avLst/>
            </a:prstGeom>
          </p:spPr>
        </p:pic>
        <p:sp>
          <p:nvSpPr>
            <p:cNvPr id="13" name="TextBox 12">
              <a:extLst>
                <a:ext uri="{FF2B5EF4-FFF2-40B4-BE49-F238E27FC236}">
                  <a16:creationId xmlns:a16="http://schemas.microsoft.com/office/drawing/2014/main" id="{0DEFA462-B082-43B6-B046-D11767B24591}"/>
                </a:ext>
              </a:extLst>
            </p:cNvPr>
            <p:cNvSpPr txBox="1"/>
            <p:nvPr/>
          </p:nvSpPr>
          <p:spPr>
            <a:xfrm>
              <a:off x="8868158" y="6177735"/>
              <a:ext cx="2339102" cy="246221"/>
            </a:xfrm>
            <a:prstGeom prst="rect">
              <a:avLst/>
            </a:prstGeom>
            <a:noFill/>
          </p:spPr>
          <p:txBody>
            <a:bodyPr wrap="none" rtlCol="0">
              <a:spAutoFit/>
            </a:bodyPr>
            <a:lstStyle/>
            <a:p>
              <a:r>
                <a:rPr lang="en-US" sz="1000" dirty="0"/>
                <a:t>Example of GUI User Guide Section</a:t>
              </a:r>
            </a:p>
          </p:txBody>
        </p:sp>
      </p:grpSp>
    </p:spTree>
    <p:extLst>
      <p:ext uri="{BB962C8B-B14F-4D97-AF65-F5344CB8AC3E}">
        <p14:creationId xmlns:p14="http://schemas.microsoft.com/office/powerpoint/2010/main" val="72680829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4737801-B9D6-4A08-BD77-23010A802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5FABD39-C757-461E-A681-DC2736484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572613"/>
            <a:ext cx="11281609" cy="2396079"/>
          </a:xfrm>
          <a:prstGeom prst="rect">
            <a:avLst/>
          </a:prstGeom>
          <a:solidFill>
            <a:schemeClr val="tx1">
              <a:lumMod val="85000"/>
              <a:lumOff val="15000"/>
            </a:schemeClr>
          </a:solidFill>
          <a:ln w="6350" cap="flat" cmpd="sng" algn="ctr">
            <a:noFill/>
            <a:prstDash val="solid"/>
          </a:ln>
          <a:effectLst>
            <a:outerShdw blurRad="50800" algn="ctr" rotWithShape="0">
              <a:prstClr val="black">
                <a:alpha val="66000"/>
              </a:prstClr>
            </a:outerShdw>
            <a:softEdge rad="0"/>
          </a:effectLst>
        </p:spPr>
      </p:sp>
      <p:sp>
        <p:nvSpPr>
          <p:cNvPr id="38" name="Rectangle 37">
            <a:extLst>
              <a:ext uri="{FF2B5EF4-FFF2-40B4-BE49-F238E27FC236}">
                <a16:creationId xmlns:a16="http://schemas.microsoft.com/office/drawing/2014/main" id="{2DF424F5-8D5C-46C0-A1B0-AF34E0350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737380"/>
            <a:ext cx="10954512" cy="2066544"/>
          </a:xfrm>
          <a:prstGeom prst="rect">
            <a:avLst/>
          </a:prstGeom>
          <a:solidFill>
            <a:schemeClr val="tx1">
              <a:lumMod val="95000"/>
            </a:schemeClr>
          </a:solid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1089090"/>
            <a:ext cx="10058400" cy="1371600"/>
          </a:xfrm>
        </p:spPr>
        <p:txBody>
          <a:bodyPr>
            <a:normAutofit/>
          </a:bodyPr>
          <a:lstStyle/>
          <a:p>
            <a:pPr algn="ctr"/>
            <a:r>
              <a:rPr lang="en-US">
                <a:solidFill>
                  <a:schemeClr val="bg1"/>
                </a:solidFill>
              </a:rPr>
              <a:t>Conclusion</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3429000"/>
            <a:ext cx="10058400" cy="2508384"/>
          </a:xfrm>
        </p:spPr>
        <p:txBody>
          <a:bodyPr anchor="t">
            <a:normAutofit/>
          </a:bodyPr>
          <a:lstStyle/>
          <a:p>
            <a:r>
              <a:rPr lang="en-US" sz="2000" dirty="0">
                <a:solidFill>
                  <a:srgbClr val="FF0000"/>
                </a:solidFill>
              </a:rPr>
              <a:t>Discuss skills gained</a:t>
            </a:r>
          </a:p>
          <a:p>
            <a:r>
              <a:rPr lang="en-US" sz="2000" dirty="0">
                <a:solidFill>
                  <a:srgbClr val="FF0000"/>
                </a:solidFill>
              </a:rPr>
              <a:t>Address the equation generation/simulations</a:t>
            </a:r>
          </a:p>
          <a:p>
            <a:pPr lvl="1"/>
            <a:r>
              <a:rPr lang="en-US" sz="1800" dirty="0">
                <a:solidFill>
                  <a:srgbClr val="FF0000"/>
                </a:solidFill>
              </a:rPr>
              <a:t>How we could have planned better to include this</a:t>
            </a:r>
          </a:p>
          <a:p>
            <a:r>
              <a:rPr lang="en-US" sz="2000" dirty="0">
                <a:solidFill>
                  <a:srgbClr val="FF0000"/>
                </a:solidFill>
              </a:rPr>
              <a:t>Discuss applet limitations/bugs</a:t>
            </a:r>
          </a:p>
          <a:p>
            <a:r>
              <a:rPr lang="en-US" sz="2000" dirty="0">
                <a:solidFill>
                  <a:srgbClr val="FF0000"/>
                </a:solidFill>
              </a:rPr>
              <a:t>Discuss a final comparison of the competitor</a:t>
            </a:r>
          </a:p>
        </p:txBody>
      </p:sp>
    </p:spTree>
    <p:extLst>
      <p:ext uri="{BB962C8B-B14F-4D97-AF65-F5344CB8AC3E}">
        <p14:creationId xmlns:p14="http://schemas.microsoft.com/office/powerpoint/2010/main" val="260032820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4737801-B9D6-4A08-BD77-23010A802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5FABD39-C757-461E-A681-DC2736484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572613"/>
            <a:ext cx="11281609" cy="2396079"/>
          </a:xfrm>
          <a:prstGeom prst="rect">
            <a:avLst/>
          </a:prstGeom>
          <a:solidFill>
            <a:schemeClr val="tx1">
              <a:lumMod val="85000"/>
              <a:lumOff val="15000"/>
            </a:schemeClr>
          </a:solidFill>
          <a:ln w="6350" cap="flat" cmpd="sng" algn="ctr">
            <a:noFill/>
            <a:prstDash val="solid"/>
          </a:ln>
          <a:effectLst>
            <a:outerShdw blurRad="50800" algn="ctr" rotWithShape="0">
              <a:prstClr val="black">
                <a:alpha val="66000"/>
              </a:prstClr>
            </a:outerShdw>
            <a:softEdge rad="0"/>
          </a:effectLst>
        </p:spPr>
      </p:sp>
      <p:sp>
        <p:nvSpPr>
          <p:cNvPr id="38" name="Rectangle 37">
            <a:extLst>
              <a:ext uri="{FF2B5EF4-FFF2-40B4-BE49-F238E27FC236}">
                <a16:creationId xmlns:a16="http://schemas.microsoft.com/office/drawing/2014/main" id="{2DF424F5-8D5C-46C0-A1B0-AF34E0350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737380"/>
            <a:ext cx="10954512" cy="2066544"/>
          </a:xfrm>
          <a:prstGeom prst="rect">
            <a:avLst/>
          </a:prstGeom>
          <a:solidFill>
            <a:schemeClr val="tx1">
              <a:lumMod val="95000"/>
            </a:schemeClr>
          </a:solid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1089090"/>
            <a:ext cx="10058400" cy="1371600"/>
          </a:xfrm>
        </p:spPr>
        <p:txBody>
          <a:bodyPr>
            <a:normAutofit/>
          </a:bodyPr>
          <a:lstStyle/>
          <a:p>
            <a:pPr algn="ctr"/>
            <a:r>
              <a:rPr lang="en-US" dirty="0">
                <a:solidFill>
                  <a:schemeClr val="bg1"/>
                </a:solidFill>
              </a:rPr>
              <a:t>Recommendations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3429000"/>
            <a:ext cx="10058400" cy="2508384"/>
          </a:xfrm>
        </p:spPr>
        <p:txBody>
          <a:bodyPr anchor="t">
            <a:normAutofit/>
          </a:bodyPr>
          <a:lstStyle/>
          <a:p>
            <a:r>
              <a:rPr lang="en-US" sz="2000" dirty="0"/>
              <a:t>Next Steps for the Applet:</a:t>
            </a:r>
          </a:p>
          <a:p>
            <a:pPr lvl="1"/>
            <a:r>
              <a:rPr lang="en-US" sz="1800" dirty="0"/>
              <a:t>Finish and integrate automated floor finding</a:t>
            </a:r>
          </a:p>
          <a:p>
            <a:pPr lvl="1"/>
            <a:r>
              <a:rPr lang="en-US" sz="1800" dirty="0"/>
              <a:t>Add a system to identify and keep track of unique objects even when they go off screen</a:t>
            </a:r>
          </a:p>
          <a:p>
            <a:pPr lvl="1"/>
            <a:r>
              <a:rPr lang="en-US" sz="1800" dirty="0"/>
              <a:t>Add additional image processing settings, methods, and algorithms for the user</a:t>
            </a:r>
          </a:p>
          <a:p>
            <a:pPr lvl="1"/>
            <a:r>
              <a:rPr lang="en-US" sz="1800" dirty="0"/>
              <a:t>Create a system for more thorough automated cleaning of the video</a:t>
            </a:r>
          </a:p>
          <a:p>
            <a:pPr lvl="1"/>
            <a:r>
              <a:rPr lang="en-US" sz="1800" dirty="0"/>
              <a:t>Continue to add error catching systems</a:t>
            </a:r>
          </a:p>
          <a:p>
            <a:pPr lvl="1"/>
            <a:endParaRPr lang="en-US" sz="1800" dirty="0"/>
          </a:p>
        </p:txBody>
      </p:sp>
    </p:spTree>
    <p:extLst>
      <p:ext uri="{BB962C8B-B14F-4D97-AF65-F5344CB8AC3E}">
        <p14:creationId xmlns:p14="http://schemas.microsoft.com/office/powerpoint/2010/main" val="172411050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D36C-6F00-44A6-847F-99F0A69C2F69}"/>
              </a:ext>
            </a:extLst>
          </p:cNvPr>
          <p:cNvSpPr>
            <a:spLocks noGrp="1"/>
          </p:cNvSpPr>
          <p:nvPr>
            <p:ph type="title"/>
          </p:nvPr>
        </p:nvSpPr>
        <p:spPr/>
        <p:txBody>
          <a:bodyPr/>
          <a:lstStyle/>
          <a:p>
            <a:pPr algn="ctr"/>
            <a:r>
              <a:rPr lang="en-US" dirty="0"/>
              <a:t>Acknowledgements</a:t>
            </a:r>
          </a:p>
        </p:txBody>
      </p:sp>
      <p:sp>
        <p:nvSpPr>
          <p:cNvPr id="3" name="Content Placeholder 2">
            <a:extLst>
              <a:ext uri="{FF2B5EF4-FFF2-40B4-BE49-F238E27FC236}">
                <a16:creationId xmlns:a16="http://schemas.microsoft.com/office/drawing/2014/main" id="{65C91301-309E-47C3-886F-9E9BAEF590D7}"/>
              </a:ext>
            </a:extLst>
          </p:cNvPr>
          <p:cNvSpPr>
            <a:spLocks noGrp="1"/>
          </p:cNvSpPr>
          <p:nvPr>
            <p:ph idx="1"/>
          </p:nvPr>
        </p:nvSpPr>
        <p:spPr/>
        <p:txBody>
          <a:bodyPr/>
          <a:lstStyle/>
          <a:p>
            <a:pPr marL="0" indent="0" algn="ctr">
              <a:buNone/>
            </a:pPr>
            <a:r>
              <a:rPr lang="en-US" sz="2000" dirty="0"/>
              <a:t>We would like to thank Dr. Tan for the incredible opportunity to take on this project. Dr. Tan provided our team with great resources and assisted us every step of the way to develop this applet. </a:t>
            </a:r>
          </a:p>
          <a:p>
            <a:pPr marL="0" indent="0" algn="ctr">
              <a:buNone/>
            </a:pPr>
            <a:endParaRPr lang="en-US" dirty="0"/>
          </a:p>
          <a:p>
            <a:pPr marL="0" indent="0" algn="ctr">
              <a:buNone/>
            </a:pPr>
            <a:r>
              <a:rPr lang="en-US" sz="2000" dirty="0"/>
              <a:t>We would also like to thank Dr. Kim for providing meaningful and constructive feedback on all our documents. Dr. Kim has helped us create professional documents that will prepare us for major industry projects in the future.</a:t>
            </a:r>
          </a:p>
        </p:txBody>
      </p:sp>
    </p:spTree>
    <p:extLst>
      <p:ext uri="{BB962C8B-B14F-4D97-AF65-F5344CB8AC3E}">
        <p14:creationId xmlns:p14="http://schemas.microsoft.com/office/powerpoint/2010/main" val="258473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45" name="Rectangle 44">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175512" y="791060"/>
            <a:ext cx="9792208" cy="686943"/>
          </a:xfrm>
        </p:spPr>
        <p:txBody>
          <a:bodyPr>
            <a:normAutofit/>
          </a:bodyPr>
          <a:lstStyle/>
          <a:p>
            <a:r>
              <a:rPr lang="en-US" dirty="0"/>
              <a:t>Citations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175512" y="1642533"/>
            <a:ext cx="9792208" cy="4323177"/>
          </a:xfrm>
        </p:spPr>
        <p:txBody>
          <a:bodyPr>
            <a:normAutofit/>
          </a:bodyPr>
          <a:lstStyle/>
          <a:p>
            <a:pPr marL="0" indent="0">
              <a:buNone/>
            </a:pPr>
            <a:r>
              <a:rPr lang="en-US" b="0" i="0" u="none" strike="noStrike" dirty="0">
                <a:effectLst/>
                <a:latin typeface="Times New Roman" panose="02020603050405020304" pitchFamily="18" charset="0"/>
              </a:rPr>
              <a:t>[1] Broom, </a:t>
            </a:r>
            <a:r>
              <a:rPr lang="en-US" b="0" i="0" u="none" strike="noStrike" dirty="0" err="1">
                <a:effectLst/>
                <a:latin typeface="Times New Roman" panose="02020603050405020304" pitchFamily="18" charset="0"/>
              </a:rPr>
              <a:t>Matheu</a:t>
            </a:r>
            <a:r>
              <a:rPr lang="en-US" b="0" i="0" u="none" strike="noStrike" dirty="0">
                <a:effectLst/>
                <a:latin typeface="Times New Roman" panose="02020603050405020304" pitchFamily="18" charset="0"/>
              </a:rPr>
              <a:t>, and Geoff </a:t>
            </a:r>
            <a:r>
              <a:rPr lang="en-US" b="0" i="0" u="none" strike="noStrike" dirty="0" err="1">
                <a:effectLst/>
                <a:latin typeface="Times New Roman" panose="02020603050405020304" pitchFamily="18" charset="0"/>
              </a:rPr>
              <a:t>Willmont</a:t>
            </a:r>
            <a:r>
              <a:rPr lang="en-US" b="0" i="0" u="none" strike="noStrike" dirty="0">
                <a:effectLst/>
                <a:latin typeface="Times New Roman" panose="02020603050405020304" pitchFamily="18" charset="0"/>
              </a:rPr>
              <a:t>. “High Throughput Analysis of Liquid Droplet Impact.”</a:t>
            </a:r>
            <a:r>
              <a:rPr lang="en-US" b="0" i="1" u="none" strike="noStrike" dirty="0">
                <a:effectLst/>
                <a:latin typeface="Times New Roman" panose="02020603050405020304" pitchFamily="18" charset="0"/>
              </a:rPr>
              <a:t> </a:t>
            </a:r>
            <a:br>
              <a:rPr lang="en-US" b="0" i="1" u="none" strike="noStrike" dirty="0">
                <a:effectLst/>
                <a:latin typeface="Times New Roman" panose="02020603050405020304" pitchFamily="18" charset="0"/>
              </a:rPr>
            </a:br>
            <a:r>
              <a:rPr lang="en-US" b="0" i="1" u="none" strike="noStrike" dirty="0">
                <a:effectLst/>
                <a:latin typeface="Times New Roman" panose="02020603050405020304" pitchFamily="18" charset="0"/>
              </a:rPr>
              <a:t>    </a:t>
            </a:r>
            <a:r>
              <a:rPr lang="en-US" b="0" i="0" u="none" strike="noStrike" dirty="0">
                <a:effectLst/>
                <a:latin typeface="Times New Roman" panose="02020603050405020304" pitchFamily="18" charset="0"/>
              </a:rPr>
              <a:t>Jove Journal, March 6, 2020.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t>
            </a:r>
            <a:r>
              <a:rPr lang="en-US" b="0" i="0" u="sng" strike="noStrike" dirty="0">
                <a:effectLst/>
                <a:latin typeface="Times New Roman" panose="02020603050405020304" pitchFamily="18" charset="0"/>
                <a:hlinkClick r:id="rId3">
                  <a:extLst>
                    <a:ext uri="{A12FA001-AC4F-418D-AE19-62706E023703}">
                      <ahyp:hlinkClr xmlns:ahyp="http://schemas.microsoft.com/office/drawing/2018/hyperlinkcolor" val="tx"/>
                    </a:ext>
                  </a:extLst>
                </a:hlinkClick>
              </a:rPr>
              <a:t>https://www.jove.com/t/60778/high-throughput-analysis-of-liquid-droplet-impacts</a:t>
            </a:r>
            <a:r>
              <a:rPr lang="en-US" b="0" i="0" u="none" strike="noStrike" dirty="0">
                <a:effectLst/>
                <a:latin typeface="Times New Roman" panose="02020603050405020304" pitchFamily="18" charset="0"/>
              </a:rPr>
              <a:t>.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Accessed October 13, 2020.</a:t>
            </a:r>
          </a:p>
          <a:p>
            <a:pPr marL="0" indent="0">
              <a:buNone/>
            </a:pPr>
            <a:r>
              <a:rPr lang="en-US" b="0" i="0" u="none" strike="noStrike" dirty="0">
                <a:effectLst/>
                <a:latin typeface="Times New Roman" panose="02020603050405020304" pitchFamily="18" charset="0"/>
              </a:rPr>
              <a:t>[2] IEEE Computer Society. “IEEE Standard for Software User Documentation.” </a:t>
            </a:r>
            <a:r>
              <a:rPr lang="en-US" b="0" i="1" u="none" strike="noStrike" dirty="0">
                <a:effectLst/>
                <a:latin typeface="Times New Roman" panose="02020603050405020304" pitchFamily="18" charset="0"/>
              </a:rPr>
              <a:t>IEEE Std </a:t>
            </a:r>
            <a:br>
              <a:rPr lang="en-US" b="0" i="1" u="none" strike="noStrike" dirty="0">
                <a:effectLst/>
                <a:latin typeface="Times New Roman" panose="02020603050405020304" pitchFamily="18" charset="0"/>
              </a:rPr>
            </a:br>
            <a:r>
              <a:rPr lang="en-US" b="0" i="1" u="none" strike="noStrike" dirty="0">
                <a:effectLst/>
                <a:latin typeface="Times New Roman" panose="02020603050405020304" pitchFamily="18" charset="0"/>
              </a:rPr>
              <a:t>    1063-1987</a:t>
            </a:r>
            <a:r>
              <a:rPr lang="en-US" b="0" i="0" u="none" strike="noStrike" dirty="0">
                <a:effectLst/>
                <a:latin typeface="Times New Roman" panose="02020603050405020304" pitchFamily="18" charset="0"/>
              </a:rPr>
              <a:t> , New York, Ny. December 20, 2001. </a:t>
            </a:r>
            <a:r>
              <a:rPr lang="en-US"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t>https://ncihub.org/files/MTRjZGIzZDF</a:t>
            </a:r>
            <a:br>
              <a:rPr lang="en-US"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br>
            <a:r>
              <a:rPr lang="en-US"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t>    kMzI4NjdhNjg4ZDFjM2E4OGFiYzIyMDMxM2VkYWMzMTk3OThiODFkYTUwNT</a:t>
            </a:r>
            <a:br>
              <a:rPr lang="en-US"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br>
            <a:r>
              <a:rPr lang="en-US"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t>    IwNTEwNTQwMzU1MjovdmFyL3d3dy9uY2lwaHViL2FwcC9zaXRlL2NvbGxlY3R</a:t>
            </a:r>
            <a:br>
              <a:rPr lang="en-US"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br>
            <a:r>
              <a:rPr lang="en-US"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t>    pb25zLzExMzIvSUVFRV9TdGFuZGFyZDEwNjMucGRm</a:t>
            </a:r>
            <a:endParaRPr lang="en-US" b="0" i="0" u="sng" strike="noStrike" dirty="0">
              <a:effectLst/>
              <a:latin typeface="Times New Roman" panose="02020603050405020304" pitchFamily="18" charset="0"/>
            </a:endParaRPr>
          </a:p>
          <a:p>
            <a:pPr marL="0" indent="0">
              <a:buNone/>
            </a:pPr>
            <a:r>
              <a:rPr lang="en-US" b="0" i="0" u="none" strike="noStrike" dirty="0">
                <a:effectLst/>
                <a:latin typeface="Times New Roman" panose="02020603050405020304" pitchFamily="18" charset="0"/>
              </a:rPr>
              <a:t>[3] “ImageJ Software.” smalldropsprays.info. Accessed October 22, 2020.</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t>
            </a:r>
            <a:r>
              <a:rPr lang="en-US" b="0" i="0" u="sng" strike="noStrike" dirty="0">
                <a:effectLst/>
                <a:latin typeface="Times New Roman" panose="02020603050405020304" pitchFamily="18" charset="0"/>
                <a:hlinkClick r:id="rId5">
                  <a:extLst>
                    <a:ext uri="{A12FA001-AC4F-418D-AE19-62706E023703}">
                      <ahyp:hlinkClr xmlns:ahyp="http://schemas.microsoft.com/office/drawing/2018/hyperlinkcolor" val="tx"/>
                    </a:ext>
                  </a:extLst>
                </a:hlinkClick>
              </a:rPr>
              <a:t>http://www.smalldropsprays.info/stepbystepmethods/ImageJ-software</a:t>
            </a:r>
            <a:r>
              <a:rPr lang="en-US" b="0" i="0" u="none" strike="noStrike" dirty="0">
                <a:effectLst/>
                <a:latin typeface="Times New Roman" panose="02020603050405020304" pitchFamily="18" charset="0"/>
              </a:rPr>
              <a:t>.</a:t>
            </a:r>
          </a:p>
          <a:p>
            <a:pPr marL="0" indent="0">
              <a:buNone/>
            </a:pPr>
            <a:r>
              <a:rPr lang="en-US" b="0" i="0" u="none" strike="noStrike" dirty="0">
                <a:effectLst/>
                <a:latin typeface="Times New Roman" panose="02020603050405020304" pitchFamily="18" charset="0"/>
              </a:rPr>
              <a:t>[4]  “</a:t>
            </a:r>
            <a:r>
              <a:rPr lang="en-US" b="0" i="0" u="none" strike="noStrike" dirty="0" err="1">
                <a:effectLst/>
                <a:latin typeface="Times New Roman" panose="02020603050405020304" pitchFamily="18" charset="0"/>
              </a:rPr>
              <a:t>Optimas</a:t>
            </a:r>
            <a:r>
              <a:rPr lang="en-US" b="0" i="0" u="none" strike="noStrike" dirty="0">
                <a:effectLst/>
                <a:latin typeface="Times New Roman" panose="02020603050405020304" pitchFamily="18" charset="0"/>
              </a:rPr>
              <a:t> Software for Imaging”, Adept Turnkey, accessed October 21, 2020,</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t>
            </a:r>
            <a:r>
              <a:rPr lang="en-US" b="0" i="0" u="sng" strike="noStrike" dirty="0">
                <a:effectLst/>
                <a:latin typeface="Times New Roman" panose="02020603050405020304" pitchFamily="18" charset="0"/>
                <a:hlinkClick r:id="rId6">
                  <a:extLst>
                    <a:ext uri="{A12FA001-AC4F-418D-AE19-62706E023703}">
                      <ahyp:hlinkClr xmlns:ahyp="http://schemas.microsoft.com/office/drawing/2018/hyperlinkcolor" val="tx"/>
                    </a:ext>
                  </a:extLst>
                </a:hlinkClick>
              </a:rPr>
              <a:t>http://www.adept.net.au/software/mediacy/optimas/index.shtml</a:t>
            </a:r>
            <a:r>
              <a:rPr lang="en-US" b="0" i="0" u="none" strike="noStrike" dirty="0">
                <a:effectLst/>
                <a:latin typeface="Times New Roman" panose="02020603050405020304" pitchFamily="18" charset="0"/>
              </a:rPr>
              <a:t> </a:t>
            </a:r>
          </a:p>
          <a:p>
            <a:pPr marL="0" indent="0">
              <a:buNone/>
            </a:pPr>
            <a:endParaRPr lang="en-US" b="0" i="0" u="none" strike="noStrike" dirty="0">
              <a:effectLst/>
              <a:latin typeface="Times New Roman" panose="02020603050405020304" pitchFamily="18" charset="0"/>
            </a:endParaRPr>
          </a:p>
        </p:txBody>
      </p:sp>
    </p:spTree>
    <p:extLst>
      <p:ext uri="{BB962C8B-B14F-4D97-AF65-F5344CB8AC3E}">
        <p14:creationId xmlns:p14="http://schemas.microsoft.com/office/powerpoint/2010/main" val="156907201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45" name="Rectangle 44">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175512" y="791060"/>
            <a:ext cx="9792208" cy="686943"/>
          </a:xfrm>
        </p:spPr>
        <p:txBody>
          <a:bodyPr>
            <a:normAutofit/>
          </a:bodyPr>
          <a:lstStyle/>
          <a:p>
            <a:r>
              <a:rPr lang="en-US" dirty="0"/>
              <a:t>Citations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175512" y="1478003"/>
            <a:ext cx="9792208" cy="4487708"/>
          </a:xfrm>
        </p:spPr>
        <p:txBody>
          <a:bodyPr>
            <a:noAutofit/>
          </a:bodyPr>
          <a:lstStyle/>
          <a:p>
            <a:pPr marL="0" indent="0">
              <a:buNone/>
            </a:pPr>
            <a:r>
              <a:rPr lang="en-US" b="0" i="0" u="none" strike="noStrike" dirty="0">
                <a:effectLst/>
                <a:latin typeface="Times New Roman" panose="02020603050405020304" pitchFamily="18" charset="0"/>
              </a:rPr>
              <a:t>[5] Siddique, </a:t>
            </a:r>
            <a:r>
              <a:rPr lang="en-US" b="0" i="0" u="none" strike="noStrike" dirty="0" err="1">
                <a:effectLst/>
                <a:latin typeface="Times New Roman" panose="02020603050405020304" pitchFamily="18" charset="0"/>
              </a:rPr>
              <a:t>Anayet</a:t>
            </a:r>
            <a:r>
              <a:rPr lang="en-US" b="0" i="0" u="none" strike="noStrike" dirty="0">
                <a:effectLst/>
                <a:latin typeface="Times New Roman" panose="02020603050405020304" pitchFamily="18" charset="0"/>
              </a:rPr>
              <a:t> Ullah  Siddique, Marcus Trimble, Feng Zhao, Mark M. </a:t>
            </a:r>
            <a:r>
              <a:rPr lang="en-US" b="0" i="0" u="none" strike="noStrike" dirty="0" err="1">
                <a:effectLst/>
                <a:latin typeface="Times New Roman" panose="02020603050405020304" pitchFamily="18" charset="0"/>
              </a:rPr>
              <a:t>Weislogel</a:t>
            </a:r>
            <a:r>
              <a:rPr lang="en-US" b="0" i="0" u="none" strike="noStrike" dirty="0">
                <a:effectLst/>
                <a:latin typeface="Times New Roman" panose="02020603050405020304" pitchFamily="18" charset="0"/>
              </a:rPr>
              <a:t>, and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Hua Tan. “Jet ejection following drop impact on </a:t>
            </a:r>
            <a:r>
              <a:rPr lang="en-US" b="0" i="0" u="none" strike="noStrike" dirty="0" err="1">
                <a:effectLst/>
                <a:latin typeface="Times New Roman" panose="02020603050405020304" pitchFamily="18" charset="0"/>
              </a:rPr>
              <a:t>micropillared</a:t>
            </a:r>
            <a:r>
              <a:rPr lang="en-US" b="0" i="0" u="none" strike="noStrike" dirty="0">
                <a:effectLst/>
                <a:latin typeface="Times New Roman" panose="02020603050405020304" pitchFamily="18" charset="0"/>
              </a:rPr>
              <a:t> hydrophilic substrates.” APS physics</a:t>
            </a:r>
            <a:br>
              <a:rPr lang="en-US" dirty="0">
                <a:latin typeface="Times New Roman" panose="02020603050405020304" pitchFamily="18" charset="0"/>
              </a:rPr>
            </a:br>
            <a:r>
              <a:rPr lang="en-US" dirty="0">
                <a:latin typeface="Times New Roman" panose="02020603050405020304" pitchFamily="18" charset="0"/>
              </a:rPr>
              <a:t>    </a:t>
            </a:r>
            <a:r>
              <a:rPr lang="en-US" b="0" i="0" u="none" strike="noStrike" dirty="0">
                <a:effectLst/>
                <a:latin typeface="Times New Roman" panose="02020603050405020304" pitchFamily="18" charset="0"/>
              </a:rPr>
              <a:t>Journals.aps.org, July 15, 2020. </a:t>
            </a:r>
          </a:p>
          <a:p>
            <a:pPr marL="0" indent="0">
              <a:buNone/>
            </a:pPr>
            <a:r>
              <a:rPr lang="en-US" b="0" i="0" u="none" strike="noStrike" dirty="0">
                <a:effectLst/>
                <a:latin typeface="Times New Roman" panose="02020603050405020304" pitchFamily="18" charset="0"/>
              </a:rPr>
              <a:t>[6] </a:t>
            </a:r>
            <a:r>
              <a:rPr lang="en-US" b="0" i="0" u="none" strike="noStrike" dirty="0" err="1">
                <a:effectLst/>
                <a:latin typeface="Times New Roman" panose="02020603050405020304" pitchFamily="18" charset="0"/>
              </a:rPr>
              <a:t>Stalder</a:t>
            </a:r>
            <a:r>
              <a:rPr lang="en-US" b="0" i="0" u="none" strike="noStrike" dirty="0">
                <a:effectLst/>
                <a:latin typeface="Times New Roman" panose="02020603050405020304" pitchFamily="18" charset="0"/>
              </a:rPr>
              <a:t>, </a:t>
            </a:r>
            <a:r>
              <a:rPr lang="en-US" b="0" i="0" u="none" strike="noStrike" dirty="0" err="1">
                <a:effectLst/>
                <a:latin typeface="Times New Roman" panose="02020603050405020304" pitchFamily="18" charset="0"/>
              </a:rPr>
              <a:t>A.f.</a:t>
            </a:r>
            <a:r>
              <a:rPr lang="en-US" b="0" i="0" u="none" strike="noStrike" dirty="0">
                <a:effectLst/>
                <a:latin typeface="Times New Roman" panose="02020603050405020304" pitchFamily="18" charset="0"/>
              </a:rPr>
              <a:t>, G. Kulik, D. Sage, L. Barbieri, and P. Hoffmann. “A Snake-Based Approach to</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Accurate Determination of Both Contact Points and Contact Angles.” </a:t>
            </a:r>
            <a:r>
              <a:rPr lang="en-US" b="0" i="1" u="none" strike="noStrike" dirty="0">
                <a:effectLst/>
                <a:latin typeface="Times New Roman" panose="02020603050405020304" pitchFamily="18" charset="0"/>
              </a:rPr>
              <a:t>Colloids and </a:t>
            </a:r>
            <a:br>
              <a:rPr lang="en-US" b="0" i="1" u="none" strike="noStrike" dirty="0">
                <a:effectLst/>
                <a:latin typeface="Times New Roman" panose="02020603050405020304" pitchFamily="18" charset="0"/>
              </a:rPr>
            </a:br>
            <a:r>
              <a:rPr lang="en-US" b="0" i="1" u="none" strike="noStrike" dirty="0">
                <a:effectLst/>
                <a:latin typeface="Times New Roman" panose="02020603050405020304" pitchFamily="18" charset="0"/>
              </a:rPr>
              <a:t>    Surfaces A: Physicochemical and Engineering Aspects</a:t>
            </a:r>
            <a:r>
              <a:rPr lang="en-US" b="0" i="0" u="none" strike="noStrike" dirty="0">
                <a:effectLst/>
                <a:latin typeface="Times New Roman" panose="02020603050405020304" pitchFamily="18" charset="0"/>
              </a:rPr>
              <a:t> 286, no. 1-3 (2006): 92–103.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https://doi.org/10.1016/j.colsurfa.2006.03.008.</a:t>
            </a:r>
            <a:endParaRPr lang="en-US" dirty="0">
              <a:effectLst/>
            </a:endParaRPr>
          </a:p>
          <a:p>
            <a:pPr marL="0" indent="0">
              <a:buNone/>
            </a:pPr>
            <a:r>
              <a:rPr lang="da-DK" dirty="0">
                <a:latin typeface="Times New Roman" panose="02020603050405020304" pitchFamily="18" charset="0"/>
              </a:rPr>
              <a:t>[7] </a:t>
            </a:r>
            <a:r>
              <a:rPr lang="da-DK" b="0" i="0" u="none" strike="noStrike" dirty="0">
                <a:effectLst/>
                <a:latin typeface="Times New Roman" panose="02020603050405020304" pitchFamily="18" charset="0"/>
              </a:rPr>
              <a:t>Stalder, Aurélien. “Flevet.” BIII. Accessed October 22, 2020. </a:t>
            </a:r>
            <a:r>
              <a:rPr lang="da-DK" b="0" i="0" u="sng" strike="noStrike" dirty="0">
                <a:effectLst/>
                <a:latin typeface="Times New Roman" panose="02020603050405020304" pitchFamily="18" charset="0"/>
                <a:hlinkClick r:id="rId3">
                  <a:extLst>
                    <a:ext uri="{A12FA001-AC4F-418D-AE19-62706E023703}">
                      <ahyp:hlinkClr xmlns:ahyp="http://schemas.microsoft.com/office/drawing/2018/hyperlinkcolor" val="tx"/>
                    </a:ext>
                  </a:extLst>
                </a:hlinkClick>
              </a:rPr>
              <a:t>https://www.biii.eu/lbadsa</a:t>
            </a:r>
            <a:r>
              <a:rPr lang="da-DK" b="0" i="0" u="none" strike="noStrike" dirty="0">
                <a:effectLst/>
                <a:latin typeface="Times New Roman" panose="02020603050405020304" pitchFamily="18" charset="0"/>
              </a:rPr>
              <a:t>.</a:t>
            </a:r>
            <a:endParaRPr lang="en-US" b="0" i="0" u="none" strike="noStrike" dirty="0">
              <a:effectLst/>
              <a:latin typeface="Times New Roman" panose="02020603050405020304" pitchFamily="18" charset="0"/>
            </a:endParaRPr>
          </a:p>
          <a:p>
            <a:pPr marL="0" indent="0">
              <a:buNone/>
            </a:pPr>
            <a:r>
              <a:rPr lang="en-US" b="0" i="0" u="none" strike="noStrike" dirty="0">
                <a:effectLst/>
                <a:latin typeface="Times New Roman" panose="02020603050405020304" pitchFamily="18" charset="0"/>
              </a:rPr>
              <a:t>[8] </a:t>
            </a:r>
            <a:r>
              <a:rPr lang="en-US" b="0" i="0" u="none" strike="noStrike" dirty="0" err="1">
                <a:effectLst/>
                <a:latin typeface="Times New Roman" panose="02020603050405020304" pitchFamily="18" charset="0"/>
              </a:rPr>
              <a:t>Stalder</a:t>
            </a:r>
            <a:r>
              <a:rPr lang="en-US" b="0" i="0" u="none" strike="noStrike" dirty="0">
                <a:effectLst/>
                <a:latin typeface="Times New Roman" panose="02020603050405020304" pitchFamily="18" charset="0"/>
              </a:rPr>
              <a:t>, </a:t>
            </a:r>
            <a:r>
              <a:rPr lang="en-US" b="0" i="0" u="none" strike="noStrike" dirty="0" err="1">
                <a:effectLst/>
                <a:latin typeface="Times New Roman" panose="02020603050405020304" pitchFamily="18" charset="0"/>
              </a:rPr>
              <a:t>A.f.</a:t>
            </a:r>
            <a:r>
              <a:rPr lang="en-US" b="0" i="0" u="none" strike="noStrike" dirty="0">
                <a:effectLst/>
                <a:latin typeface="Times New Roman" panose="02020603050405020304" pitchFamily="18" charset="0"/>
              </a:rPr>
              <a:t>, G. Kulik, D. Sage, L. Barbieri, and P. Hoffmann. “A Snake-Based Approach to</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Accurate Determination of Both Contact Points and Contact Angles.” </a:t>
            </a:r>
            <a:r>
              <a:rPr lang="en-US" b="0" i="1" u="none" strike="noStrike" dirty="0">
                <a:effectLst/>
                <a:latin typeface="Times New Roman" panose="02020603050405020304" pitchFamily="18" charset="0"/>
              </a:rPr>
              <a:t>Colloids and </a:t>
            </a:r>
            <a:br>
              <a:rPr lang="en-US" b="0" i="1" u="none" strike="noStrike" dirty="0">
                <a:effectLst/>
                <a:latin typeface="Times New Roman" panose="02020603050405020304" pitchFamily="18" charset="0"/>
              </a:rPr>
            </a:br>
            <a:r>
              <a:rPr lang="en-US" b="0" i="1" u="none" strike="noStrike" dirty="0">
                <a:effectLst/>
                <a:latin typeface="Times New Roman" panose="02020603050405020304" pitchFamily="18" charset="0"/>
              </a:rPr>
              <a:t>    Surfaces A: Physicochemical and Engineering Aspects</a:t>
            </a:r>
            <a:r>
              <a:rPr lang="en-US" b="0" i="0" u="none" strike="noStrike" dirty="0">
                <a:effectLst/>
                <a:latin typeface="Times New Roman" panose="02020603050405020304" pitchFamily="18" charset="0"/>
              </a:rPr>
              <a:t> 286, no. 1-3 (2006): 92–103.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t>
            </a:r>
            <a:r>
              <a:rPr lang="en-US" b="0" i="0" u="none"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t>https://doi.org/10.1016/j.colsurfa.2006.03.008</a:t>
            </a:r>
            <a:r>
              <a:rPr lang="en-US" b="0" i="0" u="none" strike="noStrike" dirty="0">
                <a:effectLst/>
                <a:latin typeface="Times New Roman" panose="02020603050405020304" pitchFamily="18" charset="0"/>
              </a:rPr>
              <a:t>.</a:t>
            </a:r>
          </a:p>
          <a:p>
            <a:pPr marL="0" indent="0">
              <a:buNone/>
            </a:pPr>
            <a:endParaRPr lang="en-US" dirty="0">
              <a:latin typeface="Times New Roman" panose="02020603050405020304" pitchFamily="18" charset="0"/>
            </a:endParaRPr>
          </a:p>
        </p:txBody>
      </p:sp>
    </p:spTree>
    <p:extLst>
      <p:ext uri="{BB962C8B-B14F-4D97-AF65-F5344CB8AC3E}">
        <p14:creationId xmlns:p14="http://schemas.microsoft.com/office/powerpoint/2010/main" val="183848031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alphaModFix amt="45000"/>
          </a:blip>
          <a:srcRect t="3846"/>
          <a:stretch/>
        </p:blipFill>
        <p:spPr>
          <a:xfrm>
            <a:off x="20" y="10"/>
            <a:ext cx="12191979" cy="6857990"/>
          </a:xfrm>
          <a:prstGeom prst="rect">
            <a:avLst/>
          </a:prstGeom>
        </p:spPr>
      </p:pic>
      <p:sp>
        <p:nvSpPr>
          <p:cNvPr id="28" name="Rectangle 27">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769531" y="2567167"/>
            <a:ext cx="8652938" cy="1962577"/>
          </a:xfrm>
        </p:spPr>
        <p:txBody>
          <a:bodyPr>
            <a:normAutofit/>
          </a:bodyPr>
          <a:lstStyle/>
          <a:p>
            <a:r>
              <a:rPr lang="en-US" sz="4300" b="1" dirty="0"/>
              <a:t>Questions?</a:t>
            </a:r>
          </a:p>
        </p:txBody>
      </p:sp>
      <p:sp>
        <p:nvSpPr>
          <p:cNvPr id="30" name="Rectangle 29">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169350240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alphaModFix/>
          </a:blip>
          <a:srcRect t="3846"/>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4000"/>
            </a:schemeClr>
          </a:solidFill>
          <a:ln w="6350" cap="flat" cmpd="sng" algn="ctr">
            <a:noFill/>
            <a:prstDash val="solid"/>
          </a:ln>
          <a:effectLst>
            <a:softEdge rad="0"/>
          </a:effectLst>
        </p:spPr>
      </p:sp>
      <p:sp>
        <p:nvSpPr>
          <p:cNvPr id="13" name="Rectangle 12">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Introduction</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281884"/>
            <a:ext cx="10058400" cy="3383280"/>
          </a:xfrm>
        </p:spPr>
        <p:txBody>
          <a:bodyPr>
            <a:normAutofit lnSpcReduction="10000"/>
          </a:bodyPr>
          <a:lstStyle/>
          <a:p>
            <a:r>
              <a:rPr lang="en-US" dirty="0">
                <a:solidFill>
                  <a:schemeClr val="tx1">
                    <a:lumMod val="85000"/>
                    <a:lumOff val="15000"/>
                  </a:schemeClr>
                </a:solidFill>
              </a:rPr>
              <a:t>Dr. Tan’s current graduate students use MATLAB to process high speed droplet impact videos</a:t>
            </a:r>
          </a:p>
          <a:p>
            <a:r>
              <a:rPr lang="en-US" dirty="0">
                <a:solidFill>
                  <a:schemeClr val="tx1">
                    <a:lumMod val="85000"/>
                    <a:lumOff val="15000"/>
                  </a:schemeClr>
                </a:solidFill>
              </a:rPr>
              <a:t>Each student must learn the image processing algorithms for their thesis work</a:t>
            </a:r>
          </a:p>
          <a:p>
            <a:r>
              <a:rPr lang="en-US" dirty="0">
                <a:solidFill>
                  <a:schemeClr val="tx1">
                    <a:lumMod val="85000"/>
                    <a:lumOff val="15000"/>
                  </a:schemeClr>
                </a:solidFill>
              </a:rPr>
              <a:t>Dr. Tan needed a user-friendly Graphical User Interface (GUI) which will use video input to produce:</a:t>
            </a:r>
          </a:p>
          <a:p>
            <a:pPr lvl="1"/>
            <a:r>
              <a:rPr lang="en-US" dirty="0">
                <a:solidFill>
                  <a:schemeClr val="tx1">
                    <a:lumMod val="85000"/>
                    <a:lumOff val="15000"/>
                  </a:schemeClr>
                </a:solidFill>
              </a:rPr>
              <a:t>Boundary layer images</a:t>
            </a:r>
          </a:p>
          <a:p>
            <a:pPr lvl="1"/>
            <a:r>
              <a:rPr lang="en-US" dirty="0">
                <a:solidFill>
                  <a:schemeClr val="tx1">
                    <a:lumMod val="85000"/>
                    <a:lumOff val="15000"/>
                  </a:schemeClr>
                </a:solidFill>
              </a:rPr>
              <a:t>Droplet velocity</a:t>
            </a:r>
          </a:p>
          <a:p>
            <a:pPr lvl="1"/>
            <a:r>
              <a:rPr lang="en-US" dirty="0">
                <a:solidFill>
                  <a:schemeClr val="tx1">
                    <a:lumMod val="85000"/>
                    <a:lumOff val="15000"/>
                  </a:schemeClr>
                </a:solidFill>
              </a:rPr>
              <a:t>Max spread radius</a:t>
            </a:r>
          </a:p>
          <a:p>
            <a:pPr lvl="1"/>
            <a:r>
              <a:rPr lang="en-US" dirty="0">
                <a:solidFill>
                  <a:schemeClr val="tx1">
                    <a:lumMod val="85000"/>
                    <a:lumOff val="15000"/>
                  </a:schemeClr>
                </a:solidFill>
              </a:rPr>
              <a:t>Contact angle</a:t>
            </a:r>
          </a:p>
          <a:p>
            <a:pPr lvl="1"/>
            <a:r>
              <a:rPr lang="en-US" dirty="0">
                <a:solidFill>
                  <a:schemeClr val="tx1">
                    <a:lumMod val="85000"/>
                    <a:lumOff val="15000"/>
                  </a:schemeClr>
                </a:solidFill>
              </a:rPr>
              <a:t>Droplet formation</a:t>
            </a:r>
          </a:p>
          <a:p>
            <a:pPr lvl="1"/>
            <a:r>
              <a:rPr lang="en-US" dirty="0">
                <a:solidFill>
                  <a:schemeClr val="tx1">
                    <a:lumMod val="85000"/>
                    <a:lumOff val="15000"/>
                  </a:schemeClr>
                </a:solidFill>
              </a:rPr>
              <a:t>Jet speed</a:t>
            </a:r>
          </a:p>
          <a:p>
            <a:pPr lvl="1"/>
            <a:r>
              <a:rPr lang="en-US" dirty="0">
                <a:solidFill>
                  <a:schemeClr val="tx1">
                    <a:lumMod val="85000"/>
                    <a:lumOff val="15000"/>
                  </a:schemeClr>
                </a:solidFill>
              </a:rPr>
              <a:t>Jet formation</a:t>
            </a:r>
          </a:p>
          <a:p>
            <a:r>
              <a:rPr lang="en-US" dirty="0">
                <a:solidFill>
                  <a:schemeClr val="tx1">
                    <a:lumMod val="85000"/>
                    <a:lumOff val="15000"/>
                  </a:schemeClr>
                </a:solidFill>
              </a:rPr>
              <a:t>Dr. Tan wanted to generate equations and CFD models</a:t>
            </a:r>
          </a:p>
          <a:p>
            <a:pPr lvl="1"/>
            <a:r>
              <a:rPr lang="en-US" dirty="0">
                <a:solidFill>
                  <a:schemeClr val="tx1">
                    <a:lumMod val="85000"/>
                    <a:lumOff val="15000"/>
                  </a:schemeClr>
                </a:solidFill>
              </a:rPr>
              <a:t>Due to time constraints, this was foregone for a user manual to accompany the applet</a:t>
            </a:r>
          </a:p>
        </p:txBody>
      </p:sp>
      <p:pic>
        <p:nvPicPr>
          <p:cNvPr id="6" name="Picture 5">
            <a:extLst>
              <a:ext uri="{FF2B5EF4-FFF2-40B4-BE49-F238E27FC236}">
                <a16:creationId xmlns:a16="http://schemas.microsoft.com/office/drawing/2014/main" id="{83A0A285-5426-47BD-AE78-67C483360A57}"/>
              </a:ext>
            </a:extLst>
          </p:cNvPr>
          <p:cNvPicPr>
            <a:picLocks noChangeAspect="1"/>
          </p:cNvPicPr>
          <p:nvPr/>
        </p:nvPicPr>
        <p:blipFill>
          <a:blip r:embed="rId4"/>
          <a:stretch>
            <a:fillRect/>
          </a:stretch>
        </p:blipFill>
        <p:spPr>
          <a:xfrm>
            <a:off x="9165316" y="3973524"/>
            <a:ext cx="2194560" cy="2194560"/>
          </a:xfrm>
          <a:prstGeom prst="rect">
            <a:avLst/>
          </a:prstGeom>
        </p:spPr>
      </p:pic>
    </p:spTree>
    <p:extLst>
      <p:ext uri="{BB962C8B-B14F-4D97-AF65-F5344CB8AC3E}">
        <p14:creationId xmlns:p14="http://schemas.microsoft.com/office/powerpoint/2010/main" val="2416084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alphaModFix amt="35000"/>
          </a:blip>
          <a:srcRect t="3846"/>
          <a:stretch/>
        </p:blipFill>
        <p:spPr>
          <a:xfrm>
            <a:off x="20" y="10"/>
            <a:ext cx="12191979" cy="6857990"/>
          </a:xfrm>
          <a:prstGeom prst="rect">
            <a:avLst/>
          </a:prstGeom>
        </p:spPr>
      </p:pic>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Key Terms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419044"/>
            <a:ext cx="10058400" cy="1747427"/>
          </a:xfrm>
        </p:spPr>
        <p:txBody>
          <a:bodyPr>
            <a:normAutofit lnSpcReduction="10000"/>
          </a:bodyPr>
          <a:lstStyle/>
          <a:p>
            <a:r>
              <a:rPr lang="en-US" dirty="0"/>
              <a:t>GUI – Graphical User Interface</a:t>
            </a:r>
          </a:p>
          <a:p>
            <a:r>
              <a:rPr lang="en-US" dirty="0"/>
              <a:t>Applet – A small application for performing one or a few simple functions</a:t>
            </a:r>
          </a:p>
          <a:p>
            <a:r>
              <a:rPr lang="en-US" dirty="0"/>
              <a:t>CFD – Computational Fluid Dynamics</a:t>
            </a:r>
          </a:p>
          <a:p>
            <a:r>
              <a:rPr lang="en-US" dirty="0"/>
              <a:t>Spread Radius – The contact radius of a droplet</a:t>
            </a:r>
          </a:p>
          <a:p>
            <a:r>
              <a:rPr lang="en-US" dirty="0"/>
              <a:t>Callback – A function that is activated by user input </a:t>
            </a:r>
          </a:p>
        </p:txBody>
      </p:sp>
      <p:sp>
        <p:nvSpPr>
          <p:cNvPr id="20" name="Rectangle 19">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Tree>
    <p:extLst>
      <p:ext uri="{BB962C8B-B14F-4D97-AF65-F5344CB8AC3E}">
        <p14:creationId xmlns:p14="http://schemas.microsoft.com/office/powerpoint/2010/main" val="201977874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3E0B076-70B2-4BA7-B180-209E6D801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C1262DB-2217-4833-97B6-F2E848AE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96E31C53-2B4C-4EC3-ABBE-C7A406EE0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Background Research</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1597794"/>
            <a:ext cx="10058400" cy="4427621"/>
          </a:xfrm>
        </p:spPr>
        <p:txBody>
          <a:bodyPr>
            <a:normAutofit/>
          </a:bodyPr>
          <a:lstStyle/>
          <a:p>
            <a:r>
              <a:rPr lang="en-US" dirty="0"/>
              <a:t>Microfluidics research is often very specialized, so there were few tools to compare against for this specific application</a:t>
            </a:r>
          </a:p>
          <a:p>
            <a:r>
              <a:rPr lang="en-US" dirty="0"/>
              <a:t>GUI Research:</a:t>
            </a:r>
          </a:p>
          <a:p>
            <a:pPr lvl="1"/>
            <a:r>
              <a:rPr lang="en-US" b="0" i="0" u="none" strike="noStrike" dirty="0">
                <a:solidFill>
                  <a:srgbClr val="000000"/>
                </a:solidFill>
                <a:effectLst/>
                <a:latin typeface="Times New Roman" panose="02020603050405020304" pitchFamily="18" charset="0"/>
              </a:rPr>
              <a:t>“High Throughput Analysis of Liquid Droplet Impacts” by </a:t>
            </a:r>
            <a:r>
              <a:rPr lang="en-US" b="0" i="0" u="none" strike="noStrike" dirty="0" err="1">
                <a:solidFill>
                  <a:srgbClr val="000000"/>
                </a:solidFill>
                <a:effectLst/>
                <a:latin typeface="Times New Roman" panose="02020603050405020304" pitchFamily="18" charset="0"/>
              </a:rPr>
              <a:t>Matheu</a:t>
            </a:r>
            <a:r>
              <a:rPr lang="en-US" b="0" i="0" u="none" strike="noStrike" dirty="0">
                <a:solidFill>
                  <a:srgbClr val="000000"/>
                </a:solidFill>
                <a:effectLst/>
                <a:latin typeface="Times New Roman" panose="02020603050405020304" pitchFamily="18" charset="0"/>
              </a:rPr>
              <a:t> A.J. Broom and Geoff R. Willmott</a:t>
            </a:r>
            <a:r>
              <a:rPr lang="en-US" baseline="30000" dirty="0">
                <a:solidFill>
                  <a:srgbClr val="000000"/>
                </a:solidFill>
                <a:latin typeface="Times New Roman" panose="02020603050405020304" pitchFamily="18" charset="0"/>
              </a:rPr>
              <a:t>1</a:t>
            </a:r>
            <a:endParaRPr lang="en-US" b="0" i="0" u="none" strike="noStrike" dirty="0">
              <a:solidFill>
                <a:srgbClr val="000000"/>
              </a:solidFill>
              <a:effectLst/>
              <a:latin typeface="Times New Roman" panose="02020603050405020304" pitchFamily="18" charset="0"/>
            </a:endParaRPr>
          </a:p>
          <a:p>
            <a:pPr lvl="1"/>
            <a:r>
              <a:rPr lang="en-US" dirty="0">
                <a:solidFill>
                  <a:srgbClr val="000000"/>
                </a:solidFill>
                <a:latin typeface="Times New Roman" panose="02020603050405020304" pitchFamily="18" charset="0"/>
              </a:rPr>
              <a:t>MATLAB Documentation</a:t>
            </a:r>
          </a:p>
          <a:p>
            <a:pPr lvl="1"/>
            <a:r>
              <a:rPr lang="en-US" b="0" i="0" u="none" strike="noStrike" dirty="0">
                <a:solidFill>
                  <a:srgbClr val="000000"/>
                </a:solidFill>
                <a:effectLst/>
                <a:latin typeface="Times New Roman" panose="02020603050405020304" pitchFamily="18" charset="0"/>
              </a:rPr>
              <a:t>OPTIMAS and </a:t>
            </a:r>
            <a:r>
              <a:rPr lang="en-US" dirty="0">
                <a:solidFill>
                  <a:srgbClr val="000000"/>
                </a:solidFill>
                <a:latin typeface="Times New Roman" panose="02020603050405020304" pitchFamily="18" charset="0"/>
              </a:rPr>
              <a:t>ImageJ software</a:t>
            </a:r>
            <a:r>
              <a:rPr lang="en-US" baseline="30000" dirty="0">
                <a:solidFill>
                  <a:srgbClr val="000000"/>
                </a:solidFill>
                <a:latin typeface="Times New Roman" panose="02020603050405020304" pitchFamily="18" charset="0"/>
              </a:rPr>
              <a:t>3,4,6,7,8</a:t>
            </a:r>
          </a:p>
          <a:p>
            <a:r>
              <a:rPr lang="en-US" dirty="0">
                <a:solidFill>
                  <a:srgbClr val="000000"/>
                </a:solidFill>
                <a:latin typeface="Sagona Book" panose="02020503050505020204" pitchFamily="18" charset="0"/>
              </a:rPr>
              <a:t>User Manual:</a:t>
            </a:r>
          </a:p>
          <a:p>
            <a:pPr lvl="1"/>
            <a:r>
              <a:rPr lang="en-US" dirty="0">
                <a:solidFill>
                  <a:srgbClr val="000000"/>
                </a:solidFill>
                <a:latin typeface="Times New Roman" panose="02020603050405020304" pitchFamily="18" charset="0"/>
              </a:rPr>
              <a:t>IEEE Standard 1063-2001</a:t>
            </a:r>
            <a:r>
              <a:rPr lang="en-US" baseline="30000" dirty="0">
                <a:solidFill>
                  <a:srgbClr val="000000"/>
                </a:solidFill>
                <a:latin typeface="Times New Roman" panose="02020603050405020304" pitchFamily="18" charset="0"/>
              </a:rPr>
              <a:t>2</a:t>
            </a:r>
            <a:endParaRPr lang="en-US" dirty="0"/>
          </a:p>
          <a:p>
            <a:r>
              <a:rPr lang="en-US" dirty="0"/>
              <a:t>Challenges:</a:t>
            </a:r>
          </a:p>
          <a:p>
            <a:pPr lvl="1"/>
            <a:r>
              <a:rPr lang="en-US" dirty="0"/>
              <a:t>Limited time</a:t>
            </a:r>
          </a:p>
          <a:p>
            <a:pPr lvl="1"/>
            <a:r>
              <a:rPr lang="en-US" dirty="0"/>
              <a:t>Limited programming and microfluidics experience on the team</a:t>
            </a:r>
          </a:p>
          <a:p>
            <a:pPr lvl="1"/>
            <a:r>
              <a:rPr lang="en-US" dirty="0"/>
              <a:t>COVID social distancing</a:t>
            </a:r>
          </a:p>
        </p:txBody>
      </p:sp>
    </p:spTree>
    <p:extLst>
      <p:ext uri="{BB962C8B-B14F-4D97-AF65-F5344CB8AC3E}">
        <p14:creationId xmlns:p14="http://schemas.microsoft.com/office/powerpoint/2010/main" val="1320854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6" name="Rectangle 35">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33844" y="512754"/>
            <a:ext cx="9792208" cy="1527078"/>
          </a:xfrm>
        </p:spPr>
        <p:txBody>
          <a:bodyPr>
            <a:normAutofit/>
          </a:bodyPr>
          <a:lstStyle/>
          <a:p>
            <a:r>
              <a:rPr lang="en-US" dirty="0"/>
              <a:t>Scope</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33844" y="1730649"/>
            <a:ext cx="9792208" cy="2941883"/>
          </a:xfrm>
        </p:spPr>
        <p:txBody>
          <a:bodyPr>
            <a:normAutofit/>
          </a:bodyPr>
          <a:lstStyle/>
          <a:p>
            <a:r>
              <a:rPr lang="en-US" dirty="0"/>
              <a:t>Project was divided into two main parts:</a:t>
            </a:r>
          </a:p>
          <a:p>
            <a:pPr lvl="1"/>
            <a:r>
              <a:rPr lang="en-US" dirty="0"/>
              <a:t>GUI creation for processing raw video files </a:t>
            </a:r>
          </a:p>
          <a:p>
            <a:pPr lvl="1"/>
            <a:r>
              <a:rPr lang="en-US" dirty="0"/>
              <a:t>Equation generation and CFD simulation of droplet impact based on data collected from GUI</a:t>
            </a:r>
          </a:p>
          <a:p>
            <a:pPr lvl="2"/>
            <a:r>
              <a:rPr lang="en-US" dirty="0"/>
              <a:t>This was replaced with a user manual</a:t>
            </a:r>
          </a:p>
          <a:p>
            <a:r>
              <a:rPr lang="en-US" dirty="0"/>
              <a:t>The GUI works well for videos in which droplet movement can be estimated in 2-D</a:t>
            </a:r>
          </a:p>
          <a:p>
            <a:r>
              <a:rPr lang="en-US" dirty="0"/>
              <a:t>GUI was completed using pre-existing MATLAB image processing tools</a:t>
            </a:r>
          </a:p>
          <a:p>
            <a:r>
              <a:rPr lang="en-US" dirty="0"/>
              <a:t>New functions were created for finding feature data</a:t>
            </a:r>
          </a:p>
          <a:p>
            <a:r>
              <a:rPr lang="en-US" dirty="0"/>
              <a:t>User Manual contains comprehensive instructions for installing and using the GUI </a:t>
            </a:r>
          </a:p>
          <a:p>
            <a:r>
              <a:rPr lang="en-US" dirty="0"/>
              <a:t>User Manual outlines the purpose, functionality, and fault isolation for each system function</a:t>
            </a:r>
          </a:p>
          <a:p>
            <a:pPr marL="0" indent="0">
              <a:buNone/>
            </a:pPr>
            <a:endParaRPr lang="en-US" dirty="0"/>
          </a:p>
          <a:p>
            <a:endParaRPr lang="en-US" dirty="0"/>
          </a:p>
        </p:txBody>
      </p:sp>
      <p:pic>
        <p:nvPicPr>
          <p:cNvPr id="7" name="Picture 6" descr="A picture containing sitting, looking, front, computer&#10;&#10;Description automatically generated">
            <a:extLst>
              <a:ext uri="{FF2B5EF4-FFF2-40B4-BE49-F238E27FC236}">
                <a16:creationId xmlns:a16="http://schemas.microsoft.com/office/drawing/2014/main" id="{C5BEAC57-A2AF-4697-A0E3-6FCE613419B6}"/>
              </a:ext>
            </a:extLst>
          </p:cNvPr>
          <p:cNvPicPr>
            <a:picLocks noChangeAspect="1"/>
          </p:cNvPicPr>
          <p:nvPr/>
        </p:nvPicPr>
        <p:blipFill>
          <a:blip r:embed="rId3"/>
          <a:stretch>
            <a:fillRect/>
          </a:stretch>
        </p:blipFill>
        <p:spPr>
          <a:xfrm>
            <a:off x="5346304" y="4921355"/>
            <a:ext cx="1499392" cy="1499392"/>
          </a:xfrm>
          <a:prstGeom prst="rect">
            <a:avLst/>
          </a:prstGeom>
        </p:spPr>
      </p:pic>
    </p:spTree>
    <p:extLst>
      <p:ext uri="{BB962C8B-B14F-4D97-AF65-F5344CB8AC3E}">
        <p14:creationId xmlns:p14="http://schemas.microsoft.com/office/powerpoint/2010/main" val="214320415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6" name="Rectangle 35">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175512" y="448449"/>
            <a:ext cx="9792208" cy="1527078"/>
          </a:xfrm>
        </p:spPr>
        <p:txBody>
          <a:bodyPr>
            <a:normAutofit/>
          </a:bodyPr>
          <a:lstStyle/>
          <a:p>
            <a:r>
              <a:rPr lang="en-US" dirty="0"/>
              <a:t>Objectives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175512" y="1711354"/>
            <a:ext cx="9792208" cy="4328719"/>
          </a:xfrm>
        </p:spPr>
        <p:txBody>
          <a:bodyPr>
            <a:normAutofit/>
          </a:bodyPr>
          <a:lstStyle/>
          <a:p>
            <a:r>
              <a:rPr lang="en-US" dirty="0"/>
              <a:t>GUI to be completed by early Spring semester 2021</a:t>
            </a:r>
          </a:p>
          <a:p>
            <a:r>
              <a:rPr lang="en-US" strike="sngStrike" dirty="0"/>
              <a:t>Equation generation and CFD modeling to be completed by end of Spring semester 2021</a:t>
            </a:r>
          </a:p>
          <a:p>
            <a:pPr lvl="1"/>
            <a:r>
              <a:rPr lang="en-US" dirty="0"/>
              <a:t>User manual to be completed by end of Spring semester 2021</a:t>
            </a:r>
          </a:p>
          <a:p>
            <a:r>
              <a:rPr lang="en-US" dirty="0"/>
              <a:t>For the GUI:</a:t>
            </a:r>
          </a:p>
          <a:p>
            <a:pPr lvl="1"/>
            <a:r>
              <a:rPr lang="en-US" dirty="0"/>
              <a:t>Produces a .txt file</a:t>
            </a:r>
          </a:p>
          <a:p>
            <a:pPr lvl="1"/>
            <a:r>
              <a:rPr lang="en-US" dirty="0"/>
              <a:t>Outputs:</a:t>
            </a:r>
          </a:p>
          <a:p>
            <a:pPr lvl="2"/>
            <a:r>
              <a:rPr lang="en-US" dirty="0"/>
              <a:t>Fall velocity</a:t>
            </a:r>
          </a:p>
          <a:p>
            <a:pPr lvl="2"/>
            <a:r>
              <a:rPr lang="en-US" dirty="0"/>
              <a:t>Radial velocity</a:t>
            </a:r>
          </a:p>
          <a:p>
            <a:pPr lvl="2"/>
            <a:r>
              <a:rPr lang="en-US" dirty="0"/>
              <a:t>Max spread radius</a:t>
            </a:r>
          </a:p>
          <a:p>
            <a:pPr lvl="2"/>
            <a:r>
              <a:rPr lang="en-US" dirty="0"/>
              <a:t>Contact angle</a:t>
            </a:r>
          </a:p>
          <a:p>
            <a:pPr lvl="2"/>
            <a:r>
              <a:rPr lang="en-US" dirty="0"/>
              <a:t>Jet speed</a:t>
            </a:r>
          </a:p>
          <a:p>
            <a:pPr lvl="2"/>
            <a:r>
              <a:rPr lang="en-US" dirty="0"/>
              <a:t>Jet formation</a:t>
            </a:r>
          </a:p>
          <a:p>
            <a:pPr lvl="2"/>
            <a:r>
              <a:rPr lang="en-US" dirty="0"/>
              <a:t>Droplet formation</a:t>
            </a:r>
          </a:p>
          <a:p>
            <a:r>
              <a:rPr lang="en-US" dirty="0"/>
              <a:t>For the user manual:</a:t>
            </a:r>
          </a:p>
          <a:p>
            <a:pPr lvl="1"/>
            <a:r>
              <a:rPr lang="en-US" dirty="0"/>
              <a:t>Comprehensive</a:t>
            </a:r>
          </a:p>
          <a:p>
            <a:pPr lvl="1"/>
            <a:r>
              <a:rPr lang="en-US" dirty="0"/>
              <a:t>Meets IEEE software user documentation standards</a:t>
            </a:r>
          </a:p>
          <a:p>
            <a:pPr lvl="1"/>
            <a:endParaRPr lang="en-US" dirty="0"/>
          </a:p>
          <a:p>
            <a:endParaRPr lang="en-US" dirty="0"/>
          </a:p>
        </p:txBody>
      </p:sp>
    </p:spTree>
    <p:extLst>
      <p:ext uri="{BB962C8B-B14F-4D97-AF65-F5344CB8AC3E}">
        <p14:creationId xmlns:p14="http://schemas.microsoft.com/office/powerpoint/2010/main" val="98864673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alphaModFix amt="35000"/>
          </a:blip>
          <a:srcRect t="3846"/>
          <a:stretch/>
        </p:blipFill>
        <p:spPr>
          <a:xfrm>
            <a:off x="20" y="10"/>
            <a:ext cx="12191979" cy="6857990"/>
          </a:xfrm>
          <a:prstGeom prst="rect">
            <a:avLst/>
          </a:prstGeom>
        </p:spPr>
      </p:pic>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Methods of Approach</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103120"/>
            <a:ext cx="10058400" cy="3849624"/>
          </a:xfrm>
        </p:spPr>
        <p:txBody>
          <a:bodyPr>
            <a:normAutofit/>
          </a:bodyPr>
          <a:lstStyle/>
          <a:p>
            <a:r>
              <a:rPr lang="en-US" dirty="0"/>
              <a:t>Application</a:t>
            </a:r>
          </a:p>
          <a:p>
            <a:pPr lvl="1"/>
            <a:r>
              <a:rPr lang="en-US" dirty="0"/>
              <a:t>Image processing software</a:t>
            </a:r>
          </a:p>
          <a:p>
            <a:pPr lvl="1"/>
            <a:r>
              <a:rPr lang="en-US" dirty="0"/>
              <a:t>GUI development</a:t>
            </a:r>
          </a:p>
          <a:p>
            <a:pPr lvl="1"/>
            <a:r>
              <a:rPr lang="en-US" dirty="0"/>
              <a:t>Merge/ debug</a:t>
            </a:r>
          </a:p>
          <a:p>
            <a:pPr lvl="1"/>
            <a:r>
              <a:rPr lang="en-US" dirty="0"/>
              <a:t>Testing</a:t>
            </a:r>
          </a:p>
          <a:p>
            <a:r>
              <a:rPr lang="en-US" dirty="0"/>
              <a:t>User Manual</a:t>
            </a:r>
          </a:p>
          <a:p>
            <a:pPr lvl="1"/>
            <a:r>
              <a:rPr lang="en-US" dirty="0"/>
              <a:t>Follow comprehensive standards outlined by IEEE</a:t>
            </a:r>
          </a:p>
        </p:txBody>
      </p:sp>
      <p:sp>
        <p:nvSpPr>
          <p:cNvPr id="20" name="Rectangle 19">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pic>
        <p:nvPicPr>
          <p:cNvPr id="8" name="Picture 7" descr="A picture containing silhouette&#10;&#10;Description automatically generated">
            <a:extLst>
              <a:ext uri="{FF2B5EF4-FFF2-40B4-BE49-F238E27FC236}">
                <a16:creationId xmlns:a16="http://schemas.microsoft.com/office/drawing/2014/main" id="{C1A4DD14-F0FA-4283-B55E-0B177650A9D6}"/>
              </a:ext>
            </a:extLst>
          </p:cNvPr>
          <p:cNvPicPr>
            <a:picLocks noChangeAspect="1"/>
          </p:cNvPicPr>
          <p:nvPr/>
        </p:nvPicPr>
        <p:blipFill>
          <a:blip r:embed="rId4"/>
          <a:stretch>
            <a:fillRect/>
          </a:stretch>
        </p:blipFill>
        <p:spPr>
          <a:xfrm>
            <a:off x="7453150" y="1442478"/>
            <a:ext cx="3906726" cy="3973044"/>
          </a:xfrm>
          <a:prstGeom prst="rect">
            <a:avLst/>
          </a:prstGeom>
        </p:spPr>
      </p:pic>
    </p:spTree>
    <p:extLst>
      <p:ext uri="{BB962C8B-B14F-4D97-AF65-F5344CB8AC3E}">
        <p14:creationId xmlns:p14="http://schemas.microsoft.com/office/powerpoint/2010/main" val="289961024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27" name="Rectangle 26">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0000"/>
            </a:schemeClr>
          </a:solidFill>
          <a:ln w="6350" cap="flat" cmpd="sng" algn="ctr">
            <a:noFill/>
            <a:prstDash val="solid"/>
          </a:ln>
          <a:effectLst>
            <a:softEdge rad="0"/>
          </a:effectLst>
        </p:spPr>
      </p:sp>
      <p:sp>
        <p:nvSpPr>
          <p:cNvPr id="29" name="Rectangle 28">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Preliminary Results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103120"/>
            <a:ext cx="10058400" cy="3849624"/>
          </a:xfrm>
        </p:spPr>
        <p:txBody>
          <a:bodyPr>
            <a:normAutofit/>
          </a:bodyPr>
          <a:lstStyle/>
          <a:p>
            <a:r>
              <a:rPr lang="en-US" dirty="0">
                <a:solidFill>
                  <a:schemeClr val="tx1">
                    <a:lumMod val="85000"/>
                    <a:lumOff val="15000"/>
                  </a:schemeClr>
                </a:solidFill>
              </a:rPr>
              <a:t>GUI Input Parameters:</a:t>
            </a:r>
          </a:p>
          <a:p>
            <a:pPr lvl="1"/>
            <a:r>
              <a:rPr lang="en-US" dirty="0">
                <a:solidFill>
                  <a:schemeClr val="tx1">
                    <a:lumMod val="85000"/>
                    <a:lumOff val="15000"/>
                  </a:schemeClr>
                </a:solidFill>
              </a:rPr>
              <a:t>Video Upload</a:t>
            </a:r>
          </a:p>
          <a:p>
            <a:pPr lvl="1"/>
            <a:r>
              <a:rPr lang="en-US" dirty="0">
                <a:solidFill>
                  <a:schemeClr val="tx1">
                    <a:lumMod val="85000"/>
                    <a:lumOff val="15000"/>
                  </a:schemeClr>
                </a:solidFill>
              </a:rPr>
              <a:t>Floor Height</a:t>
            </a:r>
          </a:p>
          <a:p>
            <a:pPr lvl="1"/>
            <a:r>
              <a:rPr lang="en-US" dirty="0">
                <a:solidFill>
                  <a:schemeClr val="tx1">
                    <a:lumMod val="85000"/>
                    <a:lumOff val="15000"/>
                  </a:schemeClr>
                </a:solidFill>
              </a:rPr>
              <a:t>Floor Angle</a:t>
            </a:r>
          </a:p>
          <a:p>
            <a:r>
              <a:rPr lang="en-US" dirty="0">
                <a:solidFill>
                  <a:schemeClr val="tx1">
                    <a:lumMod val="85000"/>
                    <a:lumOff val="15000"/>
                  </a:schemeClr>
                </a:solidFill>
              </a:rPr>
              <a:t>GUI Outputs/Features:</a:t>
            </a:r>
          </a:p>
          <a:p>
            <a:pPr lvl="1"/>
            <a:r>
              <a:rPr lang="en-US" dirty="0">
                <a:solidFill>
                  <a:schemeClr val="tx1">
                    <a:lumMod val="85000"/>
                    <a:lumOff val="15000"/>
                  </a:schemeClr>
                </a:solidFill>
              </a:rPr>
              <a:t>Processed images showing droplet boundary</a:t>
            </a:r>
          </a:p>
          <a:p>
            <a:pPr lvl="1"/>
            <a:r>
              <a:rPr lang="en-US" dirty="0">
                <a:solidFill>
                  <a:schemeClr val="tx1">
                    <a:lumMod val="85000"/>
                    <a:lumOff val="15000"/>
                  </a:schemeClr>
                </a:solidFill>
              </a:rPr>
              <a:t>Slider to  view all frames</a:t>
            </a:r>
          </a:p>
          <a:p>
            <a:pPr lvl="1"/>
            <a:r>
              <a:rPr lang="en-US" dirty="0">
                <a:solidFill>
                  <a:schemeClr val="tx1">
                    <a:lumMod val="85000"/>
                    <a:lumOff val="15000"/>
                  </a:schemeClr>
                </a:solidFill>
              </a:rPr>
              <a:t>Save processed video</a:t>
            </a:r>
          </a:p>
          <a:p>
            <a:pPr lvl="2"/>
            <a:r>
              <a:rPr lang="en-US" dirty="0">
                <a:solidFill>
                  <a:schemeClr val="tx1">
                    <a:lumMod val="85000"/>
                    <a:lumOff val="15000"/>
                  </a:schemeClr>
                </a:solidFill>
              </a:rPr>
              <a:t>Saves each processed frame into designated folder</a:t>
            </a:r>
          </a:p>
          <a:p>
            <a:pPr lvl="1"/>
            <a:r>
              <a:rPr lang="en-US" dirty="0">
                <a:solidFill>
                  <a:schemeClr val="tx1">
                    <a:lumMod val="85000"/>
                    <a:lumOff val="15000"/>
                  </a:schemeClr>
                </a:solidFill>
              </a:rPr>
              <a:t>Save Analytics</a:t>
            </a:r>
          </a:p>
          <a:p>
            <a:pPr lvl="2"/>
            <a:r>
              <a:rPr lang="en-US" dirty="0">
                <a:solidFill>
                  <a:schemeClr val="tx1">
                    <a:lumMod val="85000"/>
                    <a:lumOff val="15000"/>
                  </a:schemeClr>
                </a:solidFill>
              </a:rPr>
              <a:t>Saves  processed data as a table to a .csv  file</a:t>
            </a:r>
          </a:p>
          <a:p>
            <a:pPr lvl="1"/>
            <a:r>
              <a:rPr lang="en-US" dirty="0">
                <a:solidFill>
                  <a:schemeClr val="tx1">
                    <a:lumMod val="85000"/>
                    <a:lumOff val="15000"/>
                  </a:schemeClr>
                </a:solidFill>
              </a:rPr>
              <a:t>Display of various output parameters</a:t>
            </a:r>
          </a:p>
          <a:p>
            <a:pPr lvl="1"/>
            <a:endParaRPr lang="en-US" dirty="0">
              <a:solidFill>
                <a:schemeClr val="tx1">
                  <a:lumMod val="85000"/>
                  <a:lumOff val="15000"/>
                </a:schemeClr>
              </a:solidFill>
            </a:endParaRPr>
          </a:p>
          <a:p>
            <a:pPr marL="0" indent="0">
              <a:buNone/>
            </a:pPr>
            <a:endParaRPr lang="en-US" dirty="0">
              <a:solidFill>
                <a:schemeClr val="tx1">
                  <a:lumMod val="85000"/>
                  <a:lumOff val="15000"/>
                </a:schemeClr>
              </a:solidFill>
            </a:endParaRPr>
          </a:p>
        </p:txBody>
      </p:sp>
      <p:pic>
        <p:nvPicPr>
          <p:cNvPr id="5" name="Picture 4">
            <a:extLst>
              <a:ext uri="{FF2B5EF4-FFF2-40B4-BE49-F238E27FC236}">
                <a16:creationId xmlns:a16="http://schemas.microsoft.com/office/drawing/2014/main" id="{AC837728-9AAD-4A11-93C2-188AFDFE0FD0}"/>
              </a:ext>
            </a:extLst>
          </p:cNvPr>
          <p:cNvPicPr>
            <a:picLocks noChangeAspect="1"/>
          </p:cNvPicPr>
          <p:nvPr/>
        </p:nvPicPr>
        <p:blipFill>
          <a:blip r:embed="rId4"/>
          <a:stretch>
            <a:fillRect/>
          </a:stretch>
        </p:blipFill>
        <p:spPr>
          <a:xfrm>
            <a:off x="7156129" y="3121270"/>
            <a:ext cx="4106231" cy="3096650"/>
          </a:xfrm>
          <a:prstGeom prst="rect">
            <a:avLst/>
          </a:prstGeom>
        </p:spPr>
      </p:pic>
      <p:pic>
        <p:nvPicPr>
          <p:cNvPr id="7" name="Picture 6">
            <a:extLst>
              <a:ext uri="{FF2B5EF4-FFF2-40B4-BE49-F238E27FC236}">
                <a16:creationId xmlns:a16="http://schemas.microsoft.com/office/drawing/2014/main" id="{8D9432BB-DCA7-4A50-B511-E82BFE9FE588}"/>
              </a:ext>
            </a:extLst>
          </p:cNvPr>
          <p:cNvPicPr>
            <a:picLocks noChangeAspect="1"/>
          </p:cNvPicPr>
          <p:nvPr/>
        </p:nvPicPr>
        <p:blipFill rotWithShape="1">
          <a:blip r:embed="rId5"/>
          <a:srcRect l="21355" t="25482" r="55417" b="16088"/>
          <a:stretch/>
        </p:blipFill>
        <p:spPr>
          <a:xfrm>
            <a:off x="8371785" y="563177"/>
            <a:ext cx="1674917" cy="2369820"/>
          </a:xfrm>
          <a:prstGeom prst="rect">
            <a:avLst/>
          </a:prstGeom>
        </p:spPr>
      </p:pic>
    </p:spTree>
    <p:extLst>
      <p:ext uri="{BB962C8B-B14F-4D97-AF65-F5344CB8AC3E}">
        <p14:creationId xmlns:p14="http://schemas.microsoft.com/office/powerpoint/2010/main" val="266366110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27" name="Rectangle 26">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0000"/>
            </a:schemeClr>
          </a:solidFill>
          <a:ln w="6350" cap="flat" cmpd="sng" algn="ctr">
            <a:noFill/>
            <a:prstDash val="solid"/>
          </a:ln>
          <a:effectLst>
            <a:softEdge rad="0"/>
          </a:effectLst>
        </p:spPr>
      </p:sp>
      <p:sp>
        <p:nvSpPr>
          <p:cNvPr id="29" name="Rectangle 28">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Final Results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1873250"/>
            <a:ext cx="10058400" cy="4193530"/>
          </a:xfrm>
        </p:spPr>
        <p:txBody>
          <a:bodyPr>
            <a:normAutofit fontScale="92500" lnSpcReduction="20000"/>
          </a:bodyPr>
          <a:lstStyle/>
          <a:p>
            <a:r>
              <a:rPr lang="en-US" dirty="0">
                <a:solidFill>
                  <a:schemeClr val="tx1">
                    <a:lumMod val="85000"/>
                    <a:lumOff val="15000"/>
                  </a:schemeClr>
                </a:solidFill>
              </a:rPr>
              <a:t>GUI Input Parameters:</a:t>
            </a:r>
          </a:p>
          <a:p>
            <a:pPr lvl="1"/>
            <a:r>
              <a:rPr lang="en-US" dirty="0">
                <a:solidFill>
                  <a:schemeClr val="tx1">
                    <a:lumMod val="85000"/>
                    <a:lumOff val="15000"/>
                  </a:schemeClr>
                </a:solidFill>
              </a:rPr>
              <a:t>Video Upload</a:t>
            </a:r>
          </a:p>
          <a:p>
            <a:pPr lvl="1"/>
            <a:r>
              <a:rPr lang="en-US" dirty="0">
                <a:solidFill>
                  <a:schemeClr val="tx1">
                    <a:lumMod val="85000"/>
                    <a:lumOff val="15000"/>
                  </a:schemeClr>
                </a:solidFill>
              </a:rPr>
              <a:t>Floor Height</a:t>
            </a:r>
          </a:p>
          <a:p>
            <a:pPr lvl="1"/>
            <a:r>
              <a:rPr lang="en-US" dirty="0">
                <a:solidFill>
                  <a:schemeClr val="tx1">
                    <a:lumMod val="85000"/>
                    <a:lumOff val="15000"/>
                  </a:schemeClr>
                </a:solidFill>
              </a:rPr>
              <a:t>Floor Angle</a:t>
            </a:r>
          </a:p>
          <a:p>
            <a:pPr lvl="1"/>
            <a:r>
              <a:rPr lang="en-US" dirty="0">
                <a:solidFill>
                  <a:schemeClr val="tx1">
                    <a:lumMod val="85000"/>
                    <a:lumOff val="15000"/>
                  </a:schemeClr>
                </a:solidFill>
              </a:rPr>
              <a:t>Unit conversions</a:t>
            </a:r>
          </a:p>
          <a:p>
            <a:pPr lvl="2"/>
            <a:r>
              <a:rPr lang="en-US" dirty="0">
                <a:solidFill>
                  <a:schemeClr val="tx1">
                    <a:lumMod val="85000"/>
                    <a:lumOff val="15000"/>
                  </a:schemeClr>
                </a:solidFill>
              </a:rPr>
              <a:t>Change from pixels/frame  to Microns/Second</a:t>
            </a:r>
          </a:p>
          <a:p>
            <a:r>
              <a:rPr lang="en-US" dirty="0">
                <a:solidFill>
                  <a:schemeClr val="tx1">
                    <a:lumMod val="85000"/>
                    <a:lumOff val="15000"/>
                  </a:schemeClr>
                </a:solidFill>
              </a:rPr>
              <a:t>GUI Outputs/Features:</a:t>
            </a:r>
          </a:p>
          <a:p>
            <a:pPr lvl="1"/>
            <a:r>
              <a:rPr lang="en-US" dirty="0">
                <a:solidFill>
                  <a:schemeClr val="tx1">
                    <a:lumMod val="85000"/>
                    <a:lumOff val="15000"/>
                  </a:schemeClr>
                </a:solidFill>
              </a:rPr>
              <a:t>Processed images showing droplet boundary or contact angles</a:t>
            </a:r>
          </a:p>
          <a:p>
            <a:pPr lvl="2"/>
            <a:r>
              <a:rPr lang="en-US" dirty="0">
                <a:solidFill>
                  <a:schemeClr val="tx1">
                    <a:lumMod val="85000"/>
                    <a:lumOff val="15000"/>
                  </a:schemeClr>
                </a:solidFill>
              </a:rPr>
              <a:t>Four outline colors</a:t>
            </a:r>
          </a:p>
          <a:p>
            <a:pPr lvl="2"/>
            <a:r>
              <a:rPr lang="en-US" dirty="0">
                <a:solidFill>
                  <a:schemeClr val="tx1">
                    <a:lumMod val="85000"/>
                    <a:lumOff val="15000"/>
                  </a:schemeClr>
                </a:solidFill>
              </a:rPr>
              <a:t>Optimized: Decreased postprocessing time by  75%</a:t>
            </a:r>
          </a:p>
          <a:p>
            <a:pPr lvl="1"/>
            <a:r>
              <a:rPr lang="en-US" dirty="0">
                <a:solidFill>
                  <a:schemeClr val="tx1">
                    <a:lumMod val="85000"/>
                    <a:lumOff val="15000"/>
                  </a:schemeClr>
                </a:solidFill>
              </a:rPr>
              <a:t>Slider to  view all frames</a:t>
            </a:r>
          </a:p>
          <a:p>
            <a:pPr lvl="1"/>
            <a:r>
              <a:rPr lang="en-US" dirty="0">
                <a:solidFill>
                  <a:schemeClr val="tx1">
                    <a:lumMod val="85000"/>
                    <a:lumOff val="15000"/>
                  </a:schemeClr>
                </a:solidFill>
              </a:rPr>
              <a:t>Save current frame</a:t>
            </a:r>
          </a:p>
          <a:p>
            <a:pPr lvl="2"/>
            <a:r>
              <a:rPr lang="en-US" dirty="0">
                <a:solidFill>
                  <a:schemeClr val="tx1">
                    <a:lumMod val="85000"/>
                    <a:lumOff val="15000"/>
                  </a:schemeClr>
                </a:solidFill>
              </a:rPr>
              <a:t>Saves current processed frame as an image into a designated folder</a:t>
            </a:r>
          </a:p>
          <a:p>
            <a:pPr lvl="1"/>
            <a:r>
              <a:rPr lang="en-US" dirty="0">
                <a:solidFill>
                  <a:schemeClr val="tx1">
                    <a:lumMod val="85000"/>
                    <a:lumOff val="15000"/>
                  </a:schemeClr>
                </a:solidFill>
              </a:rPr>
              <a:t>Save processed video</a:t>
            </a:r>
          </a:p>
          <a:p>
            <a:pPr lvl="2"/>
            <a:r>
              <a:rPr lang="en-US" dirty="0">
                <a:solidFill>
                  <a:schemeClr val="tx1">
                    <a:lumMod val="85000"/>
                    <a:lumOff val="15000"/>
                  </a:schemeClr>
                </a:solidFill>
              </a:rPr>
              <a:t>Saves processed video as a .AVI into a designated folder</a:t>
            </a:r>
          </a:p>
          <a:p>
            <a:pPr lvl="1"/>
            <a:r>
              <a:rPr lang="en-US" dirty="0">
                <a:solidFill>
                  <a:schemeClr val="tx1">
                    <a:lumMod val="85000"/>
                    <a:lumOff val="15000"/>
                  </a:schemeClr>
                </a:solidFill>
              </a:rPr>
              <a:t>Save Analytics</a:t>
            </a:r>
          </a:p>
          <a:p>
            <a:pPr lvl="2"/>
            <a:r>
              <a:rPr lang="en-US" dirty="0">
                <a:solidFill>
                  <a:schemeClr val="tx1">
                    <a:lumMod val="85000"/>
                    <a:lumOff val="15000"/>
                  </a:schemeClr>
                </a:solidFill>
              </a:rPr>
              <a:t>Saves  processed data as a table to a .csv  file</a:t>
            </a:r>
          </a:p>
          <a:p>
            <a:pPr lvl="1"/>
            <a:r>
              <a:rPr lang="en-US" dirty="0">
                <a:solidFill>
                  <a:schemeClr val="tx1">
                    <a:lumMod val="85000"/>
                    <a:lumOff val="15000"/>
                  </a:schemeClr>
                </a:solidFill>
              </a:rPr>
              <a:t>Display of various output parameters</a:t>
            </a:r>
          </a:p>
          <a:p>
            <a:pPr lvl="1"/>
            <a:r>
              <a:rPr lang="en-US" dirty="0">
                <a:solidFill>
                  <a:schemeClr val="tx1">
                    <a:lumMod val="85000"/>
                    <a:lumOff val="15000"/>
                  </a:schemeClr>
                </a:solidFill>
              </a:rPr>
              <a:t>Output parameter unit conversions</a:t>
            </a:r>
          </a:p>
        </p:txBody>
      </p:sp>
      <p:pic>
        <p:nvPicPr>
          <p:cNvPr id="8" name="Picture 7" descr="Graphical user interface&#10;&#10;Description automatically generated">
            <a:extLst>
              <a:ext uri="{FF2B5EF4-FFF2-40B4-BE49-F238E27FC236}">
                <a16:creationId xmlns:a16="http://schemas.microsoft.com/office/drawing/2014/main" id="{36B715D6-A855-4CF0-B9E4-F820F893427F}"/>
              </a:ext>
            </a:extLst>
          </p:cNvPr>
          <p:cNvPicPr>
            <a:picLocks noChangeAspect="1"/>
          </p:cNvPicPr>
          <p:nvPr/>
        </p:nvPicPr>
        <p:blipFill>
          <a:blip r:embed="rId4"/>
          <a:stretch>
            <a:fillRect/>
          </a:stretch>
        </p:blipFill>
        <p:spPr>
          <a:xfrm>
            <a:off x="7254250" y="1485646"/>
            <a:ext cx="3791194" cy="4343400"/>
          </a:xfrm>
          <a:prstGeom prst="rect">
            <a:avLst/>
          </a:prstGeom>
        </p:spPr>
      </p:pic>
    </p:spTree>
    <p:extLst>
      <p:ext uri="{BB962C8B-B14F-4D97-AF65-F5344CB8AC3E}">
        <p14:creationId xmlns:p14="http://schemas.microsoft.com/office/powerpoint/2010/main" val="372158832"/>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0.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3.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4.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5.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6.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3.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4.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5.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6.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7.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8.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9.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E2713E1-6312-427E-BFCB-C5A5DA3013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1372</TotalTime>
  <Words>1292</Words>
  <Application>Microsoft Office PowerPoint</Application>
  <PresentationFormat>Widescreen</PresentationFormat>
  <Paragraphs>157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Garamond</vt:lpstr>
      <vt:lpstr>Sagona Book</vt:lpstr>
      <vt:lpstr>Sagona ExtraLight</vt:lpstr>
      <vt:lpstr>Times New Roman</vt:lpstr>
      <vt:lpstr>SavonVTI</vt:lpstr>
      <vt:lpstr>Viscous Liquid  Droplet Impact on Microstructured Surfaces</vt:lpstr>
      <vt:lpstr>Introduction</vt:lpstr>
      <vt:lpstr>Key Terms</vt:lpstr>
      <vt:lpstr>Background Research</vt:lpstr>
      <vt:lpstr>Scope</vt:lpstr>
      <vt:lpstr>Objectives</vt:lpstr>
      <vt:lpstr>Methods of Approach</vt:lpstr>
      <vt:lpstr>Preliminary Results</vt:lpstr>
      <vt:lpstr>Final Results</vt:lpstr>
      <vt:lpstr>Final Results</vt:lpstr>
      <vt:lpstr>Final Results</vt:lpstr>
      <vt:lpstr>Conclusion</vt:lpstr>
      <vt:lpstr>Recommendations</vt:lpstr>
      <vt:lpstr>Acknowledgements</vt:lpstr>
      <vt:lpstr>Citations</vt:lpstr>
      <vt:lpstr>Citations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Viscous Liquid  Droplet Impact on Microstructured Surfaces</dc:title>
  <dc:creator>Barrass, Rosemary</dc:creator>
  <cp:lastModifiedBy>Barrass, Rosemary</cp:lastModifiedBy>
  <cp:revision>61</cp:revision>
  <dcterms:created xsi:type="dcterms:W3CDTF">2020-11-29T03:32:36Z</dcterms:created>
  <dcterms:modified xsi:type="dcterms:W3CDTF">2021-04-21T17:18:33Z</dcterms:modified>
</cp:coreProperties>
</file>