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36" r:id="rId16"/>
    <p:sldId id="335" r:id="rId17"/>
    <p:sldId id="316" r:id="rId18"/>
    <p:sldId id="330" r:id="rId19"/>
    <p:sldId id="331" r:id="rId20"/>
    <p:sldId id="317" r:id="rId21"/>
    <p:sldId id="328"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0" autoAdjust="0"/>
    <p:restoredTop sz="94619" autoAdjust="0"/>
  </p:normalViewPr>
  <p:slideViewPr>
    <p:cSldViewPr snapToGrid="0">
      <p:cViewPr varScale="1">
        <p:scale>
          <a:sx n="90" d="100"/>
          <a:sy n="90" d="100"/>
        </p:scale>
        <p:origin x="91" y="86"/>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hyperlink" Target="https://doi.org/10.1016/j.colsurfa.2006.03.00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pic>
        <p:nvPicPr>
          <p:cNvPr id="6" name="Content Placeholder 5" descr="A picture containing diagram&#10;&#10;Description automatically generated">
            <a:extLst>
              <a:ext uri="{FF2B5EF4-FFF2-40B4-BE49-F238E27FC236}">
                <a16:creationId xmlns:a16="http://schemas.microsoft.com/office/drawing/2014/main" id="{A1CA08BE-061B-428D-9620-4BC568B3F651}"/>
              </a:ext>
            </a:extLst>
          </p:cNvPr>
          <p:cNvPicPr>
            <a:picLocks noGrp="1" noChangeAspect="1"/>
          </p:cNvPicPr>
          <p:nvPr>
            <p:ph idx="1"/>
          </p:nvPr>
        </p:nvPicPr>
        <p:blipFill>
          <a:blip r:embed="rId4"/>
          <a:stretch>
            <a:fillRect/>
          </a:stretch>
        </p:blipFill>
        <p:spPr>
          <a:xfrm>
            <a:off x="5904690" y="2014194"/>
            <a:ext cx="5915454" cy="3849687"/>
          </a:xfrm>
        </p:spPr>
      </p:pic>
      <p:pic>
        <p:nvPicPr>
          <p:cNvPr id="8" name="Picture 7" descr="Chart, line chart&#10;&#10;Description automatically generated">
            <a:extLst>
              <a:ext uri="{FF2B5EF4-FFF2-40B4-BE49-F238E27FC236}">
                <a16:creationId xmlns:a16="http://schemas.microsoft.com/office/drawing/2014/main" id="{B33FBF0C-ED9D-4177-A955-59AE5B4BFA71}"/>
              </a:ext>
            </a:extLst>
          </p:cNvPr>
          <p:cNvPicPr>
            <a:picLocks noChangeAspect="1"/>
          </p:cNvPicPr>
          <p:nvPr/>
        </p:nvPicPr>
        <p:blipFill>
          <a:blip r:embed="rId5"/>
          <a:stretch>
            <a:fillRect/>
          </a:stretch>
        </p:blipFill>
        <p:spPr>
          <a:xfrm>
            <a:off x="371854" y="2014194"/>
            <a:ext cx="5941397" cy="3849687"/>
          </a:xfrm>
          <a:prstGeom prst="rect">
            <a:avLst/>
          </a:prstGeom>
        </p:spPr>
      </p:pic>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711354"/>
            <a:ext cx="10058400" cy="4504052"/>
          </a:xfrm>
        </p:spPr>
        <p:txBody>
          <a:bodyPr>
            <a:normAutofit fontScale="92500" lnSpcReduction="10000"/>
          </a:bodyPr>
          <a:lstStyle/>
          <a:p>
            <a:r>
              <a:rPr lang="en-US" dirty="0"/>
              <a:t>User Manual </a:t>
            </a:r>
          </a:p>
          <a:p>
            <a:pPr lvl="1"/>
            <a:r>
              <a:rPr lang="en-US" dirty="0"/>
              <a:t>Introduction includes</a:t>
            </a:r>
          </a:p>
          <a:p>
            <a:pPr lvl="2"/>
            <a:r>
              <a:rPr lang="en-US" dirty="0"/>
              <a:t>Purpose</a:t>
            </a:r>
          </a:p>
          <a:p>
            <a:pPr lvl="2"/>
            <a:r>
              <a:rPr lang="en-US" dirty="0"/>
              <a:t>Conventions</a:t>
            </a:r>
          </a:p>
          <a:p>
            <a:pPr lvl="2"/>
            <a:r>
              <a:rPr lang="en-US" dirty="0"/>
              <a:t>Audience</a:t>
            </a:r>
          </a:p>
          <a:p>
            <a:pPr lvl="2"/>
            <a:r>
              <a:rPr lang="en-US" dirty="0"/>
              <a:t>Scope</a:t>
            </a:r>
          </a:p>
          <a:p>
            <a:pPr lvl="1"/>
            <a:r>
              <a:rPr lang="en-US" dirty="0"/>
              <a:t>Description includes</a:t>
            </a:r>
          </a:p>
          <a:p>
            <a:pPr lvl="2"/>
            <a:r>
              <a:rPr lang="en-US" dirty="0"/>
              <a:t>Perspective</a:t>
            </a:r>
          </a:p>
          <a:p>
            <a:pPr lvl="2"/>
            <a:r>
              <a:rPr lang="en-US" dirty="0"/>
              <a:t>Function</a:t>
            </a:r>
          </a:p>
          <a:p>
            <a:pPr lvl="2"/>
            <a:r>
              <a:rPr lang="en-US" dirty="0"/>
              <a:t>User classes and characteristics</a:t>
            </a:r>
          </a:p>
          <a:p>
            <a:pPr lvl="2"/>
            <a:r>
              <a:rPr lang="en-US" dirty="0"/>
              <a:t>Operating environment</a:t>
            </a:r>
          </a:p>
          <a:p>
            <a:pPr lvl="2"/>
            <a:r>
              <a:rPr lang="en-US" dirty="0"/>
              <a:t>Constraints</a:t>
            </a:r>
          </a:p>
          <a:p>
            <a:pPr lvl="2"/>
            <a:r>
              <a:rPr lang="en-US" dirty="0"/>
              <a:t>Assumptions and dependencies</a:t>
            </a:r>
          </a:p>
          <a:p>
            <a:pPr lvl="1"/>
            <a:r>
              <a:rPr lang="en-US" dirty="0"/>
              <a:t>GUI User Guide includes</a:t>
            </a:r>
          </a:p>
          <a:p>
            <a:pPr lvl="2"/>
            <a:r>
              <a:rPr lang="en-US" dirty="0"/>
              <a:t>Installation</a:t>
            </a:r>
          </a:p>
          <a:p>
            <a:pPr lvl="2"/>
            <a:r>
              <a:rPr lang="en-US" dirty="0"/>
              <a:t>Opening the applet</a:t>
            </a:r>
          </a:p>
          <a:p>
            <a:pPr lvl="2"/>
            <a:r>
              <a:rPr lang="en-US" dirty="0"/>
              <a:t>Using the applet</a:t>
            </a:r>
          </a:p>
          <a:p>
            <a:pPr lvl="1"/>
            <a:r>
              <a:rPr lang="en-US" dirty="0"/>
              <a:t>System Functions includes</a:t>
            </a:r>
          </a:p>
          <a:p>
            <a:pPr lvl="2"/>
            <a:r>
              <a:rPr lang="en-US" dirty="0"/>
              <a:t>Theory and Description for each function</a:t>
            </a:r>
          </a:p>
          <a:p>
            <a:pPr lvl="2"/>
            <a:r>
              <a:rPr lang="en-US" dirty="0"/>
              <a:t>Fault Isolation for each function</a:t>
            </a:r>
          </a:p>
          <a:p>
            <a:pPr lvl="2"/>
            <a:r>
              <a:rPr lang="en-US" dirty="0"/>
              <a:t>Links to related functions</a:t>
            </a:r>
          </a:p>
        </p:txBody>
      </p:sp>
      <p:grpSp>
        <p:nvGrpSpPr>
          <p:cNvPr id="11" name="Group 10">
            <a:extLst>
              <a:ext uri="{FF2B5EF4-FFF2-40B4-BE49-F238E27FC236}">
                <a16:creationId xmlns:a16="http://schemas.microsoft.com/office/drawing/2014/main" id="{2B9D2E86-B329-4DBA-B2AD-BA0CCB9A026C}"/>
              </a:ext>
            </a:extLst>
          </p:cNvPr>
          <p:cNvGrpSpPr/>
          <p:nvPr/>
        </p:nvGrpSpPr>
        <p:grpSpPr>
          <a:xfrm>
            <a:off x="6589776" y="568994"/>
            <a:ext cx="3718560" cy="2284719"/>
            <a:chOff x="5565141" y="574047"/>
            <a:chExt cx="3718560" cy="2284719"/>
          </a:xfrm>
        </p:grpSpPr>
        <p:pic>
          <p:nvPicPr>
            <p:cNvPr id="6" name="Picture 5">
              <a:extLst>
                <a:ext uri="{FF2B5EF4-FFF2-40B4-BE49-F238E27FC236}">
                  <a16:creationId xmlns:a16="http://schemas.microsoft.com/office/drawing/2014/main" id="{5129AC60-273A-4F78-B931-A9B5206429B3}"/>
                </a:ext>
              </a:extLst>
            </p:cNvPr>
            <p:cNvPicPr>
              <a:picLocks noChangeAspect="1"/>
            </p:cNvPicPr>
            <p:nvPr/>
          </p:nvPicPr>
          <p:blipFill>
            <a:blip r:embed="rId4"/>
            <a:stretch>
              <a:fillRect/>
            </a:stretch>
          </p:blipFill>
          <p:spPr>
            <a:xfrm>
              <a:off x="5565141" y="574047"/>
              <a:ext cx="3718560" cy="2051861"/>
            </a:xfrm>
            <a:prstGeom prst="rect">
              <a:avLst/>
            </a:prstGeom>
          </p:spPr>
        </p:pic>
        <p:sp>
          <p:nvSpPr>
            <p:cNvPr id="9" name="TextBox 8">
              <a:extLst>
                <a:ext uri="{FF2B5EF4-FFF2-40B4-BE49-F238E27FC236}">
                  <a16:creationId xmlns:a16="http://schemas.microsoft.com/office/drawing/2014/main" id="{60DA80BB-19AF-4DBA-9630-E37132FE09BF}"/>
                </a:ext>
              </a:extLst>
            </p:cNvPr>
            <p:cNvSpPr txBox="1"/>
            <p:nvPr/>
          </p:nvSpPr>
          <p:spPr>
            <a:xfrm>
              <a:off x="6216398" y="2612545"/>
              <a:ext cx="2416046" cy="246221"/>
            </a:xfrm>
            <a:prstGeom prst="rect">
              <a:avLst/>
            </a:prstGeom>
            <a:noFill/>
          </p:spPr>
          <p:txBody>
            <a:bodyPr wrap="none" rtlCol="0">
              <a:spAutoFit/>
            </a:bodyPr>
            <a:lstStyle/>
            <a:p>
              <a:r>
                <a:rPr lang="en-US" sz="1000" dirty="0"/>
                <a:t>Example of System Function Section</a:t>
              </a:r>
            </a:p>
          </p:txBody>
        </p:sp>
      </p:grpSp>
      <p:grpSp>
        <p:nvGrpSpPr>
          <p:cNvPr id="10" name="Group 9">
            <a:extLst>
              <a:ext uri="{FF2B5EF4-FFF2-40B4-BE49-F238E27FC236}">
                <a16:creationId xmlns:a16="http://schemas.microsoft.com/office/drawing/2014/main" id="{79B88FC2-9F4B-4382-BDF7-327A30273B2F}"/>
              </a:ext>
            </a:extLst>
          </p:cNvPr>
          <p:cNvGrpSpPr/>
          <p:nvPr/>
        </p:nvGrpSpPr>
        <p:grpSpPr>
          <a:xfrm>
            <a:off x="6840120" y="2927698"/>
            <a:ext cx="3217872" cy="3509638"/>
            <a:chOff x="8331408" y="2914318"/>
            <a:chExt cx="3217872" cy="3509638"/>
          </a:xfrm>
        </p:grpSpPr>
        <p:pic>
          <p:nvPicPr>
            <p:cNvPr id="8" name="Picture 7">
              <a:extLst>
                <a:ext uri="{FF2B5EF4-FFF2-40B4-BE49-F238E27FC236}">
                  <a16:creationId xmlns:a16="http://schemas.microsoft.com/office/drawing/2014/main" id="{0930CE1A-BBDD-4832-A9D8-A0C2BA9E1A22}"/>
                </a:ext>
              </a:extLst>
            </p:cNvPr>
            <p:cNvPicPr>
              <a:picLocks noChangeAspect="1"/>
            </p:cNvPicPr>
            <p:nvPr/>
          </p:nvPicPr>
          <p:blipFill>
            <a:blip r:embed="rId5"/>
            <a:stretch>
              <a:fillRect/>
            </a:stretch>
          </p:blipFill>
          <p:spPr>
            <a:xfrm>
              <a:off x="8331408" y="2914318"/>
              <a:ext cx="3217872" cy="3271904"/>
            </a:xfrm>
            <a:prstGeom prst="rect">
              <a:avLst/>
            </a:prstGeom>
          </p:spPr>
        </p:pic>
        <p:sp>
          <p:nvSpPr>
            <p:cNvPr id="13" name="TextBox 12">
              <a:extLst>
                <a:ext uri="{FF2B5EF4-FFF2-40B4-BE49-F238E27FC236}">
                  <a16:creationId xmlns:a16="http://schemas.microsoft.com/office/drawing/2014/main" id="{0DEFA462-B082-43B6-B046-D11767B24591}"/>
                </a:ext>
              </a:extLst>
            </p:cNvPr>
            <p:cNvSpPr txBox="1"/>
            <p:nvPr/>
          </p:nvSpPr>
          <p:spPr>
            <a:xfrm>
              <a:off x="8868158" y="6177735"/>
              <a:ext cx="2339102" cy="246221"/>
            </a:xfrm>
            <a:prstGeom prst="rect">
              <a:avLst/>
            </a:prstGeom>
            <a:noFill/>
          </p:spPr>
          <p:txBody>
            <a:bodyPr wrap="none" rtlCol="0">
              <a:spAutoFit/>
            </a:bodyPr>
            <a:lstStyle/>
            <a:p>
              <a:r>
                <a:rPr lang="en-US" sz="1000" dirty="0"/>
                <a:t>Example of GUI User Guide Section</a:t>
              </a:r>
            </a:p>
          </p:txBody>
        </p:sp>
      </p:gr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42E2-6105-4FFE-BDF7-17A706FDBF52}"/>
              </a:ext>
            </a:extLst>
          </p:cNvPr>
          <p:cNvSpPr>
            <a:spLocks noGrp="1"/>
          </p:cNvSpPr>
          <p:nvPr>
            <p:ph type="title"/>
          </p:nvPr>
        </p:nvSpPr>
        <p:spPr>
          <a:xfrm>
            <a:off x="1066800" y="321733"/>
            <a:ext cx="10058400" cy="1371600"/>
          </a:xfrm>
        </p:spPr>
        <p:txBody>
          <a:bodyPr/>
          <a:lstStyle/>
          <a:p>
            <a:pPr algn="ctr"/>
            <a:r>
              <a:rPr lang="en-US" dirty="0"/>
              <a:t>Sample Processed Videos</a:t>
            </a:r>
          </a:p>
        </p:txBody>
      </p:sp>
      <p:sp>
        <p:nvSpPr>
          <p:cNvPr id="5" name="TextBox 4">
            <a:extLst>
              <a:ext uri="{FF2B5EF4-FFF2-40B4-BE49-F238E27FC236}">
                <a16:creationId xmlns:a16="http://schemas.microsoft.com/office/drawing/2014/main" id="{B6211A1D-0C4A-4D11-893E-DCF84566A825}"/>
              </a:ext>
            </a:extLst>
          </p:cNvPr>
          <p:cNvSpPr txBox="1"/>
          <p:nvPr/>
        </p:nvSpPr>
        <p:spPr>
          <a:xfrm>
            <a:off x="7543767" y="3498011"/>
            <a:ext cx="3902075" cy="307777"/>
          </a:xfrm>
          <a:prstGeom prst="rect">
            <a:avLst/>
          </a:prstGeom>
          <a:noFill/>
        </p:spPr>
        <p:txBody>
          <a:bodyPr wrap="square" rtlCol="0">
            <a:spAutoFit/>
          </a:bodyPr>
          <a:lstStyle/>
          <a:p>
            <a:pPr algn="ctr"/>
            <a:r>
              <a:rPr lang="en-US" sz="1400" dirty="0"/>
              <a:t>Bug: “Flickering” Contact Angles</a:t>
            </a:r>
          </a:p>
        </p:txBody>
      </p:sp>
      <p:sp>
        <p:nvSpPr>
          <p:cNvPr id="7" name="TextBox 6">
            <a:extLst>
              <a:ext uri="{FF2B5EF4-FFF2-40B4-BE49-F238E27FC236}">
                <a16:creationId xmlns:a16="http://schemas.microsoft.com/office/drawing/2014/main" id="{1005BC8D-54CD-4063-97CC-2BC38261FA88}"/>
              </a:ext>
            </a:extLst>
          </p:cNvPr>
          <p:cNvSpPr txBox="1"/>
          <p:nvPr/>
        </p:nvSpPr>
        <p:spPr>
          <a:xfrm>
            <a:off x="1066800" y="4844211"/>
            <a:ext cx="2692400" cy="307777"/>
          </a:xfrm>
          <a:prstGeom prst="rect">
            <a:avLst/>
          </a:prstGeom>
          <a:noFill/>
        </p:spPr>
        <p:txBody>
          <a:bodyPr wrap="square" rtlCol="0">
            <a:spAutoFit/>
          </a:bodyPr>
          <a:lstStyle/>
          <a:p>
            <a:pPr algn="ctr"/>
            <a:r>
              <a:rPr lang="en-US" sz="1400" dirty="0"/>
              <a:t>Boundary Line Video</a:t>
            </a:r>
          </a:p>
        </p:txBody>
      </p:sp>
      <p:sp>
        <p:nvSpPr>
          <p:cNvPr id="9" name="TextBox 8">
            <a:extLst>
              <a:ext uri="{FF2B5EF4-FFF2-40B4-BE49-F238E27FC236}">
                <a16:creationId xmlns:a16="http://schemas.microsoft.com/office/drawing/2014/main" id="{050E3AB5-AB75-4915-A331-4468A8FCF806}"/>
              </a:ext>
            </a:extLst>
          </p:cNvPr>
          <p:cNvSpPr txBox="1"/>
          <p:nvPr/>
        </p:nvSpPr>
        <p:spPr>
          <a:xfrm>
            <a:off x="7543766" y="6066284"/>
            <a:ext cx="3902075" cy="307777"/>
          </a:xfrm>
          <a:prstGeom prst="rect">
            <a:avLst/>
          </a:prstGeom>
          <a:noFill/>
        </p:spPr>
        <p:txBody>
          <a:bodyPr wrap="square" rtlCol="0">
            <a:spAutoFit/>
          </a:bodyPr>
          <a:lstStyle/>
          <a:p>
            <a:pPr algn="ctr"/>
            <a:r>
              <a:rPr lang="en-US" sz="1400" dirty="0"/>
              <a:t>Bug: Satellite Droplet Not Tracked</a:t>
            </a:r>
          </a:p>
        </p:txBody>
      </p:sp>
      <p:sp>
        <p:nvSpPr>
          <p:cNvPr id="11" name="TextBox 10">
            <a:extLst>
              <a:ext uri="{FF2B5EF4-FFF2-40B4-BE49-F238E27FC236}">
                <a16:creationId xmlns:a16="http://schemas.microsoft.com/office/drawing/2014/main" id="{95E610DF-8139-4410-B258-707F76A65EEF}"/>
              </a:ext>
            </a:extLst>
          </p:cNvPr>
          <p:cNvSpPr txBox="1"/>
          <p:nvPr/>
        </p:nvSpPr>
        <p:spPr>
          <a:xfrm>
            <a:off x="4465606" y="4447829"/>
            <a:ext cx="2692400" cy="307777"/>
          </a:xfrm>
          <a:prstGeom prst="rect">
            <a:avLst/>
          </a:prstGeom>
          <a:noFill/>
        </p:spPr>
        <p:txBody>
          <a:bodyPr wrap="square" rtlCol="0">
            <a:spAutoFit/>
          </a:bodyPr>
          <a:lstStyle/>
          <a:p>
            <a:pPr algn="ctr"/>
            <a:r>
              <a:rPr lang="en-US" sz="1400" dirty="0"/>
              <a:t>Contact Angle Video</a:t>
            </a:r>
          </a:p>
        </p:txBody>
      </p:sp>
    </p:spTree>
    <p:extLst>
      <p:ext uri="{BB962C8B-B14F-4D97-AF65-F5344CB8AC3E}">
        <p14:creationId xmlns:p14="http://schemas.microsoft.com/office/powerpoint/2010/main" val="221640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00000"/>
            <a:ext cx="5872034" cy="2964986"/>
          </a:xfrm>
        </p:spPr>
        <p:txBody>
          <a:bodyPr anchor="t">
            <a:normAutofit fontScale="85000" lnSpcReduction="20000"/>
          </a:bodyPr>
          <a:lstStyle/>
          <a:p>
            <a:r>
              <a:rPr lang="en-US" sz="2000" dirty="0"/>
              <a:t>Applet limitations and bugs:</a:t>
            </a:r>
          </a:p>
          <a:p>
            <a:pPr lvl="1"/>
            <a:r>
              <a:rPr lang="en-US" sz="1800" dirty="0"/>
              <a:t>Errors in object tracking</a:t>
            </a:r>
          </a:p>
          <a:p>
            <a:pPr lvl="1"/>
            <a:r>
              <a:rPr lang="en-US" sz="1700" dirty="0"/>
              <a:t>Floor finding, leading to impact data and contact angle error</a:t>
            </a:r>
          </a:p>
          <a:p>
            <a:pPr lvl="1"/>
            <a:r>
              <a:rPr lang="en-US" sz="1700" dirty="0"/>
              <a:t>Noise from reflections and major shadows</a:t>
            </a:r>
          </a:p>
          <a:p>
            <a:r>
              <a:rPr lang="en-US" sz="2000" dirty="0"/>
              <a:t>Applet created by our group:</a:t>
            </a:r>
          </a:p>
          <a:p>
            <a:pPr lvl="1"/>
            <a:r>
              <a:rPr lang="en-US" sz="1800" dirty="0"/>
              <a:t>Can calculate velocities, contact angles, jet diameter, maximum spread radius, and velocity</a:t>
            </a:r>
          </a:p>
          <a:p>
            <a:pPr lvl="1"/>
            <a:r>
              <a:rPr lang="en-US" sz="1800" dirty="0"/>
              <a:t>Can count satellite droplets</a:t>
            </a:r>
          </a:p>
          <a:p>
            <a:r>
              <a:rPr lang="en-US" sz="2000" dirty="0"/>
              <a:t>Competing applets main difference:</a:t>
            </a:r>
          </a:p>
          <a:p>
            <a:pPr lvl="1"/>
            <a:r>
              <a:rPr lang="en-US" sz="1800" dirty="0"/>
              <a:t>Can calculate Weber and Reynolds number, impact velocity, and droplet volume</a:t>
            </a:r>
          </a:p>
          <a:p>
            <a:pPr lvl="1"/>
            <a:endParaRPr lang="en-US" sz="1800" dirty="0">
              <a:solidFill>
                <a:srgbClr val="FF0000"/>
              </a:solidFill>
            </a:endParaRPr>
          </a:p>
        </p:txBody>
      </p:sp>
      <p:pic>
        <p:nvPicPr>
          <p:cNvPr id="5" name="Picture 4" descr="A shadow of a person&#10;&#10;Description automatically generated with medium confidence">
            <a:extLst>
              <a:ext uri="{FF2B5EF4-FFF2-40B4-BE49-F238E27FC236}">
                <a16:creationId xmlns:a16="http://schemas.microsoft.com/office/drawing/2014/main" id="{FF2A0D86-5B1C-47BC-99AA-1B1E842C8198}"/>
              </a:ext>
            </a:extLst>
          </p:cNvPr>
          <p:cNvPicPr>
            <a:picLocks noChangeAspect="1"/>
          </p:cNvPicPr>
          <p:nvPr/>
        </p:nvPicPr>
        <p:blipFill>
          <a:blip r:embed="rId3"/>
          <a:stretch>
            <a:fillRect/>
          </a:stretch>
        </p:blipFill>
        <p:spPr>
          <a:xfrm>
            <a:off x="8348704" y="3889309"/>
            <a:ext cx="2433427" cy="1520892"/>
          </a:xfrm>
          <a:prstGeom prst="rect">
            <a:avLst/>
          </a:prstGeom>
        </p:spPr>
      </p:pic>
      <p:sp>
        <p:nvSpPr>
          <p:cNvPr id="6" name="TextBox 5">
            <a:extLst>
              <a:ext uri="{FF2B5EF4-FFF2-40B4-BE49-F238E27FC236}">
                <a16:creationId xmlns:a16="http://schemas.microsoft.com/office/drawing/2014/main" id="{B20E6806-2839-4BD0-8534-B5D519ACF1CD}"/>
              </a:ext>
            </a:extLst>
          </p:cNvPr>
          <p:cNvSpPr txBox="1"/>
          <p:nvPr/>
        </p:nvSpPr>
        <p:spPr>
          <a:xfrm>
            <a:off x="7822444" y="5421079"/>
            <a:ext cx="3485945" cy="307777"/>
          </a:xfrm>
          <a:prstGeom prst="rect">
            <a:avLst/>
          </a:prstGeom>
          <a:noFill/>
        </p:spPr>
        <p:txBody>
          <a:bodyPr wrap="square" rtlCol="0">
            <a:spAutoFit/>
          </a:bodyPr>
          <a:lstStyle/>
          <a:p>
            <a:pPr algn="ctr"/>
            <a:r>
              <a:rPr lang="en-US" sz="1400" dirty="0"/>
              <a:t>Bug: Major shadow eliminates border</a:t>
            </a:r>
          </a:p>
        </p:txBody>
      </p:sp>
    </p:spTree>
    <p:extLst>
      <p:ext uri="{BB962C8B-B14F-4D97-AF65-F5344CB8AC3E}">
        <p14:creationId xmlns:p14="http://schemas.microsoft.com/office/powerpoint/2010/main" val="155253295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762002" y="3323030"/>
            <a:ext cx="7309942" cy="2856387"/>
          </a:xfrm>
        </p:spPr>
        <p:txBody>
          <a:bodyPr anchor="t">
            <a:normAutofit fontScale="85000" lnSpcReduction="10000"/>
          </a:bodyPr>
          <a:lstStyle/>
          <a:p>
            <a:r>
              <a:rPr lang="en-US" sz="2000" dirty="0"/>
              <a:t>Skills gained in:</a:t>
            </a:r>
          </a:p>
          <a:p>
            <a:pPr lvl="1"/>
            <a:r>
              <a:rPr lang="en-US" sz="1800" dirty="0"/>
              <a:t>MATLAB</a:t>
            </a:r>
          </a:p>
          <a:p>
            <a:pPr lvl="2"/>
            <a:r>
              <a:rPr lang="en-US" sz="1700" dirty="0"/>
              <a:t>Image processing</a:t>
            </a:r>
          </a:p>
          <a:p>
            <a:pPr lvl="2"/>
            <a:r>
              <a:rPr lang="en-US" sz="1700" dirty="0"/>
              <a:t>GUI design</a:t>
            </a:r>
          </a:p>
          <a:p>
            <a:pPr lvl="1"/>
            <a:r>
              <a:rPr lang="en-US" sz="1800" dirty="0"/>
              <a:t>GitHub</a:t>
            </a:r>
          </a:p>
          <a:p>
            <a:pPr lvl="1"/>
            <a:r>
              <a:rPr lang="en-US" sz="1800" dirty="0"/>
              <a:t>LaTeX</a:t>
            </a:r>
          </a:p>
          <a:p>
            <a:r>
              <a:rPr lang="en-US" sz="1800" dirty="0"/>
              <a:t>To achieve equation generation and CFD simulations, the group could have simplified:</a:t>
            </a:r>
          </a:p>
          <a:p>
            <a:pPr lvl="2"/>
            <a:r>
              <a:rPr lang="en-US" sz="1700" dirty="0"/>
              <a:t>Number of output parameters</a:t>
            </a:r>
          </a:p>
          <a:p>
            <a:pPr lvl="2"/>
            <a:r>
              <a:rPr lang="en-US" sz="1700" dirty="0"/>
              <a:t>GUI capabilities</a:t>
            </a:r>
          </a:p>
          <a:p>
            <a:pPr lvl="2"/>
            <a:endParaRPr lang="en-US" sz="1700" dirty="0"/>
          </a:p>
        </p:txBody>
      </p:sp>
      <p:pic>
        <p:nvPicPr>
          <p:cNvPr id="5" name="Picture 4" descr="Logo&#10;&#10;Description automatically generated">
            <a:extLst>
              <a:ext uri="{FF2B5EF4-FFF2-40B4-BE49-F238E27FC236}">
                <a16:creationId xmlns:a16="http://schemas.microsoft.com/office/drawing/2014/main" id="{2B3A5EA8-2B52-43B8-8F32-F7A5A771D2F5}"/>
              </a:ext>
            </a:extLst>
          </p:cNvPr>
          <p:cNvPicPr>
            <a:picLocks noChangeAspect="1"/>
          </p:cNvPicPr>
          <p:nvPr/>
        </p:nvPicPr>
        <p:blipFill>
          <a:blip r:embed="rId3"/>
          <a:stretch>
            <a:fillRect/>
          </a:stretch>
        </p:blipFill>
        <p:spPr>
          <a:xfrm>
            <a:off x="8833943" y="3429000"/>
            <a:ext cx="2596055" cy="2596055"/>
          </a:xfrm>
          <a:prstGeom prst="rect">
            <a:avLst/>
          </a:prstGeom>
        </p:spPr>
      </p:pic>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4794" y="3613318"/>
            <a:ext cx="10058400" cy="2277533"/>
          </a:xfrm>
        </p:spPr>
        <p:txBody>
          <a:bodyPr anchor="t">
            <a:normAutofit/>
          </a:bodyPr>
          <a:lstStyle/>
          <a:p>
            <a:r>
              <a:rPr lang="en-US" sz="2000" dirty="0"/>
              <a:t>Next Steps for the Applet:</a:t>
            </a:r>
          </a:p>
          <a:p>
            <a:pPr lvl="1"/>
            <a:r>
              <a:rPr lang="en-US" sz="1800" dirty="0"/>
              <a:t>Finish and integrate automated floor finding</a:t>
            </a:r>
          </a:p>
          <a:p>
            <a:pPr lvl="1"/>
            <a:r>
              <a:rPr lang="en-US" sz="1800" dirty="0"/>
              <a:t>Add a system to identify and keep track of unique objects even when they go off screen</a:t>
            </a:r>
          </a:p>
          <a:p>
            <a:pPr lvl="1"/>
            <a:r>
              <a:rPr lang="en-US" sz="1800" dirty="0"/>
              <a:t>Add additional image processing settings and algorithms for robustness</a:t>
            </a:r>
          </a:p>
          <a:p>
            <a:pPr lvl="1"/>
            <a:r>
              <a:rPr lang="en-US" sz="1800" dirty="0"/>
              <a:t>Continue to add error catching systems</a:t>
            </a:r>
          </a:p>
          <a:p>
            <a:pPr lvl="2"/>
            <a:r>
              <a:rPr lang="en-US" sz="1700" dirty="0"/>
              <a:t>Reduce reliance on user input</a:t>
            </a:r>
          </a:p>
          <a:p>
            <a:pPr lvl="1"/>
            <a:endParaRPr lang="en-US" sz="1800" dirty="0"/>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a:xfrm>
            <a:off x="1066800" y="2568787"/>
            <a:ext cx="10058400" cy="2976880"/>
          </a:xfrm>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dirty="0">
                <a:latin typeface="Times New Roman" panose="02020603050405020304" pitchFamily="18" charset="0"/>
              </a:rPr>
              <a:t>    </a:t>
            </a:r>
            <a:r>
              <a:rPr lang="en-US" b="0" i="0" u="sng" strike="noStrike" dirty="0">
                <a:effectLst/>
                <a:latin typeface="Times New Roman" panose="02020603050405020304" pitchFamily="18" charset="0"/>
              </a:rPr>
              <a:t>kMzI4NjdhNjg4ZDFjM2E4OGFiYzIyMDMxM2VkYWMzMTk3OThiODFkYTUwNT</a:t>
            </a:r>
            <a:br>
              <a:rPr lang="en-US" b="0" i="0" strike="noStrike" dirty="0">
                <a:effectLst/>
                <a:latin typeface="Times New Roman" panose="02020603050405020304" pitchFamily="18" charset="0"/>
              </a:rPr>
            </a:br>
            <a:r>
              <a:rPr lang="en-US" b="0" i="0" strike="noStrike" dirty="0">
                <a:effectLst/>
                <a:latin typeface="Times New Roman" panose="02020603050405020304" pitchFamily="18" charset="0"/>
              </a:rPr>
              <a:t>    </a:t>
            </a:r>
            <a:r>
              <a:rPr lang="en-US" b="0" i="0" u="sng" strike="noStrike" dirty="0">
                <a:effectLst/>
                <a:latin typeface="Times New Roman" panose="02020603050405020304" pitchFamily="18" charset="0"/>
              </a:rPr>
              <a:t>IwNTEwNTQwMzU1MjovdmFyL3d3dy9uY2lwaHViL2FwcC9zaXRlL2NvbGxlY3R</a:t>
            </a:r>
            <a:br>
              <a:rPr lang="en-US" b="0" i="0" u="sng" strike="noStrike" dirty="0">
                <a:effectLst/>
                <a:latin typeface="Times New Roman" panose="02020603050405020304" pitchFamily="18" charset="0"/>
              </a:rPr>
            </a:br>
            <a:r>
              <a:rPr lang="en-US" dirty="0">
                <a:latin typeface="Times New Roman" panose="02020603050405020304" pitchFamily="18" charset="0"/>
              </a:rPr>
              <a:t>    </a:t>
            </a:r>
            <a:r>
              <a:rPr lang="en-US" b="0" i="0" u="sng" strike="noStrike" dirty="0">
                <a:effectLst/>
                <a:latin typeface="Times New Roman" panose="02020603050405020304" pitchFamily="18" charset="0"/>
              </a:rPr>
              <a:t>pb25zLzExMzIvSUVFRV9TdGFuZGFyZDEwNjMucGRm</a:t>
            </a: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rPr>
              <a:t>https://doi.org/10.1016/j.colsurfa.2006.03.008</a:t>
            </a:r>
            <a:r>
              <a:rPr lang="en-US" b="0" i="0" u="none" strike="noStrike" dirty="0">
                <a:effectLst/>
                <a:latin typeface="Times New Roman" panose="02020603050405020304" pitchFamily="18" charset="0"/>
              </a:rPr>
              <a:t>.</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942540"/>
            <a:ext cx="10058400" cy="3586480"/>
          </a:xfrm>
        </p:spPr>
        <p:txBody>
          <a:bodyPr>
            <a:normAutofit/>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would use a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6" name="Picture 5" descr="A picture containing icon&#10;&#10;Description automatically generated">
            <a:extLst>
              <a:ext uri="{FF2B5EF4-FFF2-40B4-BE49-F238E27FC236}">
                <a16:creationId xmlns:a16="http://schemas.microsoft.com/office/drawing/2014/main" id="{A2FA2D1B-C5E6-44D5-B212-A951184FD5CF}"/>
              </a:ext>
            </a:extLst>
          </p:cNvPr>
          <p:cNvPicPr>
            <a:picLocks noChangeAspect="1"/>
          </p:cNvPicPr>
          <p:nvPr/>
        </p:nvPicPr>
        <p:blipFill>
          <a:blip r:embed="rId4"/>
          <a:stretch>
            <a:fillRect/>
          </a:stretch>
        </p:blipFill>
        <p:spPr>
          <a:xfrm>
            <a:off x="8898814" y="3989020"/>
            <a:ext cx="2226386" cy="2226386"/>
          </a:xfrm>
          <a:prstGeom prst="rect">
            <a:avLst/>
          </a:prstGeom>
        </p:spPr>
      </p:pic>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37189"/>
            <a:ext cx="10058400" cy="4188226"/>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rPr>
              <a:t>“High Throughput Analysis of Liquid Droplet Impacts” by </a:t>
            </a:r>
            <a:r>
              <a:rPr lang="en-US" b="0" i="0" u="none" strike="noStrike" dirty="0" err="1">
                <a:solidFill>
                  <a:srgbClr val="000000"/>
                </a:solidFill>
                <a:effectLst/>
              </a:rPr>
              <a:t>Matheu</a:t>
            </a:r>
            <a:r>
              <a:rPr lang="en-US" b="0" i="0" u="none" strike="noStrike" dirty="0">
                <a:solidFill>
                  <a:srgbClr val="000000"/>
                </a:solidFill>
                <a:effectLst/>
              </a:rPr>
              <a:t> A.J. Broom and Geoff R. Willmott</a:t>
            </a:r>
            <a:r>
              <a:rPr lang="en-US" baseline="30000" dirty="0">
                <a:solidFill>
                  <a:srgbClr val="000000"/>
                </a:solidFill>
              </a:rPr>
              <a:t>1</a:t>
            </a:r>
            <a:endParaRPr lang="en-US" b="0" i="0" u="none" strike="noStrike" dirty="0">
              <a:solidFill>
                <a:srgbClr val="000000"/>
              </a:solidFill>
              <a:effectLst/>
            </a:endParaRPr>
          </a:p>
          <a:p>
            <a:pPr lvl="1"/>
            <a:r>
              <a:rPr lang="en-US" dirty="0">
                <a:solidFill>
                  <a:srgbClr val="000000"/>
                </a:solidFill>
              </a:rPr>
              <a:t>MATLAB Documentation</a:t>
            </a:r>
          </a:p>
          <a:p>
            <a:pPr lvl="1"/>
            <a:r>
              <a:rPr lang="en-US" b="0" i="0" u="none" strike="noStrike" dirty="0">
                <a:solidFill>
                  <a:srgbClr val="000000"/>
                </a:solidFill>
                <a:effectLst/>
              </a:rPr>
              <a:t>OPTIMAS and </a:t>
            </a:r>
            <a:r>
              <a:rPr lang="en-US" dirty="0">
                <a:solidFill>
                  <a:srgbClr val="000000"/>
                </a:solidFill>
              </a:rPr>
              <a:t>ImageJ software</a:t>
            </a:r>
            <a:r>
              <a:rPr lang="en-US" baseline="30000" dirty="0">
                <a:solidFill>
                  <a:srgbClr val="000000"/>
                </a:solidFill>
              </a:rPr>
              <a:t>3,4,6,7,8</a:t>
            </a:r>
          </a:p>
          <a:p>
            <a:r>
              <a:rPr lang="en-US" dirty="0">
                <a:solidFill>
                  <a:srgbClr val="000000"/>
                </a:solidFill>
              </a:rPr>
              <a:t>User Manual:</a:t>
            </a:r>
          </a:p>
          <a:p>
            <a:pPr lvl="1"/>
            <a:r>
              <a:rPr lang="en-US" dirty="0">
                <a:solidFill>
                  <a:srgbClr val="000000"/>
                </a:solidFill>
              </a:rPr>
              <a:t>IEEE Standard 1063-2001</a:t>
            </a:r>
            <a:r>
              <a:rPr lang="en-US" baseline="30000" dirty="0">
                <a:solidFill>
                  <a:srgbClr val="000000"/>
                </a:solidFill>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49"/>
            <a:ext cx="9792208" cy="2941883"/>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works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t>User manual contains comprehensive instructions for installing and using the GUI </a:t>
            </a:r>
          </a:p>
          <a:p>
            <a:r>
              <a:rPr lang="en-US" dirty="0"/>
              <a:t>User manual outlines the purpose, functionality, and fault isolation for each system function</a:t>
            </a:r>
          </a:p>
          <a:p>
            <a:pPr marL="0" indent="0">
              <a:buNone/>
            </a:pPr>
            <a:endParaRPr lang="en-US" dirty="0"/>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5346304" y="4921355"/>
            <a:ext cx="1499392" cy="1499392"/>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dirty="0"/>
              <a:t>Equation generation and CFD modeling to be completed by end of Spring semester 2021</a:t>
            </a:r>
          </a:p>
          <a:p>
            <a:pPr lvl="1"/>
            <a:r>
              <a:rPr lang="en-US" dirty="0"/>
              <a:t>Replaced with 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pic>
        <p:nvPicPr>
          <p:cNvPr id="5" name="Picture 4" descr="A picture containing shape&#10;&#10;Description automatically generated">
            <a:extLst>
              <a:ext uri="{FF2B5EF4-FFF2-40B4-BE49-F238E27FC236}">
                <a16:creationId xmlns:a16="http://schemas.microsoft.com/office/drawing/2014/main" id="{F9BC1C89-E769-4604-A5F7-174F8C13ED18}"/>
              </a:ext>
            </a:extLst>
          </p:cNvPr>
          <p:cNvPicPr>
            <a:picLocks noChangeAspect="1"/>
          </p:cNvPicPr>
          <p:nvPr/>
        </p:nvPicPr>
        <p:blipFill>
          <a:blip r:embed="rId3"/>
          <a:stretch>
            <a:fillRect/>
          </a:stretch>
        </p:blipFill>
        <p:spPr>
          <a:xfrm>
            <a:off x="7730715" y="3475051"/>
            <a:ext cx="3447317" cy="2154573"/>
          </a:xfrm>
          <a:prstGeom prst="rect">
            <a:avLst/>
          </a:prstGeom>
        </p:spPr>
      </p:pic>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093611"/>
            <a:ext cx="10058400" cy="3425225"/>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placeholder data as a table to a .csv  file</a:t>
            </a:r>
          </a:p>
          <a:p>
            <a:pPr lvl="1"/>
            <a:r>
              <a:rPr lang="en-US" dirty="0">
                <a:solidFill>
                  <a:schemeClr val="tx1">
                    <a:lumMod val="85000"/>
                    <a:lumOff val="15000"/>
                  </a:schemeClr>
                </a:solidFill>
              </a:rPr>
              <a:t>Display of various output parameters</a:t>
            </a: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785855" y="1976354"/>
            <a:ext cx="3791194" cy="4343400"/>
          </a:xfrm>
          <a:prstGeom prst="rect">
            <a:avLst/>
          </a:prstGeom>
        </p:spPr>
      </p:pic>
      <p:pic>
        <p:nvPicPr>
          <p:cNvPr id="6" name="Picture 5">
            <a:extLst>
              <a:ext uri="{FF2B5EF4-FFF2-40B4-BE49-F238E27FC236}">
                <a16:creationId xmlns:a16="http://schemas.microsoft.com/office/drawing/2014/main" id="{363F2701-C0E7-4712-B4B1-30589CBA0022}"/>
              </a:ext>
            </a:extLst>
          </p:cNvPr>
          <p:cNvPicPr>
            <a:picLocks noChangeAspect="1"/>
          </p:cNvPicPr>
          <p:nvPr/>
        </p:nvPicPr>
        <p:blipFill>
          <a:blip r:embed="rId5"/>
          <a:stretch>
            <a:fillRect/>
          </a:stretch>
        </p:blipFill>
        <p:spPr>
          <a:xfrm>
            <a:off x="5527040" y="538162"/>
            <a:ext cx="2024139" cy="2533017"/>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1453</TotalTime>
  <Words>1372</Words>
  <Application>Microsoft Office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Sample Processed Videos</vt:lpstr>
      <vt:lpstr>Conclusion</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Barrass, Rosemary</cp:lastModifiedBy>
  <cp:revision>72</cp:revision>
  <dcterms:created xsi:type="dcterms:W3CDTF">2020-11-29T03:32:36Z</dcterms:created>
  <dcterms:modified xsi:type="dcterms:W3CDTF">2021-04-22T04:32:36Z</dcterms:modified>
</cp:coreProperties>
</file>