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27" r:id="rId13"/>
    <p:sldId id="332" r:id="rId14"/>
    <p:sldId id="316" r:id="rId15"/>
    <p:sldId id="330" r:id="rId16"/>
    <p:sldId id="331" r:id="rId17"/>
    <p:sldId id="317" r:id="rId18"/>
    <p:sldId id="328" r:id="rId19"/>
    <p:sldId id="329"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36" autoAdjust="0"/>
    <p:restoredTop sz="94619" autoAdjust="0"/>
  </p:normalViewPr>
  <p:slideViewPr>
    <p:cSldViewPr snapToGrid="0">
      <p:cViewPr varScale="1">
        <p:scale>
          <a:sx n="69" d="100"/>
          <a:sy n="69" d="100"/>
        </p:scale>
        <p:origin x="77" y="552"/>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hyperlink" Target="http://www.smalldropsprays.info/stepbystepmethods/ImageJ-softwar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adept.net.au/software/mediacy/optimas/index.shtml"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hyperlink" Target="https://www.biii.eu/lbads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colsurfa.2006.03.008"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user manual outcome</a:t>
            </a:r>
          </a:p>
          <a:p>
            <a:pPr lvl="1"/>
            <a:r>
              <a:rPr lang="en-US" dirty="0">
                <a:solidFill>
                  <a:srgbClr val="FF0000"/>
                </a:solidFill>
              </a:rPr>
              <a:t>List section: introduction, GUI section, function, etc.</a:t>
            </a:r>
          </a:p>
          <a:p>
            <a:pPr lvl="1"/>
            <a:r>
              <a:rPr lang="en-US" dirty="0">
                <a:solidFill>
                  <a:srgbClr val="FF0000"/>
                </a:solidFill>
              </a:rPr>
              <a:t>For each section: describe what is covered in each section</a:t>
            </a:r>
          </a:p>
          <a:p>
            <a:pPr lvl="2"/>
            <a:r>
              <a:rPr lang="en-US" dirty="0">
                <a:solidFill>
                  <a:srgbClr val="FF0000"/>
                </a:solidFill>
              </a:rPr>
              <a:t>Ex. GUI section: covers installation and features of the GUI on the user side</a:t>
            </a:r>
          </a:p>
        </p:txBody>
      </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next steps for GUI</a:t>
            </a:r>
          </a:p>
          <a:p>
            <a:pPr lvl="1"/>
            <a:r>
              <a:rPr lang="en-US" sz="1800" dirty="0">
                <a:solidFill>
                  <a:srgbClr val="FF0000"/>
                </a:solidFill>
              </a:rPr>
              <a:t>Better floor finding</a:t>
            </a:r>
          </a:p>
          <a:p>
            <a:pPr lvl="1"/>
            <a:r>
              <a:rPr lang="en-US" sz="1800" dirty="0">
                <a:solidFill>
                  <a:srgbClr val="FF0000"/>
                </a:solidFill>
              </a:rPr>
              <a:t>Object tracking</a:t>
            </a:r>
          </a:p>
          <a:p>
            <a:pPr lvl="1"/>
            <a:r>
              <a:rPr lang="en-US" sz="1800" dirty="0">
                <a:solidFill>
                  <a:srgbClr val="FF0000"/>
                </a:solidFill>
              </a:rPr>
              <a:t>Additional image processing methods/algorithms</a:t>
            </a:r>
          </a:p>
          <a:p>
            <a:pPr lvl="1"/>
            <a:r>
              <a:rPr lang="en-US" sz="1800" dirty="0">
                <a:solidFill>
                  <a:srgbClr val="FF0000"/>
                </a:solidFill>
              </a:rPr>
              <a:t>Automated data cleaning</a:t>
            </a:r>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lnSpcReduction="10000"/>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Chen, </a:t>
            </a:r>
            <a:r>
              <a:rPr lang="en-US" b="0" i="0" u="none" strike="noStrike" dirty="0" err="1">
                <a:effectLst/>
                <a:latin typeface="Times New Roman" panose="02020603050405020304" pitchFamily="18" charset="0"/>
              </a:rPr>
              <a:t>Xiongzhi</a:t>
            </a:r>
            <a:r>
              <a:rPr lang="en-US" b="0" i="0" u="none" strike="noStrike" dirty="0">
                <a:effectLst/>
                <a:latin typeface="Times New Roman" panose="02020603050405020304" pitchFamily="18" charset="0"/>
              </a:rPr>
              <a:t>. “Introduction to Statistical Modeling” Lecture presented at Washington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State University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October 2020. </a:t>
            </a: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Gao, Fei, and Mohammad E. </a:t>
            </a:r>
            <a:r>
              <a:rPr lang="en-US" b="0" i="0" u="none" strike="noStrike" dirty="0" err="1">
                <a:effectLst/>
                <a:latin typeface="Times New Roman" panose="02020603050405020304" pitchFamily="18" charset="0"/>
              </a:rPr>
              <a:t>Taslim</a:t>
            </a:r>
            <a:r>
              <a:rPr lang="en-US" b="0" i="0" u="none" strike="noStrike" dirty="0">
                <a:effectLst/>
                <a:latin typeface="Times New Roman" panose="02020603050405020304" pitchFamily="18" charset="0"/>
              </a:rPr>
              <a:t>. “Numerical Simulation of the Droplet-Surface Impact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Using </a:t>
            </a:r>
            <a:r>
              <a:rPr lang="en-US" b="0" i="0" u="none" strike="noStrike" dirty="0" err="1">
                <a:effectLst/>
                <a:latin typeface="Times New Roman" panose="02020603050405020304" pitchFamily="18" charset="0"/>
              </a:rPr>
              <a:t>InterFoam</a:t>
            </a:r>
            <a:r>
              <a:rPr lang="en-US" b="0" i="0" u="none" strike="noStrike" dirty="0">
                <a:effectLst/>
                <a:latin typeface="Times New Roman" panose="02020603050405020304" pitchFamily="18" charset="0"/>
              </a:rPr>
              <a:t>,” 2015.</a:t>
            </a:r>
          </a:p>
          <a:p>
            <a:pPr marL="0" indent="0">
              <a:buNone/>
            </a:pPr>
            <a:r>
              <a:rPr lang="en-US" b="0" i="0" u="none" strike="noStrike" dirty="0">
                <a:effectLst/>
                <a:latin typeface="Times New Roman" panose="02020603050405020304" pitchFamily="18" charset="0"/>
              </a:rPr>
              <a:t>[5] Greenshields, Chris. “</a:t>
            </a:r>
            <a:r>
              <a:rPr lang="en-US" b="0" i="0" u="none" strike="noStrike" dirty="0" err="1">
                <a:effectLst/>
                <a:latin typeface="Times New Roman" panose="02020603050405020304" pitchFamily="18" charset="0"/>
              </a:rPr>
              <a:t>OpenFOAM</a:t>
            </a:r>
            <a:r>
              <a:rPr lang="en-US" b="0" i="0" u="none" strike="noStrike" dirty="0">
                <a:effectLst/>
                <a:latin typeface="Times New Roman" panose="02020603050405020304" pitchFamily="18" charset="0"/>
              </a:rPr>
              <a:t> v6 User Guide: 4.3 Time and Data I/O Control.” CFD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Direct. CFD Direct Ltd., July 10, 2018.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ffhttps://cfd.direct/openfoam/user-guide/v6-controldict/.</a:t>
            </a:r>
          </a:p>
          <a:p>
            <a:pPr marL="0" indent="0">
              <a:buNone/>
            </a:pPr>
            <a:r>
              <a:rPr lang="en-US" b="0" i="0" u="none" strike="noStrike" dirty="0">
                <a:effectLst/>
                <a:latin typeface="Times New Roman" panose="02020603050405020304" pitchFamily="18" charset="0"/>
              </a:rPr>
              <a:t>[6] Kaul, Abhishek. “Contrast Matrices and Unpaired” Lecture presented at Washington State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University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endParaRPr lang="en-US" dirty="0">
              <a:effectLst/>
            </a:endParaRP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[7] Kaul, Abhishek. “K</a:t>
            </a:r>
            <a:r>
              <a:rPr lang="en-US" b="0" i="0" u="none" strike="noStrike" baseline="30000" dirty="0">
                <a:effectLst/>
                <a:latin typeface="Times New Roman" panose="02020603050405020304" pitchFamily="18" charset="0"/>
              </a:rPr>
              <a:t>th </a:t>
            </a:r>
            <a:r>
              <a:rPr lang="en-US" b="0" i="0" u="none" strike="noStrike" dirty="0">
                <a:effectLst/>
                <a:latin typeface="Times New Roman" panose="02020603050405020304" pitchFamily="18" charset="0"/>
              </a:rPr>
              <a:t>Nearest Neighbor” Lecture presented at Washington State University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p>
          <a:p>
            <a:pPr marL="0" indent="0">
              <a:buNone/>
            </a:pPr>
            <a:r>
              <a:rPr lang="en-US" b="0" i="0" u="none" strike="noStrike" dirty="0">
                <a:effectLst/>
                <a:latin typeface="Times New Roman" panose="02020603050405020304" pitchFamily="18" charset="0"/>
              </a:rPr>
              <a:t>[8] Kaul, Abhishek. “LDA and QDA” Lecture presented at Washington State University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p>
          <a:p>
            <a:pPr marL="0" indent="0">
              <a:buNone/>
            </a:pPr>
            <a:r>
              <a:rPr lang="en-US" b="0" i="0" u="none" strike="noStrike" dirty="0">
                <a:effectLst/>
                <a:latin typeface="Times New Roman" panose="02020603050405020304" pitchFamily="18" charset="0"/>
              </a:rPr>
              <a:t>[9]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r>
              <a:rPr lang="en-US" b="0" i="0" u="none" strike="noStrike" dirty="0">
                <a:effectLst/>
                <a:latin typeface="Times New Roman" panose="02020603050405020304" pitchFamily="18" charset="0"/>
              </a:rPr>
              <a:t>[10]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endParaRPr lang="en-US" dirty="0">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[11]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[12]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[13]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p:txBody>
      </p:sp>
    </p:spTree>
    <p:extLst>
      <p:ext uri="{BB962C8B-B14F-4D97-AF65-F5344CB8AC3E}">
        <p14:creationId xmlns:p14="http://schemas.microsoft.com/office/powerpoint/2010/main" val="342067970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3,9,11,12,13</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50"/>
            <a:ext cx="9792208" cy="2607298"/>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solidFill>
                  <a:srgbClr val="FF0000"/>
                </a:solidFill>
              </a:rPr>
              <a:t>User Manual expectations</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a:t>
            </a:r>
            <a:r>
              <a:rPr lang="en-US" dirty="0" err="1">
                <a:solidFill>
                  <a:schemeClr val="tx1">
                    <a:lumMod val="85000"/>
                    <a:lumOff val="15000"/>
                  </a:schemeClr>
                </a:solidFill>
              </a:rPr>
              <a:t>cvs</a:t>
            </a:r>
            <a:r>
              <a:rPr lang="en-US" dirty="0">
                <a:solidFill>
                  <a:schemeClr val="tx1">
                    <a:lumMod val="85000"/>
                    <a:lumOff val="15000"/>
                  </a:schemeClr>
                </a:solidFill>
              </a:rPr>
              <a:t>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GUI outcome</a:t>
            </a:r>
          </a:p>
          <a:p>
            <a:r>
              <a:rPr lang="en-US" dirty="0">
                <a:solidFill>
                  <a:srgbClr val="FF0000"/>
                </a:solidFill>
              </a:rPr>
              <a:t>Show/Discuss graphs of data</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8028950" y="2139696"/>
            <a:ext cx="3791194" cy="4343400"/>
          </a:xfrm>
          <a:prstGeom prst="rect">
            <a:avLst/>
          </a:prstGeom>
        </p:spPr>
      </p:pic>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1274</TotalTime>
  <Words>1259</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Conclusion</vt:lpstr>
      <vt:lpstr>Recommendations</vt:lpstr>
      <vt:lpstr>Acknowledgements</vt:lpstr>
      <vt:lpstr>Citations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Barrass, Rosemary</cp:lastModifiedBy>
  <cp:revision>52</cp:revision>
  <dcterms:created xsi:type="dcterms:W3CDTF">2020-11-29T03:32:36Z</dcterms:created>
  <dcterms:modified xsi:type="dcterms:W3CDTF">2021-04-20T21:52:15Z</dcterms:modified>
</cp:coreProperties>
</file>