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6" r:id="rId8"/>
    <p:sldId id="265" r:id="rId9"/>
    <p:sldId id="260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" y="2959100"/>
            <a:ext cx="12204700" cy="1719580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03320" y="3185160"/>
            <a:ext cx="7879080" cy="758190"/>
          </a:xfrm>
        </p:spPr>
        <p:txBody>
          <a:bodyPr anchor="ctr" anchorCtr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99451" y="3944938"/>
            <a:ext cx="7890599" cy="611822"/>
          </a:xfrm>
        </p:spPr>
        <p:txBody>
          <a:bodyPr lIns="90170" tIns="46990" rIns="90170" bIns="46990" anchor="ctr" anchorCtr="0">
            <a:norm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单击此处编辑副标题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7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4" descr="#wm#_9_01_110_1111_c_1_1095*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341438"/>
            <a:ext cx="4643438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859536"/>
            <a:ext cx="10972800" cy="51285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5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3486"/>
            <a:ext cx="10972800" cy="427173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77385" y="3212976"/>
            <a:ext cx="8305016" cy="118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1" descr="#wm#_9_09_*Z"/>
          <p:cNvSpPr>
            <a:spLocks noChangeArrowheads="1"/>
          </p:cNvSpPr>
          <p:nvPr/>
        </p:nvSpPr>
        <p:spPr bwMode="auto">
          <a:xfrm>
            <a:off x="2118" y="2651234"/>
            <a:ext cx="823047" cy="1021606"/>
          </a:xfrm>
          <a:prstGeom prst="rect">
            <a:avLst/>
          </a:prstGeom>
          <a:solidFill>
            <a:srgbClr val="13C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sz="2000">
              <a:solidFill>
                <a:srgbClr val="13C7A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84337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05088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05088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268760"/>
            <a:ext cx="10515600" cy="99799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257227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3081140"/>
            <a:ext cx="5158316" cy="31640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257227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081140"/>
            <a:ext cx="5183717" cy="31640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12627" y="2468880"/>
            <a:ext cx="4319905" cy="770520"/>
          </a:xfrm>
        </p:spPr>
        <p:txBody>
          <a:bodyPr anchor="b" anchorCtr="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12627" y="3279599"/>
            <a:ext cx="4319905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单击此处编辑副标题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5" descr="#wm#_9_34_*Z"/>
          <p:cNvGrpSpPr/>
          <p:nvPr>
            <p:custDataLst>
              <p:tags r:id="rId2"/>
            </p:custDataLst>
          </p:nvPr>
        </p:nvGrpSpPr>
        <p:grpSpPr bwMode="auto">
          <a:xfrm>
            <a:off x="3599498" y="2300629"/>
            <a:ext cx="5233035" cy="1989703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92" y="1296"/>
              <a:ext cx="6803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2" name="空心弧 14" descr="#wm#_9_34_*Z"/>
            <p:cNvSpPr/>
            <p:nvPr>
              <p:custDataLst>
                <p:tags r:id="rId4"/>
              </p:custDataLst>
            </p:nvPr>
          </p:nvSpPr>
          <p:spPr bwMode="auto">
            <a:xfrm rot="11040000">
              <a:off x="-546" y="-202"/>
              <a:ext cx="3132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3200"/>
            <a:ext cx="10186400" cy="6408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762400" y="1583224"/>
            <a:ext cx="3338400" cy="5003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1576800"/>
            <a:ext cx="6568440" cy="5010114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797142" y="1284339"/>
            <a:ext cx="1785257" cy="5002162"/>
          </a:xfrm>
        </p:spPr>
        <p:txBody>
          <a:bodyPr vert="eaVert" anchor="ctr" anchorCtr="0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84339"/>
            <a:ext cx="8991600" cy="500216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25344"/>
            <a:ext cx="2844800" cy="260648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25344"/>
            <a:ext cx="2844800" cy="260648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20685"/>
            <a:ext cx="10972800" cy="387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/>
            </a:lvl1pPr>
          </a:lstStyle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/>
            </a:lvl1pPr>
          </a:lstStyle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1" y="0"/>
            <a:ext cx="12145433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4495800" y="4764"/>
            <a:ext cx="7698317" cy="1328737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63422"/>
            <a:ext cx="1097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85750" indent="-285750" algn="just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just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200150" indent="-285750" algn="just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57350" indent="-285750" algn="just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114550" indent="-285750" algn="just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期末大作业的安排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The large matrix results from appending the various chunks downloaded in their order number. The header line is present only in the first chunk.</a:t>
            </a:r>
            <a:endParaRPr lang="zh-CN" altLang="en-US"/>
          </a:p>
          <a:p>
            <a:r>
              <a:rPr lang="zh-CN" altLang="en-US"/>
              <a:t>The target values (.labels files) have one example per line in the same order as the corresponding data files. Note that churn, appetency, and up-selling are three separate binary classification problems. The target values are +1 or -1. We refer to examples having +1 (resp. -1) target values as positive (resp. negative) examples.</a:t>
            </a:r>
            <a:endParaRPr lang="zh-CN" altLang="en-US"/>
          </a:p>
          <a:p>
            <a:r>
              <a:rPr lang="en-US" altLang="zh-CN"/>
              <a:t>There are a lot of papers discussing the process of handling data effeciently. Winners' papers can be found with: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http://jmlr.csail.mit.edu/proceedings/papers/v7/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Finish the tasks as a team:</a:t>
            </a:r>
            <a:endParaRPr lang="en-US" altLang="zh-CN"/>
          </a:p>
          <a:p>
            <a:pPr lvl="1"/>
            <a:r>
              <a:rPr lang="en-US" altLang="zh-CN"/>
              <a:t>Each team contains three members at most;</a:t>
            </a:r>
            <a:endParaRPr lang="en-US" altLang="zh-CN"/>
          </a:p>
          <a:p>
            <a:pPr lvl="1"/>
            <a:r>
              <a:rPr lang="en-US" altLang="zh-CN"/>
              <a:t>There are m*100% points to be assigned according to each member's contribution, if there are m members in a team. One can take 120% at most, and 80% at least. The sum of points </a:t>
            </a:r>
            <a:endParaRPr lang="en-US" altLang="zh-CN"/>
          </a:p>
          <a:p>
            <a:pPr lvl="1"/>
            <a:r>
              <a:rPr lang="en-US" altLang="zh-CN"/>
              <a:t>The score for the task of each one would be: the points * the average mark got from the teacher and the tutors.</a:t>
            </a:r>
            <a:endParaRPr lang="en-US" altLang="zh-CN"/>
          </a:p>
          <a:p>
            <a:pPr marL="0" lvl="1" algn="just"/>
            <a:r>
              <a:rPr lang="en-US" altLang="zh-CN"/>
              <a:t>Each team should prepare: a</a:t>
            </a:r>
            <a:r>
              <a:rPr lang="en-US" altLang="zh-CN" sz="2000">
                <a:sym typeface="+mn-ea"/>
              </a:rPr>
              <a:t> presentation about five minutes, and the question/answer process.</a:t>
            </a:r>
            <a:endParaRPr lang="en-US" altLang="zh-CN" sz="2000"/>
          </a:p>
          <a:p>
            <a:pPr marL="0" lvl="1" algn="just"/>
            <a:r>
              <a:rPr lang="en-US" altLang="zh-CN"/>
              <a:t>Each team should submit: the ppt and a final report, source code and processed data.</a:t>
            </a:r>
            <a:endParaRPr lang="en-US" altLang="zh-CN"/>
          </a:p>
          <a:p>
            <a:pPr marL="0" lvl="1" algn="just"/>
            <a:r>
              <a:rPr lang="en-US" altLang="zh-CN"/>
              <a:t>All the files should be included in a zip file.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 schedule for the last month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/>
            <a:r>
              <a:rPr lang="en-US" altLang="zh-CN"/>
              <a:t>5.12 for the preparations of the final task. Queries are welcome. No more experiments ever since.</a:t>
            </a:r>
            <a:endParaRPr lang="en-US" altLang="zh-CN"/>
          </a:p>
          <a:p>
            <a:pPr lvl="0"/>
            <a:r>
              <a:rPr lang="en-US" altLang="zh-CN"/>
              <a:t>The team membership should be declared and emailed </a:t>
            </a:r>
            <a:r>
              <a:rPr lang="en-US" altLang="zh-CN">
                <a:sym typeface="+mn-ea"/>
              </a:rPr>
              <a:t>the tutor Mr. Lv before 5.15  (1832961256@qq.com).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All the teams consisting of members with ID(2010，2011，2012) should be prepared for the presentation in 5.26. Such teams should inform the tutor Mr. Lv.</a:t>
            </a:r>
            <a:endParaRPr lang="en-US" altLang="zh-CN"/>
          </a:p>
          <a:p>
            <a:pPr lvl="0"/>
            <a:r>
              <a:rPr lang="en-US" altLang="zh-CN"/>
              <a:t>5.26(in Room 201)/5.31 for the presentation of the final task. </a:t>
            </a:r>
            <a:endParaRPr lang="en-US" altLang="zh-CN"/>
          </a:p>
          <a:p>
            <a:pPr lvl="0"/>
            <a:r>
              <a:rPr lang="en-US" altLang="zh-CN"/>
              <a:t>Each team should submit the final report before 12pm in 5.26.</a:t>
            </a:r>
            <a:endParaRPr lang="en-US" altLang="zh-CN"/>
          </a:p>
          <a:p>
            <a:pPr lvl="0"/>
            <a:r>
              <a:rPr lang="en-US" altLang="zh-CN"/>
              <a:t>All other classes will go ahead as normal classes.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 different types of topic for choice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EDX</a:t>
            </a:r>
            <a:r>
              <a:rPr lang="zh-CN" altLang="en-US"/>
              <a:t> </a:t>
            </a:r>
            <a:r>
              <a:rPr lang="en-US" altLang="zh-CN"/>
              <a:t>data analysis</a:t>
            </a:r>
            <a:r>
              <a:rPr lang="en-US" altLang="zh-CN"/>
              <a:t>(60-90), with 70-80 as common</a:t>
            </a:r>
            <a:endParaRPr lang="en-US" altLang="zh-CN"/>
          </a:p>
          <a:p>
            <a:r>
              <a:rPr lang="en-US" altLang="zh-CN"/>
              <a:t>Target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6 different microarray data analysis(70-100), with 75-90 as common</a:t>
            </a:r>
            <a:endParaRPr lang="en-US" altLang="zh-CN"/>
          </a:p>
          <a:p>
            <a:pPr lvl="1"/>
            <a:r>
              <a:rPr lang="en-US" altLang="zh-CN"/>
              <a:t>KDD Cup 09 data: orange data classification(75-100), with 80-95 as common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Different score levels are assigned according to the difficulty level.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345" y="1044480"/>
            <a:ext cx="10972800" cy="762000"/>
          </a:xfrm>
        </p:spPr>
        <p:txBody>
          <a:bodyPr/>
          <a:p>
            <a:r>
              <a:rPr lang="en-US" altLang="zh-CN"/>
              <a:t>EDX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EDX: offers free online courses and classes</a:t>
            </a:r>
            <a:endParaRPr lang="en-US" altLang="zh-CN"/>
          </a:p>
          <a:p>
            <a:r>
              <a:rPr lang="en-US" altLang="zh-CN"/>
              <a:t>The edx data: </a:t>
            </a:r>
            <a:r>
              <a:rPr lang="en-US" altLang="zh-CN" sz="2000"/>
              <a:t>contains three different tables</a:t>
            </a:r>
            <a:endParaRPr lang="en-US" altLang="zh-CN" sz="2000"/>
          </a:p>
          <a:p>
            <a:pPr lvl="2" algn="just"/>
            <a:r>
              <a:rPr lang="en-US" altLang="zh-CN" sz="5"/>
              <a:t>The first two tables are pre/post questionnaire</a:t>
            </a:r>
            <a:endParaRPr lang="en-US" altLang="zh-CN" sz="5"/>
          </a:p>
          <a:p>
            <a:pPr lvl="2" algn="just"/>
            <a:r>
              <a:rPr lang="en-US" altLang="zh-CN" sz="5"/>
              <a:t>The last table is about the usage of edx and some basic information about users</a:t>
            </a:r>
            <a:endParaRPr lang="en-US" altLang="zh-CN" sz="5"/>
          </a:p>
          <a:p>
            <a:r>
              <a:rPr lang="en-US" altLang="zh-CN"/>
              <a:t>The last table - raw data, extracted from a large number of log files, exhibiting only the most important summarized information.</a:t>
            </a:r>
            <a:endParaRPr lang="en-US" altLang="zh-CN"/>
          </a:p>
          <a:p>
            <a:r>
              <a:rPr lang="en-US" altLang="zh-CN"/>
              <a:t>Cranbach's Alpha/Composite reliability are used to test the group of different variables.</a:t>
            </a:r>
            <a:endParaRPr lang="en-US" altLang="zh-CN"/>
          </a:p>
          <a:p>
            <a:r>
              <a:rPr lang="en-US" altLang="zh-CN"/>
              <a:t>The aim of the data mining task is to find out the relationships among: the usage patterns of EDX platform, the scores and the questionnaire. Any possible conclusion can be valuable with some data to support.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501390" y="487680"/>
            <a:ext cx="5018405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Micorarray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 altLang="zh-CN" sz="2400">
                <a:sym typeface="+mn-ea"/>
              </a:rPr>
              <a:t>6 different multiclass microarray data sets.</a:t>
            </a:r>
            <a:endParaRPr lang="en-US" altLang="zh-CN" sz="2400">
              <a:sym typeface="+mn-ea"/>
            </a:endParaRPr>
          </a:p>
          <a:p>
            <a:pPr marL="0" lvl="1"/>
            <a:r>
              <a:rPr lang="en-US" altLang="zh-CN" sz="2400">
                <a:sym typeface="+mn-ea"/>
              </a:rPr>
              <a:t>Each attribute is a gene expression data, and each row is a sample, either patient or healthy person.</a:t>
            </a:r>
            <a:endParaRPr lang="en-US" altLang="zh-CN" sz="2400">
              <a:sym typeface="+mn-ea"/>
            </a:endParaRPr>
          </a:p>
          <a:p>
            <a:r>
              <a:rPr lang="en-US" altLang="zh-CN"/>
              <a:t>Breast, Leukemia-1,</a:t>
            </a:r>
            <a:r>
              <a:rPr lang="en-US" altLang="zh-CN">
                <a:sym typeface="+mn-ea"/>
              </a:rPr>
              <a:t> Leukemia</a:t>
            </a:r>
            <a:r>
              <a:rPr lang="en-US" altLang="zh-CN"/>
              <a:t>-2, Lung-1 are relatively easy to deal with.</a:t>
            </a:r>
            <a:endParaRPr lang="en-US" altLang="zh-CN"/>
          </a:p>
          <a:p>
            <a:r>
              <a:rPr lang="en-US" altLang="zh-CN"/>
              <a:t>GCM is harder.</a:t>
            </a:r>
            <a:endParaRPr lang="en-US" altLang="zh-CN"/>
          </a:p>
          <a:p>
            <a:r>
              <a:rPr lang="en-US" altLang="zh-CN"/>
              <a:t>NCI60 is the hardest one.</a:t>
            </a:r>
            <a:endParaRPr lang="en-US" altLang="zh-CN"/>
          </a:p>
          <a:p>
            <a:r>
              <a:rPr lang="en-US" altLang="zh-CN"/>
              <a:t>Good results in the four datasets can only provide your basic understanding in classification(70-90). GCM is used to improve the score level(85-95).</a:t>
            </a:r>
            <a:endParaRPr lang="en-US" altLang="zh-CN"/>
          </a:p>
          <a:p>
            <a:r>
              <a:rPr lang="en-US" altLang="zh-CN"/>
              <a:t>NCI60 can be used to lift the level to 90-100.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9445" y="2489835"/>
          <a:ext cx="83724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72475" imgH="3238500" progId="Paint.Picture">
                  <p:embed/>
                </p:oleObj>
              </mc:Choice>
              <mc:Fallback>
                <p:oleObj name="" r:id="rId1" imgW="8372475" imgH="3238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909445" y="2489835"/>
                        <a:ext cx="8372475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 of multiclass results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115" y="2056130"/>
            <a:ext cx="628650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Orange task: </a:t>
            </a:r>
            <a:r>
              <a:rPr lang="zh-CN" altLang="en-US">
                <a:sym typeface="+mn-ea"/>
              </a:rPr>
              <a:t>KDD Cup 2009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Customer relationship prediction</a:t>
            </a:r>
            <a:r>
              <a:rPr lang="en-US" altLang="zh-CN"/>
              <a:t>:</a:t>
            </a:r>
            <a:r>
              <a:rPr lang="zh-CN" altLang="en-US"/>
              <a:t> estimate the probability of customers </a:t>
            </a:r>
            <a:r>
              <a:rPr lang="en-US" altLang="zh-CN"/>
              <a:t>--</a:t>
            </a:r>
            <a:r>
              <a:rPr lang="zh-CN" altLang="en-US"/>
              <a:t> three target values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Churn: Churn rate is also sometimes called attrition rate. It is one of two primary factors that determine the steady-state level of customers a business will support. In its broadest sense, churn rate is a measure of the number of individuals or items moving into or out of a collection over a specific period of time. The term is used in many contexts, but is most widely applied in business with respect to a contractual customer base. For instance, it is an important factor for any business with a subscriber-based service model, including mobile telephone networks and pay TV operators. The term is also used to refer to participant turnover in peer-to-peer networks.</a:t>
            </a:r>
            <a:endParaRPr lang="zh-CN" altLang="en-US"/>
          </a:p>
          <a:p>
            <a:r>
              <a:rPr lang="zh-CN" altLang="en-US"/>
              <a:t>Appetency: In our context, the appetency is the propensity to buy a service or a product.</a:t>
            </a:r>
            <a:endParaRPr lang="zh-CN" altLang="en-US"/>
          </a:p>
          <a:p>
            <a:r>
              <a:rPr lang="zh-CN" altLang="en-US"/>
              <a:t>Up-selling (wikipedia definition): Up-selling is a sales technique whereby a salesman attempts to have the customer purchase more expensive items, upgrades, or other add-ons in an attempt to make a more profitable sale. Up-selling usually involves marketing more profitable services or products, but up-selling can also be simply exposing the customer to other options he or she may not have considered previously. Up-selling can imply selling something additional, or selling something that is more profitable or otherwise preferable for the seller instead of the original sale.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latin typeface="Times New Roman" charset="0"/>
              </a:rPr>
              <a:t>In the </a:t>
            </a:r>
            <a:r>
              <a:rPr lang="zh-CN" altLang="en-US">
                <a:latin typeface="Times New Roman" charset="0"/>
              </a:rPr>
              <a:t>small dataset</a:t>
            </a:r>
            <a:r>
              <a:rPr lang="en-US" altLang="zh-CN">
                <a:latin typeface="Times New Roman" charset="0"/>
              </a:rPr>
              <a:t>,</a:t>
            </a:r>
            <a:r>
              <a:rPr lang="zh-CN" altLang="en-US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b</a:t>
            </a:r>
            <a:r>
              <a:rPr lang="zh-CN" altLang="en-US">
                <a:latin typeface="Times New Roman" charset="0"/>
              </a:rPr>
              <a:t>oth training and test sets contain 50,000 examples. </a:t>
            </a:r>
            <a:r>
              <a:rPr lang="en-US" altLang="zh-CN">
                <a:latin typeface="Times New Roman" charset="0"/>
              </a:rPr>
              <a:t>The</a:t>
            </a:r>
            <a:r>
              <a:rPr lang="zh-CN" altLang="en-US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data sets </a:t>
            </a:r>
            <a:r>
              <a:rPr lang="zh-CN" altLang="en-US">
                <a:latin typeface="Times New Roman" charset="0"/>
              </a:rPr>
              <a:t>have numerical and categorical variables.</a:t>
            </a:r>
            <a:r>
              <a:rPr lang="en-US" altLang="zh-CN">
                <a:latin typeface="Times New Roman" charset="0"/>
              </a:rPr>
              <a:t>T</a:t>
            </a:r>
            <a:r>
              <a:rPr lang="zh-CN" altLang="en-US">
                <a:latin typeface="Times New Roman" charset="0"/>
              </a:rPr>
              <a:t>he first 190 variables are numerical and the last 40 are categorical. Toy target values are available only for practice purpose. </a:t>
            </a:r>
            <a:endParaRPr lang="zh-CN" altLang="en-US">
              <a:latin typeface="Times New Roman" charset="0"/>
            </a:endParaRPr>
          </a:p>
          <a:p>
            <a:pPr algn="just"/>
            <a:r>
              <a:rPr lang="zh-CN" altLang="en-US">
                <a:latin typeface="Times New Roman" charset="0"/>
              </a:rPr>
              <a:t>The datasets use a format similar as that of the text export format from relational databases:</a:t>
            </a:r>
            <a:endParaRPr lang="zh-CN" altLang="en-US">
              <a:latin typeface="Times New Roman" charset="0"/>
            </a:endParaRPr>
          </a:p>
          <a:p>
            <a:pPr lvl="1"/>
            <a:r>
              <a:rPr lang="zh-CN" altLang="en-US">
                <a:latin typeface="Times New Roman" charset="0"/>
              </a:rPr>
              <a:t>One header lines with the variables names</a:t>
            </a:r>
            <a:endParaRPr lang="zh-CN" altLang="en-US">
              <a:latin typeface="Times New Roman" charset="0"/>
            </a:endParaRPr>
          </a:p>
          <a:p>
            <a:pPr lvl="1"/>
            <a:r>
              <a:rPr lang="zh-CN" altLang="en-US">
                <a:latin typeface="Times New Roman" charset="0"/>
              </a:rPr>
              <a:t>One line per instance</a:t>
            </a:r>
            <a:endParaRPr lang="zh-CN" altLang="en-US">
              <a:latin typeface="Times New Roman" charset="0"/>
            </a:endParaRPr>
          </a:p>
          <a:p>
            <a:pPr lvl="1"/>
            <a:r>
              <a:rPr lang="zh-CN" altLang="en-US">
                <a:latin typeface="Times New Roman" charset="0"/>
              </a:rPr>
              <a:t>Separator tabulation between the values</a:t>
            </a:r>
            <a:endParaRPr lang="zh-CN" altLang="en-US">
              <a:latin typeface="Times New Roman" charset="0"/>
            </a:endParaRPr>
          </a:p>
          <a:p>
            <a:pPr lvl="1"/>
            <a:r>
              <a:rPr lang="zh-CN" altLang="en-US">
                <a:latin typeface="Times New Roman" charset="0"/>
              </a:rPr>
              <a:t>There are missing values (consecutive tabulations)</a:t>
            </a:r>
            <a:endParaRPr lang="zh-CN" altLang="en-US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3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160009"/>
</p:tagLst>
</file>

<file path=ppt/tags/tag5.xml><?xml version="1.0" encoding="utf-8"?>
<p:tagLst xmlns:p="http://schemas.openxmlformats.org/presentationml/2006/main">
  <p:tag name="KSO_WM_TEMPLATE_CATEGORY" val="custom"/>
  <p:tag name="KSO_WM_TEMPLATE_INDEX" val="160009"/>
</p:tagLst>
</file>

<file path=ppt/tags/tag6.xml><?xml version="1.0" encoding="utf-8"?>
<p:tagLst xmlns:p="http://schemas.openxmlformats.org/presentationml/2006/main">
  <p:tag name="KSO_WM_TEMPLATE_CATEGORY" val="custom"/>
  <p:tag name="KSO_WM_TEMPLATE_INDEX" val="160009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5202</Words>
  <Application>Kingsoft Office WPP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默认设计模板_2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lkhqz</dc:creator>
  <cp:lastModifiedBy>lkhqz</cp:lastModifiedBy>
  <cp:revision>18</cp:revision>
  <dcterms:created xsi:type="dcterms:W3CDTF">2016-05-02T00:54:34Z</dcterms:created>
  <dcterms:modified xsi:type="dcterms:W3CDTF">2016-05-02T06:23:58Z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