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 Mokwena" initials="GM" lastIdx="1" clrIdx="0">
    <p:extLst>
      <p:ext uri="{19B8F6BF-5375-455C-9EA6-DF929625EA0E}">
        <p15:presenceInfo xmlns:p15="http://schemas.microsoft.com/office/powerpoint/2012/main" userId="S::220319750@tut4life.ac.za::d81523d3-d34d-4fdb-98d9-dc56ba128c7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4B63"/>
    <a:srgbClr val="F38222"/>
    <a:srgbClr val="549D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7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3B74D-B41E-459B-9235-E298BB256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66DD12-36D0-4DA3-B04C-258A2B261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9D926-BB4B-49A6-A965-1BFF4E7E0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59216-18E5-44B6-AF3D-2345A7D053AE}" type="datetimeFigureOut">
              <a:rPr lang="en-ZA" smtClean="0"/>
              <a:t>2021/09/01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D6D98-6829-4126-AFA4-BBC86CCF3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611DD-EEC0-4848-8A70-FE41AA627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0D5C-9081-4F31-BB57-8B8D6AF21ED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94261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3F7D8-469D-477C-A205-B7B9143AD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CD5502-603A-4BD1-83D7-8EDF07B4C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B4A4D-F516-4F75-9D51-EA304EAFB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59216-18E5-44B6-AF3D-2345A7D053AE}" type="datetimeFigureOut">
              <a:rPr lang="en-ZA" smtClean="0"/>
              <a:t>2021/09/01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26CF7-B47B-43DB-97FE-43BD8DCAE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7F832-FD54-436F-AF32-56C2EB778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0D5C-9081-4F31-BB57-8B8D6AF21ED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0388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FC56D6-EB0B-4F2C-BA7F-04B1F58ADD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584055-C045-4CE0-81D7-C82CE6719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582F0-C287-4BF0-A533-663F435C7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59216-18E5-44B6-AF3D-2345A7D053AE}" type="datetimeFigureOut">
              <a:rPr lang="en-ZA" smtClean="0"/>
              <a:t>2021/09/01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365B6-85AA-483A-85C2-2B2021751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D255B-F769-4737-8A33-1BB13B8A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0D5C-9081-4F31-BB57-8B8D6AF21ED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7549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8FE12-8643-4C22-A515-A728DEB25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5227F-4625-4904-B9AF-0D1D32CAE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E609E-1E30-4C56-8912-8FBAD8F8E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59216-18E5-44B6-AF3D-2345A7D053AE}" type="datetimeFigureOut">
              <a:rPr lang="en-ZA" smtClean="0"/>
              <a:t>2021/09/01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2C0FF-9856-4E0C-8276-F39D8D6BD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F96F0-8ED4-4E59-AFF9-F4118AEF7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0D5C-9081-4F31-BB57-8B8D6AF21ED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17984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14254-00F0-40B6-8CB7-DC2FB7EA6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351DE-A40E-44D4-968B-4165D146D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B7133-C015-468B-91B4-9E5AC8676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59216-18E5-44B6-AF3D-2345A7D053AE}" type="datetimeFigureOut">
              <a:rPr lang="en-ZA" smtClean="0"/>
              <a:t>2021/09/01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41F7F-CEB3-44C7-AC79-0746AD44C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6CB5F-8AA1-418E-8A9E-FF5E27B9D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0D5C-9081-4F31-BB57-8B8D6AF21ED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70760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068B-E570-4DA4-8C82-E7EA7C119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3585B-887E-498A-96DE-81B00C1936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D3EDD-0E9C-4CD5-BDFD-6F9EE4FE9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0C4F3-41D1-4026-9E41-E980CA5FF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59216-18E5-44B6-AF3D-2345A7D053AE}" type="datetimeFigureOut">
              <a:rPr lang="en-ZA" smtClean="0"/>
              <a:t>2021/09/01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94B6F-4116-440B-BB3F-9A0A7F058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8ED60-D4B0-4F8C-A6F5-34B120D72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0D5C-9081-4F31-BB57-8B8D6AF21ED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76191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1E544-0364-48B4-B30F-F13E16FD1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22811-8020-4230-9AA4-8A02A5DB3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1E554-E1E2-4A0C-BDDA-17B8EE6F0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6E559C-8D8E-4024-A7BC-FBDCFDC69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0081DF-D81B-49EB-8056-E0EA4B1F4E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9FB26B-9948-4478-9BFD-7631E94AB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59216-18E5-44B6-AF3D-2345A7D053AE}" type="datetimeFigureOut">
              <a:rPr lang="en-ZA" smtClean="0"/>
              <a:t>2021/09/01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BB8B64-5690-4A05-8326-DB94FAB50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D4DC0D-9E10-4DCD-AEF0-1A591B613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0D5C-9081-4F31-BB57-8B8D6AF21ED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30754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503EC-FBA6-4AAA-A8DD-0F38FE929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6224EE-C7D4-4FC4-8F12-0E647478A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59216-18E5-44B6-AF3D-2345A7D053AE}" type="datetimeFigureOut">
              <a:rPr lang="en-ZA" smtClean="0"/>
              <a:t>2021/09/01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157DB3-B67D-4E0A-8C9B-F4D90C42E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6B191E-87AA-4E99-AC3C-1A3E44C3C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0D5C-9081-4F31-BB57-8B8D6AF21ED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06216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629434-5ECC-42DD-BC54-0C39E7A16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59216-18E5-44B6-AF3D-2345A7D053AE}" type="datetimeFigureOut">
              <a:rPr lang="en-ZA" smtClean="0"/>
              <a:t>2021/09/01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D50E37-B8F1-4170-8AC9-1AAED8C26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CA2B6-2F27-4C0B-AC01-6D1357E44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0D5C-9081-4F31-BB57-8B8D6AF21ED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4987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853A9-E5D0-4171-9D1B-FC16381BD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959B2-2525-4080-B240-2F1257C34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EF51DC-14BF-4C81-BC8A-306F04709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AA0FD-D8BB-4826-91CA-B41A8D9EA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59216-18E5-44B6-AF3D-2345A7D053AE}" type="datetimeFigureOut">
              <a:rPr lang="en-ZA" smtClean="0"/>
              <a:t>2021/09/01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AF607-DC89-4FAA-A9B5-3E3ED3497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27ADC-EDAD-4F70-B4F0-71AF61D21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0D5C-9081-4F31-BB57-8B8D6AF21ED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29934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34CFF-09A0-4C77-AC4C-BB40229B8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6318FB-2FBB-4EAA-A137-3F4C4EA49A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D6EA7-0688-441D-895F-6B6037B72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8C37F-18CC-4248-83CF-18D82EE7D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59216-18E5-44B6-AF3D-2345A7D053AE}" type="datetimeFigureOut">
              <a:rPr lang="en-ZA" smtClean="0"/>
              <a:t>2021/09/01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A0305-5EA1-4BD1-9C69-49F86EF15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ED609-EF6C-4076-A336-5ACDFA57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0D5C-9081-4F31-BB57-8B8D6AF21ED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18511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7E04BC-CB3F-40CB-A6DB-303205AC9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0D799-C510-404B-B75B-B8F69C84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18FAF-67CE-4BAC-B04C-922E0B484A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59216-18E5-44B6-AF3D-2345A7D053AE}" type="datetimeFigureOut">
              <a:rPr lang="en-ZA" smtClean="0"/>
              <a:t>2021/09/01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8F908-9D20-4ED4-812A-F93CDF734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D8A9E-0A4B-4AEF-959E-21A3A4619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70D5C-9081-4F31-BB57-8B8D6AF21ED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5564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BCBF-383C-41FC-939F-40B203210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2287" y="2517989"/>
            <a:ext cx="7462514" cy="754855"/>
          </a:xfrm>
          <a:noFill/>
        </p:spPr>
        <p:txBody>
          <a:bodyPr>
            <a:noAutofit/>
          </a:bodyPr>
          <a:lstStyle/>
          <a:p>
            <a:r>
              <a:rPr lang="en-ZA" sz="7200" b="1" dirty="0">
                <a:effectLst/>
                <a:latin typeface="Consolas" panose="020B0609020204030204" pitchFamily="49" charset="0"/>
              </a:rPr>
              <a:t>Academia®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715A1-8347-47B9-83F3-B6EE04D9CE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2604" y="3059904"/>
            <a:ext cx="5727111" cy="366204"/>
          </a:xfrm>
        </p:spPr>
        <p:txBody>
          <a:bodyPr>
            <a:normAutofit fontScale="92500" lnSpcReduction="20000"/>
          </a:bodyPr>
          <a:lstStyle/>
          <a:p>
            <a:r>
              <a:rPr lang="en-US" b="1" i="1" dirty="0">
                <a:solidFill>
                  <a:srgbClr val="F38222"/>
                </a:solidFill>
              </a:rPr>
              <a:t>Error404NameNotFound</a:t>
            </a:r>
            <a:endParaRPr lang="en-ZA" b="1" i="1" dirty="0">
              <a:solidFill>
                <a:srgbClr val="F3822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8F84CF-83D2-44B8-AAEB-D085617F4A2B}"/>
              </a:ext>
            </a:extLst>
          </p:cNvPr>
          <p:cNvSpPr/>
          <p:nvPr/>
        </p:nvSpPr>
        <p:spPr>
          <a:xfrm>
            <a:off x="11402089" y="-292963"/>
            <a:ext cx="962025" cy="6858000"/>
          </a:xfrm>
          <a:prstGeom prst="rect">
            <a:avLst/>
          </a:prstGeom>
          <a:solidFill>
            <a:srgbClr val="F38222"/>
          </a:solidFill>
          <a:ln>
            <a:solidFill>
              <a:srgbClr val="549D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4CB255-0850-4227-A065-6C3588BD5024}"/>
              </a:ext>
            </a:extLst>
          </p:cNvPr>
          <p:cNvSpPr/>
          <p:nvPr/>
        </p:nvSpPr>
        <p:spPr>
          <a:xfrm>
            <a:off x="6686550" y="710407"/>
            <a:ext cx="5191125" cy="5229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5" name="Picture 4" descr="Logo, company name&#10;&#10;Description automatically generated with medium confidence">
            <a:extLst>
              <a:ext uri="{FF2B5EF4-FFF2-40B4-BE49-F238E27FC236}">
                <a16:creationId xmlns:a16="http://schemas.microsoft.com/office/drawing/2014/main" id="{4B0D5FEC-EF8D-4024-8D0D-620D0A6E6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484" y="918368"/>
            <a:ext cx="4762500" cy="4762500"/>
          </a:xfrm>
          <a:prstGeom prst="rect">
            <a:avLst/>
          </a:prstGeom>
        </p:spPr>
      </p:pic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BC7E3E84-08AF-41C3-8707-650E06A16C6E}"/>
              </a:ext>
            </a:extLst>
          </p:cNvPr>
          <p:cNvSpPr/>
          <p:nvPr/>
        </p:nvSpPr>
        <p:spPr>
          <a:xfrm>
            <a:off x="-3" y="2626973"/>
            <a:ext cx="2707689" cy="4230209"/>
          </a:xfrm>
          <a:prstGeom prst="rtTriangle">
            <a:avLst/>
          </a:prstGeom>
          <a:solidFill>
            <a:srgbClr val="549DA0"/>
          </a:solidFill>
          <a:ln>
            <a:solidFill>
              <a:srgbClr val="549D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5" name="Right Triangle 24">
            <a:extLst>
              <a:ext uri="{FF2B5EF4-FFF2-40B4-BE49-F238E27FC236}">
                <a16:creationId xmlns:a16="http://schemas.microsoft.com/office/drawing/2014/main" id="{3A3CAAEE-4386-4F55-994A-753C2F7CACAD}"/>
              </a:ext>
            </a:extLst>
          </p:cNvPr>
          <p:cNvSpPr/>
          <p:nvPr/>
        </p:nvSpPr>
        <p:spPr>
          <a:xfrm rot="5400000">
            <a:off x="-942883" y="942883"/>
            <a:ext cx="3409765" cy="1524000"/>
          </a:xfrm>
          <a:prstGeom prst="rtTriangle">
            <a:avLst/>
          </a:prstGeom>
          <a:solidFill>
            <a:srgbClr val="F38222"/>
          </a:solidFill>
          <a:ln>
            <a:solidFill>
              <a:srgbClr val="F382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EEC94B15-81A7-456D-8546-2010D00C1F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8063" y="3979278"/>
            <a:ext cx="3208908" cy="2324733"/>
          </a:xfrm>
          <a:prstGeom prst="rect">
            <a:avLst/>
          </a:prstGeom>
        </p:spPr>
      </p:pic>
      <p:sp>
        <p:nvSpPr>
          <p:cNvPr id="31" name="Half Frame 30">
            <a:extLst>
              <a:ext uri="{FF2B5EF4-FFF2-40B4-BE49-F238E27FC236}">
                <a16:creationId xmlns:a16="http://schemas.microsoft.com/office/drawing/2014/main" id="{D7F7C76A-7B71-4F7C-8F74-EED6753D0BDE}"/>
              </a:ext>
            </a:extLst>
          </p:cNvPr>
          <p:cNvSpPr/>
          <p:nvPr/>
        </p:nvSpPr>
        <p:spPr>
          <a:xfrm>
            <a:off x="6686550" y="710407"/>
            <a:ext cx="1720603" cy="1616254"/>
          </a:xfrm>
          <a:prstGeom prst="halfFram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rgbClr val="F38222"/>
              </a:solidFill>
            </a:endParaRPr>
          </a:p>
        </p:txBody>
      </p:sp>
      <p:sp>
        <p:nvSpPr>
          <p:cNvPr id="34" name="Half Frame 33">
            <a:extLst>
              <a:ext uri="{FF2B5EF4-FFF2-40B4-BE49-F238E27FC236}">
                <a16:creationId xmlns:a16="http://schemas.microsoft.com/office/drawing/2014/main" id="{15CA7C22-9254-421B-BB3E-97A1355136F7}"/>
              </a:ext>
            </a:extLst>
          </p:cNvPr>
          <p:cNvSpPr/>
          <p:nvPr/>
        </p:nvSpPr>
        <p:spPr>
          <a:xfrm>
            <a:off x="7044246" y="1087835"/>
            <a:ext cx="1720603" cy="1616254"/>
          </a:xfrm>
          <a:prstGeom prst="halfFram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35" name="Half Frame 34">
            <a:extLst>
              <a:ext uri="{FF2B5EF4-FFF2-40B4-BE49-F238E27FC236}">
                <a16:creationId xmlns:a16="http://schemas.microsoft.com/office/drawing/2014/main" id="{BE5D3074-CE43-4199-9808-A0F1997FD9C3}"/>
              </a:ext>
            </a:extLst>
          </p:cNvPr>
          <p:cNvSpPr/>
          <p:nvPr/>
        </p:nvSpPr>
        <p:spPr>
          <a:xfrm rot="16200000">
            <a:off x="6634375" y="4271203"/>
            <a:ext cx="1720603" cy="1616254"/>
          </a:xfrm>
          <a:prstGeom prst="halfFram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rgbClr val="F38222"/>
              </a:solidFill>
            </a:endParaRPr>
          </a:p>
        </p:txBody>
      </p:sp>
      <p:sp>
        <p:nvSpPr>
          <p:cNvPr id="36" name="Half Frame 35">
            <a:extLst>
              <a:ext uri="{FF2B5EF4-FFF2-40B4-BE49-F238E27FC236}">
                <a16:creationId xmlns:a16="http://schemas.microsoft.com/office/drawing/2014/main" id="{2D32E81A-4186-4722-88AD-640FF8CD62CC}"/>
              </a:ext>
            </a:extLst>
          </p:cNvPr>
          <p:cNvSpPr/>
          <p:nvPr/>
        </p:nvSpPr>
        <p:spPr>
          <a:xfrm rot="16200000">
            <a:off x="6992072" y="3995089"/>
            <a:ext cx="1720603" cy="1616254"/>
          </a:xfrm>
          <a:prstGeom prst="halfFram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F5F9673-DF4E-4104-8A06-3DDD99E043D4}"/>
              </a:ext>
            </a:extLst>
          </p:cNvPr>
          <p:cNvSpPr txBox="1"/>
          <p:nvPr/>
        </p:nvSpPr>
        <p:spPr>
          <a:xfrm>
            <a:off x="2363302" y="3370604"/>
            <a:ext cx="244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Business to Consumer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25326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B2365-94A0-476C-993F-9B0E0BC9E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676" y="365125"/>
            <a:ext cx="2006353" cy="1325563"/>
          </a:xfrm>
        </p:spPr>
        <p:txBody>
          <a:bodyPr/>
          <a:lstStyle/>
          <a:p>
            <a:r>
              <a:rPr lang="en-US" b="1" dirty="0">
                <a:solidFill>
                  <a:srgbClr val="F38222"/>
                </a:solidFill>
              </a:rPr>
              <a:t>Outline</a:t>
            </a:r>
            <a:endParaRPr lang="en-ZA" b="1" dirty="0">
              <a:solidFill>
                <a:srgbClr val="F38222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C450AFE1-F861-459B-AC93-574A26674ECD}"/>
              </a:ext>
            </a:extLst>
          </p:cNvPr>
          <p:cNvSpPr/>
          <p:nvPr/>
        </p:nvSpPr>
        <p:spPr>
          <a:xfrm>
            <a:off x="-1" y="2657475"/>
            <a:ext cx="1352551" cy="4200525"/>
          </a:xfrm>
          <a:prstGeom prst="rtTriangle">
            <a:avLst/>
          </a:prstGeom>
          <a:solidFill>
            <a:srgbClr val="549DA0"/>
          </a:solidFill>
          <a:ln>
            <a:solidFill>
              <a:srgbClr val="549D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016AD2F0-B9C2-4186-9C71-26F9BAB0BC06}"/>
              </a:ext>
            </a:extLst>
          </p:cNvPr>
          <p:cNvSpPr/>
          <p:nvPr/>
        </p:nvSpPr>
        <p:spPr>
          <a:xfrm rot="5400000">
            <a:off x="-942883" y="942883"/>
            <a:ext cx="3409765" cy="1524000"/>
          </a:xfrm>
          <a:prstGeom prst="rtTriangle">
            <a:avLst/>
          </a:prstGeom>
          <a:solidFill>
            <a:srgbClr val="F38222"/>
          </a:solidFill>
          <a:ln>
            <a:solidFill>
              <a:srgbClr val="F382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F4FF04-71A8-41A4-A05D-2D8F7BA0AC78}"/>
              </a:ext>
            </a:extLst>
          </p:cNvPr>
          <p:cNvSpPr/>
          <p:nvPr/>
        </p:nvSpPr>
        <p:spPr>
          <a:xfrm>
            <a:off x="11229975" y="0"/>
            <a:ext cx="962025" cy="6858000"/>
          </a:xfrm>
          <a:prstGeom prst="rect">
            <a:avLst/>
          </a:prstGeom>
          <a:solidFill>
            <a:srgbClr val="549DA0"/>
          </a:solidFill>
          <a:ln>
            <a:solidFill>
              <a:srgbClr val="549D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493975-0C35-4B0A-BED5-0A906138B619}"/>
              </a:ext>
            </a:extLst>
          </p:cNvPr>
          <p:cNvSpPr/>
          <p:nvPr/>
        </p:nvSpPr>
        <p:spPr>
          <a:xfrm>
            <a:off x="11006461" y="0"/>
            <a:ext cx="766439" cy="6858000"/>
          </a:xfrm>
          <a:prstGeom prst="rect">
            <a:avLst/>
          </a:prstGeom>
          <a:solidFill>
            <a:srgbClr val="F38222"/>
          </a:solidFill>
          <a:ln>
            <a:solidFill>
              <a:srgbClr val="549D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8" name="Picture 7" descr="Logo, company name&#10;&#10;Description automatically generated with medium confidence">
            <a:extLst>
              <a:ext uri="{FF2B5EF4-FFF2-40B4-BE49-F238E27FC236}">
                <a16:creationId xmlns:a16="http://schemas.microsoft.com/office/drawing/2014/main" id="{93CE1A0D-53A4-4045-9820-A3EE3DCCF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288" y="6207508"/>
            <a:ext cx="619128" cy="6191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77436-092A-41A6-A44A-389DAE5D7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72" y="1856170"/>
            <a:ext cx="302895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Intro</a:t>
            </a:r>
          </a:p>
          <a:p>
            <a:r>
              <a:rPr lang="en-US" dirty="0"/>
              <a:t>Team members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Proposed Solution 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Technologies</a:t>
            </a:r>
          </a:p>
          <a:p>
            <a:r>
              <a:rPr lang="en-US" dirty="0"/>
              <a:t>Palette</a:t>
            </a:r>
          </a:p>
          <a:p>
            <a:r>
              <a:rPr lang="en-US" dirty="0"/>
              <a:t>Conclusion</a:t>
            </a:r>
          </a:p>
          <a:p>
            <a:pPr lvl="1"/>
            <a:r>
              <a:rPr lang="en-US" dirty="0"/>
              <a:t>Next Step</a:t>
            </a:r>
            <a:endParaRPr lang="en-ZA" dirty="0"/>
          </a:p>
        </p:txBody>
      </p:sp>
      <p:sp>
        <p:nvSpPr>
          <p:cNvPr id="9" name="Half Frame 8">
            <a:extLst>
              <a:ext uri="{FF2B5EF4-FFF2-40B4-BE49-F238E27FC236}">
                <a16:creationId xmlns:a16="http://schemas.microsoft.com/office/drawing/2014/main" id="{7551C573-043F-417E-ABF2-36CA878A484B}"/>
              </a:ext>
            </a:extLst>
          </p:cNvPr>
          <p:cNvSpPr/>
          <p:nvPr/>
        </p:nvSpPr>
        <p:spPr>
          <a:xfrm>
            <a:off x="2272036" y="209371"/>
            <a:ext cx="766439" cy="695504"/>
          </a:xfrm>
          <a:prstGeom prst="halfFram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rgbClr val="F38222"/>
              </a:solidFill>
            </a:endParaRPr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377AAE7A-888B-46A3-948E-C795B6F56C23}"/>
              </a:ext>
            </a:extLst>
          </p:cNvPr>
          <p:cNvSpPr/>
          <p:nvPr/>
        </p:nvSpPr>
        <p:spPr>
          <a:xfrm rot="10800000">
            <a:off x="8395732" y="796836"/>
            <a:ext cx="766439" cy="695504"/>
          </a:xfrm>
          <a:prstGeom prst="halfFram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rgbClr val="F38222"/>
              </a:solidFill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28EC1B73-D28E-4A33-8FDE-46CFB6110E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73855" y="1818869"/>
            <a:ext cx="5443753" cy="500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873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B2365-94A0-476C-993F-9B0E0BC9E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939" y="242093"/>
            <a:ext cx="4165199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38222"/>
                </a:solidFill>
              </a:rPr>
              <a:t>Group Members</a:t>
            </a:r>
            <a:endParaRPr lang="en-ZA" b="1" dirty="0">
              <a:solidFill>
                <a:srgbClr val="F38222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C450AFE1-F861-459B-AC93-574A26674ECD}"/>
              </a:ext>
            </a:extLst>
          </p:cNvPr>
          <p:cNvSpPr/>
          <p:nvPr/>
        </p:nvSpPr>
        <p:spPr>
          <a:xfrm>
            <a:off x="-3" y="2626973"/>
            <a:ext cx="2707689" cy="4230209"/>
          </a:xfrm>
          <a:prstGeom prst="rtTriangle">
            <a:avLst/>
          </a:prstGeom>
          <a:solidFill>
            <a:srgbClr val="549DA0"/>
          </a:solidFill>
          <a:ln>
            <a:solidFill>
              <a:srgbClr val="549D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016AD2F0-B9C2-4186-9C71-26F9BAB0BC06}"/>
              </a:ext>
            </a:extLst>
          </p:cNvPr>
          <p:cNvSpPr/>
          <p:nvPr/>
        </p:nvSpPr>
        <p:spPr>
          <a:xfrm rot="5400000">
            <a:off x="-942883" y="942883"/>
            <a:ext cx="3409765" cy="1524000"/>
          </a:xfrm>
          <a:prstGeom prst="rtTriangle">
            <a:avLst/>
          </a:prstGeom>
          <a:solidFill>
            <a:srgbClr val="F38222"/>
          </a:solidFill>
          <a:ln>
            <a:solidFill>
              <a:srgbClr val="F382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F4FF04-71A8-41A4-A05D-2D8F7BA0AC78}"/>
              </a:ext>
            </a:extLst>
          </p:cNvPr>
          <p:cNvSpPr/>
          <p:nvPr/>
        </p:nvSpPr>
        <p:spPr>
          <a:xfrm>
            <a:off x="11229975" y="0"/>
            <a:ext cx="962025" cy="6858000"/>
          </a:xfrm>
          <a:prstGeom prst="rect">
            <a:avLst/>
          </a:prstGeom>
          <a:solidFill>
            <a:srgbClr val="549DA0"/>
          </a:solidFill>
          <a:ln>
            <a:solidFill>
              <a:srgbClr val="549D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493975-0C35-4B0A-BED5-0A906138B619}"/>
              </a:ext>
            </a:extLst>
          </p:cNvPr>
          <p:cNvSpPr/>
          <p:nvPr/>
        </p:nvSpPr>
        <p:spPr>
          <a:xfrm>
            <a:off x="10810875" y="0"/>
            <a:ext cx="962025" cy="6858000"/>
          </a:xfrm>
          <a:prstGeom prst="rect">
            <a:avLst/>
          </a:prstGeom>
          <a:solidFill>
            <a:srgbClr val="F38222"/>
          </a:solidFill>
          <a:ln>
            <a:solidFill>
              <a:srgbClr val="549D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8" name="Picture 7" descr="Logo, company name&#10;&#10;Description automatically generated with medium confidence">
            <a:extLst>
              <a:ext uri="{FF2B5EF4-FFF2-40B4-BE49-F238E27FC236}">
                <a16:creationId xmlns:a16="http://schemas.microsoft.com/office/drawing/2014/main" id="{93CE1A0D-53A4-4045-9820-A3EE3DCCF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809" y="6169116"/>
            <a:ext cx="790578" cy="61912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1F7D259-827E-4F7D-B577-D333000A6AD5}"/>
              </a:ext>
            </a:extLst>
          </p:cNvPr>
          <p:cNvSpPr/>
          <p:nvPr/>
        </p:nvSpPr>
        <p:spPr>
          <a:xfrm>
            <a:off x="487269" y="2068420"/>
            <a:ext cx="2492563" cy="2985301"/>
          </a:xfrm>
          <a:prstGeom prst="rect">
            <a:avLst/>
          </a:prstGeom>
          <a:solidFill>
            <a:schemeClr val="bg1"/>
          </a:solidFill>
          <a:ln>
            <a:solidFill>
              <a:srgbClr val="F3822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0F128A-F48A-4681-BC41-BA22151FFB83}"/>
              </a:ext>
            </a:extLst>
          </p:cNvPr>
          <p:cNvSpPr/>
          <p:nvPr/>
        </p:nvSpPr>
        <p:spPr>
          <a:xfrm>
            <a:off x="499262" y="4567946"/>
            <a:ext cx="2480570" cy="485775"/>
          </a:xfrm>
          <a:prstGeom prst="rect">
            <a:avLst/>
          </a:prstGeom>
          <a:solidFill>
            <a:srgbClr val="F38222"/>
          </a:solidFill>
          <a:ln>
            <a:solidFill>
              <a:srgbClr val="F382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ln>
                <a:solidFill>
                  <a:srgbClr val="F38222"/>
                </a:solidFill>
              </a:ln>
              <a:solidFill>
                <a:srgbClr val="F3822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389DE6-A8B8-4630-A555-DDC07CC27776}"/>
              </a:ext>
            </a:extLst>
          </p:cNvPr>
          <p:cNvSpPr txBox="1"/>
          <p:nvPr/>
        </p:nvSpPr>
        <p:spPr>
          <a:xfrm>
            <a:off x="814877" y="3658799"/>
            <a:ext cx="190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b="1" dirty="0"/>
              <a:t>RM. Mashile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705012-699D-43EA-9EB7-3EA9F60C3E92}"/>
              </a:ext>
            </a:extLst>
          </p:cNvPr>
          <p:cNvSpPr txBox="1"/>
          <p:nvPr/>
        </p:nvSpPr>
        <p:spPr>
          <a:xfrm>
            <a:off x="803569" y="4640413"/>
            <a:ext cx="1859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LEADER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3AF849-C98E-4167-A2D8-E1338708C59D}"/>
              </a:ext>
            </a:extLst>
          </p:cNvPr>
          <p:cNvSpPr txBox="1"/>
          <p:nvPr/>
        </p:nvSpPr>
        <p:spPr>
          <a:xfrm>
            <a:off x="1070749" y="4043500"/>
            <a:ext cx="1526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i="1" dirty="0">
                <a:solidFill>
                  <a:srgbClr val="F38222"/>
                </a:solidFill>
              </a:rPr>
              <a:t>218044427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76567F1-C545-4491-842A-F0127A80DFBA}"/>
              </a:ext>
            </a:extLst>
          </p:cNvPr>
          <p:cNvGrpSpPr/>
          <p:nvPr/>
        </p:nvGrpSpPr>
        <p:grpSpPr>
          <a:xfrm>
            <a:off x="3202821" y="2068420"/>
            <a:ext cx="2492563" cy="2985301"/>
            <a:chOff x="1026233" y="1506445"/>
            <a:chExt cx="2492563" cy="298530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6D09BA0-20CB-4571-8AE4-90C5D91372EA}"/>
                </a:ext>
              </a:extLst>
            </p:cNvPr>
            <p:cNvSpPr/>
            <p:nvPr/>
          </p:nvSpPr>
          <p:spPr>
            <a:xfrm>
              <a:off x="1026233" y="1506445"/>
              <a:ext cx="2492563" cy="2985301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C2F4198C-FC93-454F-AAF9-05363E9FD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16116" y="1642722"/>
              <a:ext cx="1346400" cy="1346400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8CF0E58-3848-4B7A-99D6-A82EB2969A68}"/>
                </a:ext>
              </a:extLst>
            </p:cNvPr>
            <p:cNvSpPr/>
            <p:nvPr/>
          </p:nvSpPr>
          <p:spPr>
            <a:xfrm>
              <a:off x="1038226" y="4005971"/>
              <a:ext cx="2480570" cy="485775"/>
            </a:xfrm>
            <a:prstGeom prst="rect">
              <a:avLst/>
            </a:prstGeom>
            <a:solidFill>
              <a:srgbClr val="549DA0"/>
            </a:solidFill>
            <a:ln>
              <a:solidFill>
                <a:srgbClr val="549D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n>
                  <a:solidFill>
                    <a:srgbClr val="F38222"/>
                  </a:solidFill>
                </a:ln>
                <a:solidFill>
                  <a:srgbClr val="549DA0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E64E777-66C4-453C-BAD3-92610EA0E8D0}"/>
                </a:ext>
              </a:extLst>
            </p:cNvPr>
            <p:cNvSpPr txBox="1"/>
            <p:nvPr/>
          </p:nvSpPr>
          <p:spPr>
            <a:xfrm>
              <a:off x="1353841" y="3096824"/>
              <a:ext cx="19075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2400" b="1" dirty="0"/>
                <a:t>MD. </a:t>
              </a:r>
              <a:r>
                <a:rPr lang="en-ZA" sz="2400" b="1" dirty="0" err="1"/>
                <a:t>Mosehla</a:t>
              </a:r>
              <a:endParaRPr lang="en-ZA" sz="2400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D718E1B-8079-45E0-801E-60826D49CE37}"/>
                </a:ext>
              </a:extLst>
            </p:cNvPr>
            <p:cNvSpPr txBox="1"/>
            <p:nvPr/>
          </p:nvSpPr>
          <p:spPr>
            <a:xfrm>
              <a:off x="1342533" y="4078438"/>
              <a:ext cx="1859961" cy="369332"/>
            </a:xfrm>
            <a:prstGeom prst="rect">
              <a:avLst/>
            </a:prstGeom>
            <a:noFill/>
            <a:ln>
              <a:solidFill>
                <a:srgbClr val="549DA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MEMBER</a:t>
              </a:r>
              <a:endParaRPr lang="en-ZA" dirty="0">
                <a:solidFill>
                  <a:schemeClr val="bg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B76B857-C9F2-46CD-BE4D-E5216AF0FA99}"/>
                </a:ext>
              </a:extLst>
            </p:cNvPr>
            <p:cNvSpPr txBox="1"/>
            <p:nvPr/>
          </p:nvSpPr>
          <p:spPr>
            <a:xfrm>
              <a:off x="1671629" y="3481525"/>
              <a:ext cx="1526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b="1" i="1" dirty="0">
                  <a:solidFill>
                    <a:srgbClr val="549DA0"/>
                  </a:solidFill>
                </a:rPr>
                <a:t>218051928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C1C1AF3-C4BC-4D9B-B097-B7A2B2263F4A}"/>
              </a:ext>
            </a:extLst>
          </p:cNvPr>
          <p:cNvGrpSpPr/>
          <p:nvPr/>
        </p:nvGrpSpPr>
        <p:grpSpPr>
          <a:xfrm>
            <a:off x="5918373" y="2079144"/>
            <a:ext cx="2492563" cy="2985301"/>
            <a:chOff x="1026233" y="1506445"/>
            <a:chExt cx="2492563" cy="2985301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49FF7E9-7F64-47CB-81E5-00D405CF2A11}"/>
                </a:ext>
              </a:extLst>
            </p:cNvPr>
            <p:cNvSpPr/>
            <p:nvPr/>
          </p:nvSpPr>
          <p:spPr>
            <a:xfrm>
              <a:off x="1026233" y="1506445"/>
              <a:ext cx="2492563" cy="2985301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5FFE2F6B-DA3D-4D92-911E-4B9159F372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16116" y="1642722"/>
              <a:ext cx="1346400" cy="1346400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93A8A49-5181-4556-BA2B-1934FFFD7EC0}"/>
                </a:ext>
              </a:extLst>
            </p:cNvPr>
            <p:cNvSpPr/>
            <p:nvPr/>
          </p:nvSpPr>
          <p:spPr>
            <a:xfrm>
              <a:off x="1038226" y="4005971"/>
              <a:ext cx="2480570" cy="485775"/>
            </a:xfrm>
            <a:prstGeom prst="rect">
              <a:avLst/>
            </a:prstGeom>
            <a:solidFill>
              <a:srgbClr val="549DA0"/>
            </a:solidFill>
            <a:ln>
              <a:solidFill>
                <a:srgbClr val="549D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n>
                  <a:solidFill>
                    <a:srgbClr val="F38222"/>
                  </a:solidFill>
                </a:ln>
                <a:solidFill>
                  <a:srgbClr val="F38222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D2C4B6E-95AD-4ED4-87D5-8BAC5F5EA89E}"/>
                </a:ext>
              </a:extLst>
            </p:cNvPr>
            <p:cNvSpPr txBox="1"/>
            <p:nvPr/>
          </p:nvSpPr>
          <p:spPr>
            <a:xfrm>
              <a:off x="1298379" y="3096823"/>
              <a:ext cx="19075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2400" b="1" dirty="0"/>
                <a:t>RF. </a:t>
              </a:r>
              <a:r>
                <a:rPr lang="en-ZA" sz="2400" b="1" dirty="0" err="1"/>
                <a:t>Nchaupa</a:t>
              </a:r>
              <a:endParaRPr lang="en-ZA" sz="2400" b="1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6D8450A-8A69-4068-A228-CA8E373C328D}"/>
                </a:ext>
              </a:extLst>
            </p:cNvPr>
            <p:cNvSpPr txBox="1"/>
            <p:nvPr/>
          </p:nvSpPr>
          <p:spPr>
            <a:xfrm>
              <a:off x="1342533" y="4078438"/>
              <a:ext cx="1859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MEMBER</a:t>
              </a:r>
              <a:endParaRPr lang="en-ZA" dirty="0">
                <a:solidFill>
                  <a:schemeClr val="bg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7042DC2-2CD2-4C5A-B34D-B07525886E70}"/>
                </a:ext>
              </a:extLst>
            </p:cNvPr>
            <p:cNvSpPr txBox="1"/>
            <p:nvPr/>
          </p:nvSpPr>
          <p:spPr>
            <a:xfrm>
              <a:off x="1625499" y="3481524"/>
              <a:ext cx="1526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b="1" i="1" dirty="0">
                  <a:solidFill>
                    <a:srgbClr val="549DA0"/>
                  </a:solidFill>
                </a:rPr>
                <a:t>200915560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FF39B78-CB4D-4E3E-B618-3668DAA401B4}"/>
              </a:ext>
            </a:extLst>
          </p:cNvPr>
          <p:cNvGrpSpPr/>
          <p:nvPr/>
        </p:nvGrpSpPr>
        <p:grpSpPr>
          <a:xfrm>
            <a:off x="8622657" y="2077689"/>
            <a:ext cx="2492563" cy="2985301"/>
            <a:chOff x="1026233" y="1506445"/>
            <a:chExt cx="2492563" cy="2985301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C920206-F005-47FF-9E62-066EBBE17F59}"/>
                </a:ext>
              </a:extLst>
            </p:cNvPr>
            <p:cNvSpPr/>
            <p:nvPr/>
          </p:nvSpPr>
          <p:spPr>
            <a:xfrm>
              <a:off x="1026233" y="1506445"/>
              <a:ext cx="2492563" cy="2985301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AD1CC35F-C70F-48FC-9D80-7FCE2F208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16116" y="1642722"/>
              <a:ext cx="1346400" cy="1346400"/>
            </a:xfrm>
            <a:prstGeom prst="rect">
              <a:avLst/>
            </a:prstGeom>
          </p:spPr>
        </p:pic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795FD58-9A28-405B-9F27-9C79E82507F3}"/>
                </a:ext>
              </a:extLst>
            </p:cNvPr>
            <p:cNvSpPr/>
            <p:nvPr/>
          </p:nvSpPr>
          <p:spPr>
            <a:xfrm>
              <a:off x="1038226" y="4005971"/>
              <a:ext cx="2480570" cy="485775"/>
            </a:xfrm>
            <a:prstGeom prst="rect">
              <a:avLst/>
            </a:prstGeom>
            <a:solidFill>
              <a:srgbClr val="549DA0"/>
            </a:solidFill>
            <a:ln>
              <a:solidFill>
                <a:srgbClr val="549D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n>
                  <a:solidFill>
                    <a:srgbClr val="F38222"/>
                  </a:solidFill>
                </a:ln>
                <a:solidFill>
                  <a:srgbClr val="F38222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C5DA3CE-92FD-4A24-B845-B097BFD0C189}"/>
                </a:ext>
              </a:extLst>
            </p:cNvPr>
            <p:cNvSpPr txBox="1"/>
            <p:nvPr/>
          </p:nvSpPr>
          <p:spPr>
            <a:xfrm>
              <a:off x="1298350" y="3099221"/>
              <a:ext cx="1948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2400" b="1" dirty="0"/>
                <a:t> SS. </a:t>
              </a:r>
              <a:r>
                <a:rPr lang="en-ZA" sz="2400" b="1" dirty="0" err="1"/>
                <a:t>Mthiyane</a:t>
              </a:r>
              <a:endParaRPr lang="en-ZA" sz="2400" b="1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26D4338-8DB2-41D7-B72B-57E7CE23E34B}"/>
                </a:ext>
              </a:extLst>
            </p:cNvPr>
            <p:cNvSpPr txBox="1"/>
            <p:nvPr/>
          </p:nvSpPr>
          <p:spPr>
            <a:xfrm>
              <a:off x="1342533" y="4078438"/>
              <a:ext cx="1859961" cy="369332"/>
            </a:xfrm>
            <a:prstGeom prst="rect">
              <a:avLst/>
            </a:prstGeom>
            <a:solidFill>
              <a:srgbClr val="549DA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MEMBER</a:t>
              </a:r>
              <a:endParaRPr lang="en-ZA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45DAE7B-0B13-4060-AE51-6CD4EB97001D}"/>
                </a:ext>
              </a:extLst>
            </p:cNvPr>
            <p:cNvSpPr txBox="1"/>
            <p:nvPr/>
          </p:nvSpPr>
          <p:spPr>
            <a:xfrm>
              <a:off x="1586655" y="3481525"/>
              <a:ext cx="1526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b="1" i="1" dirty="0">
                  <a:solidFill>
                    <a:srgbClr val="549DA0"/>
                  </a:solidFill>
                </a:rPr>
                <a:t>219077724</a:t>
              </a:r>
            </a:p>
          </p:txBody>
        </p:sp>
      </p:grpSp>
      <p:pic>
        <p:nvPicPr>
          <p:cNvPr id="58" name="Graphic 57">
            <a:extLst>
              <a:ext uri="{FF2B5EF4-FFF2-40B4-BE49-F238E27FC236}">
                <a16:creationId xmlns:a16="http://schemas.microsoft.com/office/drawing/2014/main" id="{E97AE898-FBD7-4A01-8D72-17D4ADD1CE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9294" y="2204697"/>
            <a:ext cx="1346400" cy="1346400"/>
          </a:xfrm>
          <a:prstGeom prst="rect">
            <a:avLst/>
          </a:prstGeom>
        </p:spPr>
      </p:pic>
      <p:sp>
        <p:nvSpPr>
          <p:cNvPr id="59" name="Half Frame 58">
            <a:extLst>
              <a:ext uri="{FF2B5EF4-FFF2-40B4-BE49-F238E27FC236}">
                <a16:creationId xmlns:a16="http://schemas.microsoft.com/office/drawing/2014/main" id="{CF0503A7-A027-40DF-8B72-3868A0FD64FC}"/>
              </a:ext>
            </a:extLst>
          </p:cNvPr>
          <p:cNvSpPr/>
          <p:nvPr/>
        </p:nvSpPr>
        <p:spPr>
          <a:xfrm>
            <a:off x="2272036" y="209371"/>
            <a:ext cx="766439" cy="695504"/>
          </a:xfrm>
          <a:prstGeom prst="halfFram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rgbClr val="F38222"/>
              </a:solidFill>
            </a:endParaRPr>
          </a:p>
        </p:txBody>
      </p:sp>
      <p:sp>
        <p:nvSpPr>
          <p:cNvPr id="60" name="Half Frame 59">
            <a:extLst>
              <a:ext uri="{FF2B5EF4-FFF2-40B4-BE49-F238E27FC236}">
                <a16:creationId xmlns:a16="http://schemas.microsoft.com/office/drawing/2014/main" id="{8564D129-B9FD-40EC-8772-F12707E7B0D3}"/>
              </a:ext>
            </a:extLst>
          </p:cNvPr>
          <p:cNvSpPr/>
          <p:nvPr/>
        </p:nvSpPr>
        <p:spPr>
          <a:xfrm rot="10800000">
            <a:off x="8395732" y="796836"/>
            <a:ext cx="766439" cy="695504"/>
          </a:xfrm>
          <a:prstGeom prst="halfFram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rgbClr val="F38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262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B2365-94A0-476C-993F-9B0E0BC9E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2257" y="333420"/>
            <a:ext cx="4943475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38222"/>
                </a:solidFill>
              </a:rPr>
              <a:t>Problem Statement </a:t>
            </a:r>
            <a:endParaRPr lang="en-ZA" b="1" dirty="0">
              <a:solidFill>
                <a:srgbClr val="F38222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C450AFE1-F861-459B-AC93-574A26674ECD}"/>
              </a:ext>
            </a:extLst>
          </p:cNvPr>
          <p:cNvSpPr/>
          <p:nvPr/>
        </p:nvSpPr>
        <p:spPr>
          <a:xfrm>
            <a:off x="-11494" y="2627791"/>
            <a:ext cx="1838326" cy="4230209"/>
          </a:xfrm>
          <a:prstGeom prst="rtTriangle">
            <a:avLst/>
          </a:prstGeom>
          <a:solidFill>
            <a:srgbClr val="549DA0"/>
          </a:solidFill>
          <a:ln>
            <a:solidFill>
              <a:srgbClr val="549D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016AD2F0-B9C2-4186-9C71-26F9BAB0BC06}"/>
              </a:ext>
            </a:extLst>
          </p:cNvPr>
          <p:cNvSpPr/>
          <p:nvPr/>
        </p:nvSpPr>
        <p:spPr>
          <a:xfrm rot="5400000">
            <a:off x="-942883" y="942883"/>
            <a:ext cx="3409765" cy="1524000"/>
          </a:xfrm>
          <a:prstGeom prst="rtTriangle">
            <a:avLst/>
          </a:prstGeom>
          <a:solidFill>
            <a:srgbClr val="F38222"/>
          </a:solidFill>
          <a:ln>
            <a:solidFill>
              <a:srgbClr val="F382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F4FF04-71A8-41A4-A05D-2D8F7BA0AC78}"/>
              </a:ext>
            </a:extLst>
          </p:cNvPr>
          <p:cNvSpPr/>
          <p:nvPr/>
        </p:nvSpPr>
        <p:spPr>
          <a:xfrm>
            <a:off x="11229975" y="0"/>
            <a:ext cx="962025" cy="6858000"/>
          </a:xfrm>
          <a:prstGeom prst="rect">
            <a:avLst/>
          </a:prstGeom>
          <a:solidFill>
            <a:srgbClr val="549DA0"/>
          </a:solidFill>
          <a:ln>
            <a:solidFill>
              <a:srgbClr val="549D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493975-0C35-4B0A-BED5-0A906138B619}"/>
              </a:ext>
            </a:extLst>
          </p:cNvPr>
          <p:cNvSpPr/>
          <p:nvPr/>
        </p:nvSpPr>
        <p:spPr>
          <a:xfrm>
            <a:off x="10810875" y="0"/>
            <a:ext cx="962025" cy="6858000"/>
          </a:xfrm>
          <a:prstGeom prst="rect">
            <a:avLst/>
          </a:prstGeom>
          <a:solidFill>
            <a:srgbClr val="F38222"/>
          </a:solidFill>
          <a:ln>
            <a:solidFill>
              <a:srgbClr val="549D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8" name="Picture 7" descr="Logo, company name&#10;&#10;Description automatically generated with medium confidence">
            <a:extLst>
              <a:ext uri="{FF2B5EF4-FFF2-40B4-BE49-F238E27FC236}">
                <a16:creationId xmlns:a16="http://schemas.microsoft.com/office/drawing/2014/main" id="{93CE1A0D-53A4-4045-9820-A3EE3DCCF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288" y="6207508"/>
            <a:ext cx="619128" cy="6191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77436-092A-41A6-A44A-389DAE5D7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669" y="2256587"/>
            <a:ext cx="4596088" cy="2693752"/>
          </a:xfrm>
        </p:spPr>
        <p:txBody>
          <a:bodyPr>
            <a:normAutofit/>
          </a:bodyPr>
          <a:lstStyle/>
          <a:p>
            <a:r>
              <a:rPr lang="en-US" dirty="0"/>
              <a:t>COVID-19 restrictions.</a:t>
            </a:r>
          </a:p>
          <a:p>
            <a:r>
              <a:rPr lang="en-US" dirty="0"/>
              <a:t>Decline of tutoring business</a:t>
            </a:r>
          </a:p>
          <a:p>
            <a:r>
              <a:rPr lang="en-US" dirty="0"/>
              <a:t>Students need tutors and academic help unavailable.</a:t>
            </a:r>
            <a:endParaRPr lang="en-ZA" dirty="0"/>
          </a:p>
        </p:txBody>
      </p:sp>
      <p:sp>
        <p:nvSpPr>
          <p:cNvPr id="9" name="Half Frame 8">
            <a:extLst>
              <a:ext uri="{FF2B5EF4-FFF2-40B4-BE49-F238E27FC236}">
                <a16:creationId xmlns:a16="http://schemas.microsoft.com/office/drawing/2014/main" id="{7551C573-043F-417E-ABF2-36CA878A484B}"/>
              </a:ext>
            </a:extLst>
          </p:cNvPr>
          <p:cNvSpPr/>
          <p:nvPr/>
        </p:nvSpPr>
        <p:spPr>
          <a:xfrm>
            <a:off x="2272036" y="209371"/>
            <a:ext cx="766439" cy="695504"/>
          </a:xfrm>
          <a:prstGeom prst="halfFram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rgbClr val="F38222"/>
              </a:solidFill>
            </a:endParaRPr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377AAE7A-888B-46A3-948E-C795B6F56C23}"/>
              </a:ext>
            </a:extLst>
          </p:cNvPr>
          <p:cNvSpPr/>
          <p:nvPr/>
        </p:nvSpPr>
        <p:spPr>
          <a:xfrm rot="10800000">
            <a:off x="8395732" y="796836"/>
            <a:ext cx="766439" cy="695504"/>
          </a:xfrm>
          <a:prstGeom prst="halfFram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rgbClr val="F38222"/>
              </a:solidFill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686B5E42-7FE7-4789-BF7C-F8EC1C04F4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43852" y="2046377"/>
            <a:ext cx="5729287" cy="401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39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B2365-94A0-476C-993F-9B0E0BC9E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137" y="333420"/>
            <a:ext cx="4421495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38222"/>
                </a:solidFill>
              </a:rPr>
              <a:t>Proposed Solution </a:t>
            </a:r>
            <a:endParaRPr lang="en-ZA" b="1" dirty="0">
              <a:solidFill>
                <a:srgbClr val="F38222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C450AFE1-F861-459B-AC93-574A26674ECD}"/>
              </a:ext>
            </a:extLst>
          </p:cNvPr>
          <p:cNvSpPr/>
          <p:nvPr/>
        </p:nvSpPr>
        <p:spPr>
          <a:xfrm>
            <a:off x="-3" y="2626973"/>
            <a:ext cx="2707689" cy="4230209"/>
          </a:xfrm>
          <a:prstGeom prst="rtTriangle">
            <a:avLst/>
          </a:prstGeom>
          <a:solidFill>
            <a:srgbClr val="549DA0"/>
          </a:solidFill>
          <a:ln>
            <a:solidFill>
              <a:srgbClr val="549D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016AD2F0-B9C2-4186-9C71-26F9BAB0BC06}"/>
              </a:ext>
            </a:extLst>
          </p:cNvPr>
          <p:cNvSpPr/>
          <p:nvPr/>
        </p:nvSpPr>
        <p:spPr>
          <a:xfrm rot="5400000">
            <a:off x="-942883" y="942883"/>
            <a:ext cx="3409765" cy="1524000"/>
          </a:xfrm>
          <a:prstGeom prst="rtTriangle">
            <a:avLst/>
          </a:prstGeom>
          <a:solidFill>
            <a:srgbClr val="F38222"/>
          </a:solidFill>
          <a:ln>
            <a:solidFill>
              <a:srgbClr val="F382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F4FF04-71A8-41A4-A05D-2D8F7BA0AC78}"/>
              </a:ext>
            </a:extLst>
          </p:cNvPr>
          <p:cNvSpPr/>
          <p:nvPr/>
        </p:nvSpPr>
        <p:spPr>
          <a:xfrm>
            <a:off x="11229975" y="0"/>
            <a:ext cx="962025" cy="6858000"/>
          </a:xfrm>
          <a:prstGeom prst="rect">
            <a:avLst/>
          </a:prstGeom>
          <a:solidFill>
            <a:srgbClr val="549DA0"/>
          </a:solidFill>
          <a:ln>
            <a:solidFill>
              <a:srgbClr val="549D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493975-0C35-4B0A-BED5-0A906138B619}"/>
              </a:ext>
            </a:extLst>
          </p:cNvPr>
          <p:cNvSpPr/>
          <p:nvPr/>
        </p:nvSpPr>
        <p:spPr>
          <a:xfrm>
            <a:off x="10810875" y="0"/>
            <a:ext cx="962025" cy="6858000"/>
          </a:xfrm>
          <a:prstGeom prst="rect">
            <a:avLst/>
          </a:prstGeom>
          <a:solidFill>
            <a:srgbClr val="F38222"/>
          </a:solidFill>
          <a:ln>
            <a:solidFill>
              <a:srgbClr val="549D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8" name="Picture 7" descr="Logo, company name&#10;&#10;Description automatically generated with medium confidence">
            <a:extLst>
              <a:ext uri="{FF2B5EF4-FFF2-40B4-BE49-F238E27FC236}">
                <a16:creationId xmlns:a16="http://schemas.microsoft.com/office/drawing/2014/main" id="{93CE1A0D-53A4-4045-9820-A3EE3DCCF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288" y="6207508"/>
            <a:ext cx="619128" cy="6191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77436-092A-41A6-A44A-389DAE5D7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2244882"/>
            <a:ext cx="10515600" cy="1952604"/>
          </a:xfrm>
        </p:spPr>
        <p:txBody>
          <a:bodyPr/>
          <a:lstStyle/>
          <a:p>
            <a:r>
              <a:rPr lang="en-US" dirty="0"/>
              <a:t>A System that connects </a:t>
            </a:r>
            <a:r>
              <a:rPr lang="en-US" dirty="0">
                <a:solidFill>
                  <a:schemeClr val="accent2"/>
                </a:solidFill>
              </a:rPr>
              <a:t>Students</a:t>
            </a:r>
            <a:r>
              <a:rPr lang="en-US" dirty="0"/>
              <a:t> with </a:t>
            </a:r>
            <a:r>
              <a:rPr lang="en-US" dirty="0">
                <a:solidFill>
                  <a:schemeClr val="accent2"/>
                </a:solidFill>
              </a:rPr>
              <a:t>Tutors</a:t>
            </a:r>
          </a:p>
          <a:p>
            <a:r>
              <a:rPr lang="en-ZA" dirty="0"/>
              <a:t>Tutors can pay for advertising</a:t>
            </a:r>
          </a:p>
          <a:p>
            <a:r>
              <a:rPr lang="en-ZA" dirty="0"/>
              <a:t>Platform will allow online payments.</a:t>
            </a:r>
          </a:p>
        </p:txBody>
      </p:sp>
      <p:sp>
        <p:nvSpPr>
          <p:cNvPr id="9" name="Half Frame 8">
            <a:extLst>
              <a:ext uri="{FF2B5EF4-FFF2-40B4-BE49-F238E27FC236}">
                <a16:creationId xmlns:a16="http://schemas.microsoft.com/office/drawing/2014/main" id="{7551C573-043F-417E-ABF2-36CA878A484B}"/>
              </a:ext>
            </a:extLst>
          </p:cNvPr>
          <p:cNvSpPr/>
          <p:nvPr/>
        </p:nvSpPr>
        <p:spPr>
          <a:xfrm>
            <a:off x="2272036" y="209371"/>
            <a:ext cx="766439" cy="695504"/>
          </a:xfrm>
          <a:prstGeom prst="halfFram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rgbClr val="F38222"/>
              </a:solidFill>
            </a:endParaRPr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377AAE7A-888B-46A3-948E-C795B6F56C23}"/>
              </a:ext>
            </a:extLst>
          </p:cNvPr>
          <p:cNvSpPr/>
          <p:nvPr/>
        </p:nvSpPr>
        <p:spPr>
          <a:xfrm rot="10800000">
            <a:off x="8395732" y="796836"/>
            <a:ext cx="766439" cy="695504"/>
          </a:xfrm>
          <a:prstGeom prst="halfFram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rgbClr val="F38222"/>
              </a:solidFill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27158DC7-09AD-4E69-B3F3-FFABE084E2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21108" y="2280061"/>
            <a:ext cx="5543550" cy="406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299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B2365-94A0-476C-993F-9B0E0BC9E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137" y="333420"/>
            <a:ext cx="4421495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38222"/>
                </a:solidFill>
              </a:rPr>
              <a:t>Demo </a:t>
            </a:r>
            <a:endParaRPr lang="en-ZA" b="1" dirty="0">
              <a:solidFill>
                <a:srgbClr val="F38222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C450AFE1-F861-459B-AC93-574A26674ECD}"/>
              </a:ext>
            </a:extLst>
          </p:cNvPr>
          <p:cNvSpPr/>
          <p:nvPr/>
        </p:nvSpPr>
        <p:spPr>
          <a:xfrm>
            <a:off x="-3" y="2626973"/>
            <a:ext cx="2707689" cy="4230209"/>
          </a:xfrm>
          <a:prstGeom prst="rtTriangle">
            <a:avLst/>
          </a:prstGeom>
          <a:solidFill>
            <a:srgbClr val="549DA0"/>
          </a:solidFill>
          <a:ln>
            <a:solidFill>
              <a:srgbClr val="549D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016AD2F0-B9C2-4186-9C71-26F9BAB0BC06}"/>
              </a:ext>
            </a:extLst>
          </p:cNvPr>
          <p:cNvSpPr/>
          <p:nvPr/>
        </p:nvSpPr>
        <p:spPr>
          <a:xfrm rot="5400000">
            <a:off x="-942883" y="942883"/>
            <a:ext cx="3409765" cy="1524000"/>
          </a:xfrm>
          <a:prstGeom prst="rtTriangle">
            <a:avLst/>
          </a:prstGeom>
          <a:solidFill>
            <a:srgbClr val="F38222"/>
          </a:solidFill>
          <a:ln>
            <a:solidFill>
              <a:srgbClr val="F382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F4FF04-71A8-41A4-A05D-2D8F7BA0AC78}"/>
              </a:ext>
            </a:extLst>
          </p:cNvPr>
          <p:cNvSpPr/>
          <p:nvPr/>
        </p:nvSpPr>
        <p:spPr>
          <a:xfrm>
            <a:off x="11229975" y="0"/>
            <a:ext cx="962025" cy="6858000"/>
          </a:xfrm>
          <a:prstGeom prst="rect">
            <a:avLst/>
          </a:prstGeom>
          <a:solidFill>
            <a:srgbClr val="549DA0"/>
          </a:solidFill>
          <a:ln>
            <a:solidFill>
              <a:srgbClr val="549D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493975-0C35-4B0A-BED5-0A906138B619}"/>
              </a:ext>
            </a:extLst>
          </p:cNvPr>
          <p:cNvSpPr/>
          <p:nvPr/>
        </p:nvSpPr>
        <p:spPr>
          <a:xfrm>
            <a:off x="10810875" y="0"/>
            <a:ext cx="962025" cy="6858000"/>
          </a:xfrm>
          <a:prstGeom prst="rect">
            <a:avLst/>
          </a:prstGeom>
          <a:solidFill>
            <a:srgbClr val="F38222"/>
          </a:solidFill>
          <a:ln>
            <a:solidFill>
              <a:srgbClr val="549D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8" name="Picture 7" descr="Logo, company name&#10;&#10;Description automatically generated with medium confidence">
            <a:extLst>
              <a:ext uri="{FF2B5EF4-FFF2-40B4-BE49-F238E27FC236}">
                <a16:creationId xmlns:a16="http://schemas.microsoft.com/office/drawing/2014/main" id="{93CE1A0D-53A4-4045-9820-A3EE3DCCF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288" y="6207508"/>
            <a:ext cx="619128" cy="619128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61C9C1D-A43D-413C-9193-8B06E800E3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114" y="1752069"/>
            <a:ext cx="7814979" cy="453101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9" name="Half Frame 8">
            <a:extLst>
              <a:ext uri="{FF2B5EF4-FFF2-40B4-BE49-F238E27FC236}">
                <a16:creationId xmlns:a16="http://schemas.microsoft.com/office/drawing/2014/main" id="{7551C573-043F-417E-ABF2-36CA878A484B}"/>
              </a:ext>
            </a:extLst>
          </p:cNvPr>
          <p:cNvSpPr/>
          <p:nvPr/>
        </p:nvSpPr>
        <p:spPr>
          <a:xfrm>
            <a:off x="2272036" y="209371"/>
            <a:ext cx="766439" cy="695504"/>
          </a:xfrm>
          <a:prstGeom prst="halfFram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rgbClr val="F38222"/>
              </a:solidFill>
            </a:endParaRPr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377AAE7A-888B-46A3-948E-C795B6F56C23}"/>
              </a:ext>
            </a:extLst>
          </p:cNvPr>
          <p:cNvSpPr/>
          <p:nvPr/>
        </p:nvSpPr>
        <p:spPr>
          <a:xfrm rot="10800000">
            <a:off x="8395732" y="796836"/>
            <a:ext cx="766439" cy="695504"/>
          </a:xfrm>
          <a:prstGeom prst="halfFram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rgbClr val="F38222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B5CA411-91CC-4478-A8CE-5BD91CF7AD30}"/>
              </a:ext>
            </a:extLst>
          </p:cNvPr>
          <p:cNvSpPr/>
          <p:nvPr/>
        </p:nvSpPr>
        <p:spPr>
          <a:xfrm>
            <a:off x="4879689" y="3011460"/>
            <a:ext cx="1356974" cy="1338529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B9EDA33-1053-4304-8715-FC1779367B17}"/>
              </a:ext>
            </a:extLst>
          </p:cNvPr>
          <p:cNvSpPr/>
          <p:nvPr/>
        </p:nvSpPr>
        <p:spPr>
          <a:xfrm rot="5400000">
            <a:off x="5372963" y="3410602"/>
            <a:ext cx="478566" cy="555191"/>
          </a:xfrm>
          <a:prstGeom prst="triangle">
            <a:avLst>
              <a:gd name="adj" fmla="val 5560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16" name="Picture 15" descr="Logo, company name&#10;&#10;Description automatically generated">
            <a:extLst>
              <a:ext uri="{FF2B5EF4-FFF2-40B4-BE49-F238E27FC236}">
                <a16:creationId xmlns:a16="http://schemas.microsoft.com/office/drawing/2014/main" id="{C4BE0BC1-6784-427A-A963-5964C0513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715" y="1861919"/>
            <a:ext cx="1495357" cy="78626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8C6CD2E-C312-450C-88FE-7237C59B6312}"/>
              </a:ext>
            </a:extLst>
          </p:cNvPr>
          <p:cNvCxnSpPr/>
          <p:nvPr/>
        </p:nvCxnSpPr>
        <p:spPr>
          <a:xfrm>
            <a:off x="2133600" y="5819775"/>
            <a:ext cx="69151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3CF738F-EA90-4B4C-9351-E700B2E0DEC3}"/>
              </a:ext>
            </a:extLst>
          </p:cNvPr>
          <p:cNvCxnSpPr/>
          <p:nvPr/>
        </p:nvCxnSpPr>
        <p:spPr>
          <a:xfrm>
            <a:off x="2133600" y="5819775"/>
            <a:ext cx="164782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6F39F111-347B-44B3-B760-032330002107}"/>
              </a:ext>
            </a:extLst>
          </p:cNvPr>
          <p:cNvSpPr/>
          <p:nvPr/>
        </p:nvSpPr>
        <p:spPr>
          <a:xfrm>
            <a:off x="3771900" y="5735134"/>
            <a:ext cx="161925" cy="1692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95954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B2365-94A0-476C-993F-9B0E0BC9E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137" y="333420"/>
            <a:ext cx="4421495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38222"/>
                </a:solidFill>
              </a:rPr>
              <a:t>Technologies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F4FF04-71A8-41A4-A05D-2D8F7BA0AC78}"/>
              </a:ext>
            </a:extLst>
          </p:cNvPr>
          <p:cNvSpPr/>
          <p:nvPr/>
        </p:nvSpPr>
        <p:spPr>
          <a:xfrm>
            <a:off x="11229975" y="0"/>
            <a:ext cx="962025" cy="6858000"/>
          </a:xfrm>
          <a:prstGeom prst="rect">
            <a:avLst/>
          </a:prstGeom>
          <a:solidFill>
            <a:srgbClr val="549DA0"/>
          </a:solidFill>
          <a:ln>
            <a:solidFill>
              <a:srgbClr val="549D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493975-0C35-4B0A-BED5-0A906138B619}"/>
              </a:ext>
            </a:extLst>
          </p:cNvPr>
          <p:cNvSpPr/>
          <p:nvPr/>
        </p:nvSpPr>
        <p:spPr>
          <a:xfrm>
            <a:off x="11043546" y="0"/>
            <a:ext cx="729354" cy="6858000"/>
          </a:xfrm>
          <a:prstGeom prst="rect">
            <a:avLst/>
          </a:prstGeom>
          <a:solidFill>
            <a:srgbClr val="F38222"/>
          </a:solidFill>
          <a:ln>
            <a:solidFill>
              <a:srgbClr val="549D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" name="Half Frame 8">
            <a:extLst>
              <a:ext uri="{FF2B5EF4-FFF2-40B4-BE49-F238E27FC236}">
                <a16:creationId xmlns:a16="http://schemas.microsoft.com/office/drawing/2014/main" id="{7551C573-043F-417E-ABF2-36CA878A484B}"/>
              </a:ext>
            </a:extLst>
          </p:cNvPr>
          <p:cNvSpPr/>
          <p:nvPr/>
        </p:nvSpPr>
        <p:spPr>
          <a:xfrm>
            <a:off x="2272036" y="209371"/>
            <a:ext cx="766439" cy="695504"/>
          </a:xfrm>
          <a:prstGeom prst="halfFram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rgbClr val="F38222"/>
              </a:solidFill>
            </a:endParaRPr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377AAE7A-888B-46A3-948E-C795B6F56C23}"/>
              </a:ext>
            </a:extLst>
          </p:cNvPr>
          <p:cNvSpPr/>
          <p:nvPr/>
        </p:nvSpPr>
        <p:spPr>
          <a:xfrm rot="10800000">
            <a:off x="8395732" y="796836"/>
            <a:ext cx="766439" cy="695504"/>
          </a:xfrm>
          <a:prstGeom prst="halfFram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rgbClr val="F38222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9C19A05-FAE3-45AC-9585-A7CD23E323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9"/>
          <a:stretch/>
        </p:blipFill>
        <p:spPr>
          <a:xfrm>
            <a:off x="3998539" y="1472872"/>
            <a:ext cx="3791664" cy="165898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464FFE4-216F-4B62-9785-ADE9D73CD5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51" y="1291603"/>
            <a:ext cx="3259104" cy="1833246"/>
          </a:xfrm>
          <a:prstGeom prst="rect">
            <a:avLst/>
          </a:prstGeom>
        </p:spPr>
      </p:pic>
      <p:sp>
        <p:nvSpPr>
          <p:cNvPr id="5" name="Right Triangle 4">
            <a:extLst>
              <a:ext uri="{FF2B5EF4-FFF2-40B4-BE49-F238E27FC236}">
                <a16:creationId xmlns:a16="http://schemas.microsoft.com/office/drawing/2014/main" id="{016AD2F0-B9C2-4186-9C71-26F9BAB0BC06}"/>
              </a:ext>
            </a:extLst>
          </p:cNvPr>
          <p:cNvSpPr/>
          <p:nvPr/>
        </p:nvSpPr>
        <p:spPr>
          <a:xfrm rot="5400000">
            <a:off x="-942883" y="942883"/>
            <a:ext cx="3409765" cy="1524000"/>
          </a:xfrm>
          <a:prstGeom prst="rtTriangle">
            <a:avLst/>
          </a:prstGeom>
          <a:solidFill>
            <a:srgbClr val="F38222"/>
          </a:solidFill>
          <a:ln>
            <a:solidFill>
              <a:srgbClr val="F382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20" name="Picture 19" descr="A group of people holding signs&#10;&#10;Description automatically generated with low confidence">
            <a:extLst>
              <a:ext uri="{FF2B5EF4-FFF2-40B4-BE49-F238E27FC236}">
                <a16:creationId xmlns:a16="http://schemas.microsoft.com/office/drawing/2014/main" id="{26C7C0FD-9F89-4CEF-9B88-C0560A5008E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6" t="6146" r="7853"/>
          <a:stretch/>
        </p:blipFill>
        <p:spPr>
          <a:xfrm>
            <a:off x="4224158" y="3162654"/>
            <a:ext cx="6466582" cy="3717264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437C176-3B54-486D-B72B-E11A0C03AA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31" r="15229"/>
          <a:stretch/>
        </p:blipFill>
        <p:spPr>
          <a:xfrm>
            <a:off x="4842430" y="2338784"/>
            <a:ext cx="2171116" cy="1738542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B53F773-A969-40C9-B0CD-80043A111B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568" y="1442073"/>
            <a:ext cx="3791664" cy="1895832"/>
          </a:xfrm>
          <a:prstGeom prst="rect">
            <a:avLst/>
          </a:prstGeom>
        </p:spPr>
      </p:pic>
      <p:pic>
        <p:nvPicPr>
          <p:cNvPr id="22" name="Picture 2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2224C8E-F904-43BB-9FDB-B2D05CD9E1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257" y="2818835"/>
            <a:ext cx="3259105" cy="990600"/>
          </a:xfrm>
          <a:prstGeom prst="rect">
            <a:avLst/>
          </a:prstGeom>
        </p:spPr>
      </p:pic>
      <p:pic>
        <p:nvPicPr>
          <p:cNvPr id="24" name="Picture 23" descr="Logo, company name&#10;&#10;Description automatically generated">
            <a:extLst>
              <a:ext uri="{FF2B5EF4-FFF2-40B4-BE49-F238E27FC236}">
                <a16:creationId xmlns:a16="http://schemas.microsoft.com/office/drawing/2014/main" id="{A2B62B61-8D88-4C59-86A6-0A3EACD53F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472" y="5630369"/>
            <a:ext cx="1495357" cy="786268"/>
          </a:xfrm>
          <a:prstGeom prst="rect">
            <a:avLst/>
          </a:prstGeom>
        </p:spPr>
      </p:pic>
      <p:pic>
        <p:nvPicPr>
          <p:cNvPr id="26" name="Picture 2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24B0962-7645-4ABD-92AF-B51D574FB7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43" y="3647597"/>
            <a:ext cx="3666492" cy="1833246"/>
          </a:xfrm>
          <a:prstGeom prst="rect">
            <a:avLst/>
          </a:prstGeom>
        </p:spPr>
      </p:pic>
      <p:sp>
        <p:nvSpPr>
          <p:cNvPr id="4" name="Right Triangle 3">
            <a:extLst>
              <a:ext uri="{FF2B5EF4-FFF2-40B4-BE49-F238E27FC236}">
                <a16:creationId xmlns:a16="http://schemas.microsoft.com/office/drawing/2014/main" id="{C450AFE1-F861-459B-AC93-574A26674ECD}"/>
              </a:ext>
            </a:extLst>
          </p:cNvPr>
          <p:cNvSpPr/>
          <p:nvPr/>
        </p:nvSpPr>
        <p:spPr>
          <a:xfrm>
            <a:off x="-28222" y="2652712"/>
            <a:ext cx="2707689" cy="4230209"/>
          </a:xfrm>
          <a:prstGeom prst="rtTriangle">
            <a:avLst/>
          </a:prstGeom>
          <a:solidFill>
            <a:srgbClr val="549DA0"/>
          </a:solidFill>
          <a:ln>
            <a:solidFill>
              <a:srgbClr val="549D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7789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B2365-94A0-476C-993F-9B0E0BC9E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6562" y="327744"/>
            <a:ext cx="4421495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38222"/>
                </a:solidFill>
              </a:rPr>
              <a:t>Palette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F4FF04-71A8-41A4-A05D-2D8F7BA0AC78}"/>
              </a:ext>
            </a:extLst>
          </p:cNvPr>
          <p:cNvSpPr/>
          <p:nvPr/>
        </p:nvSpPr>
        <p:spPr>
          <a:xfrm>
            <a:off x="9762241" y="2559321"/>
            <a:ext cx="2072567" cy="993684"/>
          </a:xfrm>
          <a:prstGeom prst="rect">
            <a:avLst/>
          </a:prstGeom>
          <a:solidFill>
            <a:schemeClr val="tx1"/>
          </a:solidFill>
          <a:ln>
            <a:solidFill>
              <a:srgbClr val="549D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493975-0C35-4B0A-BED5-0A906138B619}"/>
              </a:ext>
            </a:extLst>
          </p:cNvPr>
          <p:cNvSpPr/>
          <p:nvPr/>
        </p:nvSpPr>
        <p:spPr>
          <a:xfrm>
            <a:off x="9762243" y="1565637"/>
            <a:ext cx="2072567" cy="9936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8" name="Picture 7" descr="Logo, company name&#10;&#10;Description automatically generated with medium confidence">
            <a:extLst>
              <a:ext uri="{FF2B5EF4-FFF2-40B4-BE49-F238E27FC236}">
                <a16:creationId xmlns:a16="http://schemas.microsoft.com/office/drawing/2014/main" id="{93CE1A0D-53A4-4045-9820-A3EE3DCCF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288" y="6207508"/>
            <a:ext cx="619128" cy="619128"/>
          </a:xfrm>
          <a:prstGeom prst="rect">
            <a:avLst/>
          </a:prstGeom>
        </p:spPr>
      </p:pic>
      <p:sp>
        <p:nvSpPr>
          <p:cNvPr id="9" name="Half Frame 8">
            <a:extLst>
              <a:ext uri="{FF2B5EF4-FFF2-40B4-BE49-F238E27FC236}">
                <a16:creationId xmlns:a16="http://schemas.microsoft.com/office/drawing/2014/main" id="{7551C573-043F-417E-ABF2-36CA878A484B}"/>
              </a:ext>
            </a:extLst>
          </p:cNvPr>
          <p:cNvSpPr/>
          <p:nvPr/>
        </p:nvSpPr>
        <p:spPr>
          <a:xfrm>
            <a:off x="2272036" y="209371"/>
            <a:ext cx="766439" cy="695504"/>
          </a:xfrm>
          <a:prstGeom prst="halfFram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rgbClr val="F38222"/>
              </a:solidFill>
            </a:endParaRPr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377AAE7A-888B-46A3-948E-C795B6F56C23}"/>
              </a:ext>
            </a:extLst>
          </p:cNvPr>
          <p:cNvSpPr/>
          <p:nvPr/>
        </p:nvSpPr>
        <p:spPr>
          <a:xfrm rot="10800000">
            <a:off x="8395732" y="796836"/>
            <a:ext cx="766439" cy="695504"/>
          </a:xfrm>
          <a:prstGeom prst="halfFram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rgbClr val="F3822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40F0B0-D42E-4DA2-9255-3A9FF2D6312D}"/>
              </a:ext>
            </a:extLst>
          </p:cNvPr>
          <p:cNvSpPr/>
          <p:nvPr/>
        </p:nvSpPr>
        <p:spPr>
          <a:xfrm>
            <a:off x="9762242" y="3553005"/>
            <a:ext cx="2072567" cy="993684"/>
          </a:xfrm>
          <a:prstGeom prst="rect">
            <a:avLst/>
          </a:prstGeom>
          <a:solidFill>
            <a:srgbClr val="F38222"/>
          </a:solidFill>
          <a:ln>
            <a:solidFill>
              <a:srgbClr val="549D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824F0C-E736-404F-B7CF-7D3234BFC589}"/>
              </a:ext>
            </a:extLst>
          </p:cNvPr>
          <p:cNvSpPr/>
          <p:nvPr/>
        </p:nvSpPr>
        <p:spPr>
          <a:xfrm>
            <a:off x="9762241" y="4546689"/>
            <a:ext cx="2072567" cy="993684"/>
          </a:xfrm>
          <a:prstGeom prst="rect">
            <a:avLst/>
          </a:prstGeom>
          <a:solidFill>
            <a:srgbClr val="284B63"/>
          </a:solidFill>
          <a:ln>
            <a:solidFill>
              <a:srgbClr val="284B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8DD03B-7DAD-4837-8802-860B478F1D20}"/>
              </a:ext>
            </a:extLst>
          </p:cNvPr>
          <p:cNvSpPr txBox="1"/>
          <p:nvPr/>
        </p:nvSpPr>
        <p:spPr>
          <a:xfrm>
            <a:off x="9762241" y="1666876"/>
            <a:ext cx="2072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Background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b="0" dirty="0">
                <a:effectLst/>
                <a:latin typeface="Consolas" panose="020B0609020204030204" pitchFamily="49" charset="0"/>
              </a:rPr>
              <a:t>#ffffff</a:t>
            </a:r>
            <a:endParaRPr lang="en-Z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7B53FE-089C-4948-BCD8-57F3F1094E9F}"/>
              </a:ext>
            </a:extLst>
          </p:cNvPr>
          <p:cNvSpPr txBox="1"/>
          <p:nvPr/>
        </p:nvSpPr>
        <p:spPr>
          <a:xfrm>
            <a:off x="9762239" y="2733675"/>
            <a:ext cx="2072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Text</a:t>
            </a:r>
          </a:p>
          <a:p>
            <a:pPr algn="ctr"/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#000000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2F8A3E-21F0-4614-B726-F61D84F9448B}"/>
              </a:ext>
            </a:extLst>
          </p:cNvPr>
          <p:cNvSpPr txBox="1"/>
          <p:nvPr/>
        </p:nvSpPr>
        <p:spPr>
          <a:xfrm>
            <a:off x="9762239" y="3676650"/>
            <a:ext cx="2072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Secondary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#f38222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BD492A-A1DE-41A6-87F2-53A9214D86B1}"/>
              </a:ext>
            </a:extLst>
          </p:cNvPr>
          <p:cNvSpPr txBox="1"/>
          <p:nvPr/>
        </p:nvSpPr>
        <p:spPr>
          <a:xfrm>
            <a:off x="9762239" y="4619625"/>
            <a:ext cx="2072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Neutral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#284b63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098A26-9BB1-457A-965F-7221B10DBF79}"/>
              </a:ext>
            </a:extLst>
          </p:cNvPr>
          <p:cNvSpPr/>
          <p:nvPr/>
        </p:nvSpPr>
        <p:spPr>
          <a:xfrm>
            <a:off x="9762239" y="5540373"/>
            <a:ext cx="2072567" cy="993684"/>
          </a:xfrm>
          <a:prstGeom prst="rect">
            <a:avLst/>
          </a:prstGeom>
          <a:solidFill>
            <a:srgbClr val="549DA0"/>
          </a:solidFill>
          <a:ln>
            <a:solidFill>
              <a:srgbClr val="549D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0DF478-650A-4364-AFB5-9A7FD6A38727}"/>
              </a:ext>
            </a:extLst>
          </p:cNvPr>
          <p:cNvSpPr txBox="1"/>
          <p:nvPr/>
        </p:nvSpPr>
        <p:spPr>
          <a:xfrm>
            <a:off x="9762237" y="5613309"/>
            <a:ext cx="2072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rimary </a:t>
            </a:r>
          </a:p>
          <a:p>
            <a:pPr algn="ctr"/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#549da0</a:t>
            </a:r>
            <a:endParaRPr lang="en-ZA" dirty="0">
              <a:solidFill>
                <a:schemeClr val="bg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0BBB5B7-E521-40D8-A71E-16DAA049A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306" y="1928081"/>
            <a:ext cx="2902294" cy="29022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A0AEDCAA-52FA-4302-B9C0-6F924A56B9FB}"/>
              </a:ext>
            </a:extLst>
          </p:cNvPr>
          <p:cNvGrpSpPr/>
          <p:nvPr/>
        </p:nvGrpSpPr>
        <p:grpSpPr>
          <a:xfrm>
            <a:off x="1466849" y="5096510"/>
            <a:ext cx="3000649" cy="906883"/>
            <a:chOff x="685800" y="3972561"/>
            <a:chExt cx="2058441" cy="66005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F19957D-E354-43F7-9679-9559F29ADB2E}"/>
                </a:ext>
              </a:extLst>
            </p:cNvPr>
            <p:cNvSpPr/>
            <p:nvPr/>
          </p:nvSpPr>
          <p:spPr>
            <a:xfrm>
              <a:off x="685800" y="3972561"/>
              <a:ext cx="2058441" cy="6600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0CE1996-8145-426A-A44C-A8ED57FBD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256" y="4088329"/>
              <a:ext cx="1739520" cy="525358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5146216-4D0F-4D07-8BFD-BFD60FEE9FEB}"/>
              </a:ext>
            </a:extLst>
          </p:cNvPr>
          <p:cNvGrpSpPr/>
          <p:nvPr/>
        </p:nvGrpSpPr>
        <p:grpSpPr>
          <a:xfrm>
            <a:off x="4818609" y="1865536"/>
            <a:ext cx="3296690" cy="3070571"/>
            <a:chOff x="2963073" y="1724206"/>
            <a:chExt cx="2058440" cy="207626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78697D1-C1E4-477C-9124-CB00DBC37756}"/>
                </a:ext>
              </a:extLst>
            </p:cNvPr>
            <p:cNvSpPr/>
            <p:nvPr/>
          </p:nvSpPr>
          <p:spPr>
            <a:xfrm>
              <a:off x="2977200" y="1724206"/>
              <a:ext cx="2044313" cy="203954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pic>
          <p:nvPicPr>
            <p:cNvPr id="26" name="Picture 25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787F0CF9-5B4B-4AD6-8772-FB1AEF73D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073" y="1821745"/>
              <a:ext cx="2010762" cy="197873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C9F96FB3-35CE-436D-A009-92937956A0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00" t="52604" r="22147" b="31228"/>
            <a:stretch/>
          </p:blipFill>
          <p:spPr>
            <a:xfrm>
              <a:off x="3363383" y="2865605"/>
              <a:ext cx="1292825" cy="372895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91B9438-4F5E-4887-B24D-7E93B9C8D726}"/>
              </a:ext>
            </a:extLst>
          </p:cNvPr>
          <p:cNvGrpSpPr/>
          <p:nvPr/>
        </p:nvGrpSpPr>
        <p:grpSpPr>
          <a:xfrm>
            <a:off x="4818609" y="5122902"/>
            <a:ext cx="3296691" cy="906884"/>
            <a:chOff x="2963071" y="3972561"/>
            <a:chExt cx="2058441" cy="69550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BD5C8ED-65C6-4852-9A25-BD249E1C2C45}"/>
                </a:ext>
              </a:extLst>
            </p:cNvPr>
            <p:cNvSpPr/>
            <p:nvPr/>
          </p:nvSpPr>
          <p:spPr>
            <a:xfrm>
              <a:off x="2963071" y="3972561"/>
              <a:ext cx="2058441" cy="6955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2A86A02-4EF3-4CB4-A4DB-140988CE2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2760" y="4049847"/>
              <a:ext cx="1739520" cy="525358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A5538593-4ADC-42BF-A0B4-6AC3B1CD1F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00" t="52604" r="22147" b="31228"/>
            <a:stretch/>
          </p:blipFill>
          <p:spPr>
            <a:xfrm>
              <a:off x="3976379" y="4212609"/>
              <a:ext cx="825901" cy="2382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2682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B2365-94A0-476C-993F-9B0E0BC9E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137" y="333420"/>
            <a:ext cx="4421495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38222"/>
                </a:solidFill>
              </a:rPr>
              <a:t>Conclusion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C450AFE1-F861-459B-AC93-574A26674ECD}"/>
              </a:ext>
            </a:extLst>
          </p:cNvPr>
          <p:cNvSpPr/>
          <p:nvPr/>
        </p:nvSpPr>
        <p:spPr>
          <a:xfrm>
            <a:off x="-3" y="2626973"/>
            <a:ext cx="2707689" cy="4230209"/>
          </a:xfrm>
          <a:prstGeom prst="rtTriangle">
            <a:avLst/>
          </a:prstGeom>
          <a:solidFill>
            <a:srgbClr val="549DA0"/>
          </a:solidFill>
          <a:ln>
            <a:solidFill>
              <a:srgbClr val="549D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016AD2F0-B9C2-4186-9C71-26F9BAB0BC06}"/>
              </a:ext>
            </a:extLst>
          </p:cNvPr>
          <p:cNvSpPr/>
          <p:nvPr/>
        </p:nvSpPr>
        <p:spPr>
          <a:xfrm rot="5400000">
            <a:off x="-942883" y="942883"/>
            <a:ext cx="3409765" cy="1524000"/>
          </a:xfrm>
          <a:prstGeom prst="rtTriangle">
            <a:avLst/>
          </a:prstGeom>
          <a:solidFill>
            <a:srgbClr val="F38222"/>
          </a:solidFill>
          <a:ln>
            <a:solidFill>
              <a:srgbClr val="F382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F4FF04-71A8-41A4-A05D-2D8F7BA0AC78}"/>
              </a:ext>
            </a:extLst>
          </p:cNvPr>
          <p:cNvSpPr/>
          <p:nvPr/>
        </p:nvSpPr>
        <p:spPr>
          <a:xfrm>
            <a:off x="11229975" y="0"/>
            <a:ext cx="962025" cy="6858000"/>
          </a:xfrm>
          <a:prstGeom prst="rect">
            <a:avLst/>
          </a:prstGeom>
          <a:solidFill>
            <a:srgbClr val="549DA0"/>
          </a:solidFill>
          <a:ln>
            <a:solidFill>
              <a:srgbClr val="549D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493975-0C35-4B0A-BED5-0A906138B619}"/>
              </a:ext>
            </a:extLst>
          </p:cNvPr>
          <p:cNvSpPr/>
          <p:nvPr/>
        </p:nvSpPr>
        <p:spPr>
          <a:xfrm>
            <a:off x="10810875" y="0"/>
            <a:ext cx="962025" cy="6858000"/>
          </a:xfrm>
          <a:prstGeom prst="rect">
            <a:avLst/>
          </a:prstGeom>
          <a:solidFill>
            <a:srgbClr val="F38222"/>
          </a:solidFill>
          <a:ln>
            <a:solidFill>
              <a:srgbClr val="549D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8" name="Picture 7" descr="Logo, company name&#10;&#10;Description automatically generated with medium confidence">
            <a:extLst>
              <a:ext uri="{FF2B5EF4-FFF2-40B4-BE49-F238E27FC236}">
                <a16:creationId xmlns:a16="http://schemas.microsoft.com/office/drawing/2014/main" id="{93CE1A0D-53A4-4045-9820-A3EE3DCCF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288" y="6207508"/>
            <a:ext cx="619128" cy="6191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77436-092A-41A6-A44A-389DAE5D7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2394015"/>
            <a:ext cx="10515600" cy="2069970"/>
          </a:xfrm>
        </p:spPr>
        <p:txBody>
          <a:bodyPr/>
          <a:lstStyle/>
          <a:p>
            <a:r>
              <a:rPr lang="en-ZA" dirty="0"/>
              <a:t>Academic performance will improve.</a:t>
            </a:r>
          </a:p>
          <a:p>
            <a:r>
              <a:rPr lang="en-ZA" dirty="0"/>
              <a:t>Tutors can continue to generate an income.</a:t>
            </a:r>
          </a:p>
          <a:p>
            <a:r>
              <a:rPr lang="en-ZA" dirty="0"/>
              <a:t>Unlimited exposure to clientele</a:t>
            </a:r>
          </a:p>
          <a:p>
            <a:r>
              <a:rPr lang="en-ZA" dirty="0"/>
              <a:t>Limitless options</a:t>
            </a:r>
          </a:p>
        </p:txBody>
      </p:sp>
      <p:sp>
        <p:nvSpPr>
          <p:cNvPr id="9" name="Half Frame 8">
            <a:extLst>
              <a:ext uri="{FF2B5EF4-FFF2-40B4-BE49-F238E27FC236}">
                <a16:creationId xmlns:a16="http://schemas.microsoft.com/office/drawing/2014/main" id="{7551C573-043F-417E-ABF2-36CA878A484B}"/>
              </a:ext>
            </a:extLst>
          </p:cNvPr>
          <p:cNvSpPr/>
          <p:nvPr/>
        </p:nvSpPr>
        <p:spPr>
          <a:xfrm>
            <a:off x="2272036" y="209371"/>
            <a:ext cx="766439" cy="695504"/>
          </a:xfrm>
          <a:prstGeom prst="halfFram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rgbClr val="F38222"/>
              </a:solidFill>
            </a:endParaRPr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377AAE7A-888B-46A3-948E-C795B6F56C23}"/>
              </a:ext>
            </a:extLst>
          </p:cNvPr>
          <p:cNvSpPr/>
          <p:nvPr/>
        </p:nvSpPr>
        <p:spPr>
          <a:xfrm rot="10800000">
            <a:off x="8395732" y="796836"/>
            <a:ext cx="766439" cy="695504"/>
          </a:xfrm>
          <a:prstGeom prst="halfFram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rgbClr val="F38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594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Academia®</vt:lpstr>
      <vt:lpstr>Outline</vt:lpstr>
      <vt:lpstr>Group Members</vt:lpstr>
      <vt:lpstr>Problem Statement </vt:lpstr>
      <vt:lpstr>Proposed Solution </vt:lpstr>
      <vt:lpstr>Demo </vt:lpstr>
      <vt:lpstr>Technologies</vt:lpstr>
      <vt:lpstr>Palette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Academia®</dc:title>
  <dc:creator>G Mokwena</dc:creator>
  <cp:lastModifiedBy>refilwe mashile</cp:lastModifiedBy>
  <cp:revision>3</cp:revision>
  <dcterms:created xsi:type="dcterms:W3CDTF">2021-09-01T15:42:02Z</dcterms:created>
  <dcterms:modified xsi:type="dcterms:W3CDTF">2021-09-01T20:50:38Z</dcterms:modified>
</cp:coreProperties>
</file>