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Consolas"/>
      <p:regular r:id="rId49"/>
      <p:bold r:id="rId50"/>
      <p:italic r:id="rId51"/>
      <p:boldItalic r:id="rId5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F94BC41-BB57-45E0-92AB-4F7685D89745}">
  <a:tblStyle styleId="{FF94BC41-BB57-45E0-92AB-4F7685D8974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Consola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onsolas-italic.fntdata"/><Relationship Id="rId50" Type="http://schemas.openxmlformats.org/officeDocument/2006/relationships/font" Target="fonts/Consolas-bold.fntdata"/><Relationship Id="rId52" Type="http://schemas.openxmlformats.org/officeDocument/2006/relationships/font" Target="fonts/Consola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тут - про правила именования файлов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sdkVersion прописывать не надо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Тут - про плотность по умолчанию, растягивание и так далее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hint - атрибут из TextView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Показать, что можно убрать уровень вложенности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Любое приложение может запустить другой компонент приложения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52175" y="524550"/>
            <a:ext cx="7772400" cy="156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Практикум на ЭВМ.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Программирование под Android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3647525" y="2168350"/>
            <a:ext cx="1781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rgbClr val="666666"/>
                </a:solidFill>
              </a:rPr>
              <a:t>Занятие 1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" y="3487825"/>
            <a:ext cx="1844550" cy="138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775" y="2778525"/>
            <a:ext cx="2210900" cy="22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265925" y="493200"/>
            <a:ext cx="3403800" cy="41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MyApp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MyActivity.java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drawable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icon.png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selector.xml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layout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values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AndroidManifest.xml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425" y="1010812"/>
            <a:ext cx="4434175" cy="312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Имя пакета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Уровни API: минимальный, целевой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Разрешения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Компоненты приложения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AndroidManifest.xml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342300" y="1266475"/>
            <a:ext cx="7158900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manifest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:android=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ru.ifmo.android_2015.activitylifecycle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308100" y="2058625"/>
            <a:ext cx="72273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&lt;!-- android.os.Build.VERSION_CODES --&gt;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uses-sdk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minSdkVersion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"14"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targetSdkVersion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"22"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308100" y="3445325"/>
            <a:ext cx="8630400" cy="120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uses-permission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android.permission.INTERNET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uses-permission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android.permission.ACCESS_FINE_LOCATION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uses-permission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android.permission.READ_CONTACTS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AndroidManifest.xml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457200" y="1173550"/>
            <a:ext cx="5584200" cy="152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:label=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"@string/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app_name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:icon=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"@mipmap/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ic_launcher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AndroidManifest.xml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57200" y="2200400"/>
            <a:ext cx="8041199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.ui.MainActivity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:label=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@string/title_activity_main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"android.intent.action.MAIN"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"android.intent.category.LAUNCHER"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Ресурсы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Вёрстка (layout)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Изображения (drawable)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Меню (menu)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Константы (values)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Файлы (raw, assets)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xml (xml)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Модификаторы ресурсов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Ориентация экрана (port, land)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Размер экрана (w600dp, sw720dp)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Язык (en, ru)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Плотность точек (ldpi, mdpi, …, xxxhdpi)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Версия платформы (v19, v22, …)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262" y="3830625"/>
            <a:ext cx="2391475" cy="10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R.java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2797742" cy="37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3254950" y="1200150"/>
            <a:ext cx="5609399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activity_main</a:t>
            </a:r>
            <a:r>
              <a:rPr lang="ru" sz="13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3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0x7f040000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item_friend</a:t>
            </a:r>
            <a:r>
              <a:rPr lang="ru" sz="13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3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0x7f040001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menu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lang="ru" sz="13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3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0x7f0d0000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И так далее */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Activity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093" y="0"/>
            <a:ext cx="39798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90672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Введение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Разметка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frameLayout 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4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setContentView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(frameLayout, 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ViewGroup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tv 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4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addView(tv, 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FrameLayout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WRAP_CONTENT,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WRAP_CONTENT));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Разметка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72400" y="2233800"/>
            <a:ext cx="6799200" cy="67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setContentView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activity_main);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5"/>
            <a:ext cx="2372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onPause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View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Размеры</a:t>
            </a:r>
          </a:p>
        </p:txBody>
      </p:sp>
      <p:graphicFrame>
        <p:nvGraphicFramePr>
          <p:cNvPr id="223" name="Shape 223"/>
          <p:cNvGraphicFramePr/>
          <p:nvPr/>
        </p:nvGraphicFramePr>
        <p:xfrm>
          <a:off x="429400" y="1212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{FF94BC41-BB57-45E0-92AB-4F7685D89745}</a:tableStyleId>
              </a:tblPr>
              <a:tblGrid>
                <a:gridCol w="2754750"/>
                <a:gridCol w="5530450"/>
              </a:tblGrid>
              <a:tr h="5560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ru" sz="2400"/>
                        <a:t>XML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ru" sz="2400"/>
                        <a:t>Java</a:t>
                      </a:r>
                    </a:p>
                  </a:txBody>
                  <a:tcPr marT="91425" marB="91425" marR="91425" marL="91425"/>
                </a:tc>
              </a:tr>
              <a:tr h="5803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ru" sz="2400"/>
                        <a:t>wrap_content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ru" sz="2400"/>
                        <a:t>LayoutParams.WRAP_CONTENT</a:t>
                      </a:r>
                    </a:p>
                  </a:txBody>
                  <a:tcPr marT="91425" marB="91425" marR="91425" marL="91425"/>
                </a:tc>
              </a:tr>
              <a:tr h="5303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ru" sz="2400"/>
                        <a:t>match_parent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</a:rPr>
                        <a:t>LayoutParams.MATCH_PARENT</a:t>
                      </a:r>
                    </a:p>
                  </a:txBody>
                  <a:tcPr marT="91425" marB="91425" marR="91425" marL="91425"/>
                </a:tc>
              </a:tr>
              <a:tr h="514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ru" sz="2400"/>
                        <a:t>100dp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ru" sz="2400"/>
                        <a:t>100dp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Размеры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57200" y="1391525"/>
            <a:ext cx="5618700" cy="140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0" name="Shape 230"/>
          <p:cNvSpPr txBox="1"/>
          <p:nvPr/>
        </p:nvSpPr>
        <p:spPr>
          <a:xfrm>
            <a:off x="457200" y="2947975"/>
            <a:ext cx="8479499" cy="197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ll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ll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setLayoutParams(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MATCH_PARENT,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Виджеты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TextView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Button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EditText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ImageView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TextView, Button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2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textSize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"14sp"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textColor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"#ff0"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EditText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2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hint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"Enter password"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ImageView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2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"@mipmap/ic_launcher"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scaleType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"centerInside"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103" y="0"/>
            <a:ext cx="55108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Контейнеры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FrameLayout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LinearLayout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RelativeLayout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TableLayout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FrameLayout</a:t>
            </a:r>
          </a:p>
        </p:txBody>
      </p:sp>
      <p:sp>
        <p:nvSpPr>
          <p:cNvPr id="266" name="Shape 266"/>
          <p:cNvSpPr/>
          <p:nvPr/>
        </p:nvSpPr>
        <p:spPr>
          <a:xfrm>
            <a:off x="2876400" y="1329675"/>
            <a:ext cx="3391199" cy="3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2876400" y="1329675"/>
            <a:ext cx="1773000" cy="16904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876400" y="2815575"/>
            <a:ext cx="1773000" cy="20084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469050" y="1953375"/>
            <a:ext cx="2205900" cy="2247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5236800" y="2597625"/>
            <a:ext cx="1030800" cy="958499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2876400" y="1329675"/>
            <a:ext cx="793800" cy="857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LinearLayout</a:t>
            </a:r>
          </a:p>
        </p:txBody>
      </p:sp>
      <p:sp>
        <p:nvSpPr>
          <p:cNvPr id="277" name="Shape 277"/>
          <p:cNvSpPr/>
          <p:nvPr/>
        </p:nvSpPr>
        <p:spPr>
          <a:xfrm>
            <a:off x="1567350" y="1814150"/>
            <a:ext cx="6009299" cy="19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1618300" y="1906850"/>
            <a:ext cx="1680000" cy="14018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3378675" y="1906850"/>
            <a:ext cx="857699" cy="1773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4316750" y="2293550"/>
            <a:ext cx="1680000" cy="999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LinearLayout</a:t>
            </a:r>
          </a:p>
        </p:txBody>
      </p:sp>
      <p:sp>
        <p:nvSpPr>
          <p:cNvPr id="286" name="Shape 286"/>
          <p:cNvSpPr/>
          <p:nvPr/>
        </p:nvSpPr>
        <p:spPr>
          <a:xfrm>
            <a:off x="1567350" y="1814150"/>
            <a:ext cx="6009299" cy="19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1618300" y="1906850"/>
            <a:ext cx="2111699" cy="14018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3769200" y="1906850"/>
            <a:ext cx="1566299" cy="1773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5374700" y="2293550"/>
            <a:ext cx="2202000" cy="999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3446100" y="4152225"/>
            <a:ext cx="2251799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800"/>
              <a:t>layout_width=”0dp”</a:t>
            </a:r>
          </a:p>
          <a:p>
            <a:pPr>
              <a:spcBef>
                <a:spcPts val="0"/>
              </a:spcBef>
              <a:buNone/>
            </a:pPr>
            <a:r>
              <a:rPr lang="ru" sz="1800"/>
              <a:t>layour_weight=”1”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RelativeLayout</a:t>
            </a:r>
          </a:p>
        </p:txBody>
      </p:sp>
      <p:sp>
        <p:nvSpPr>
          <p:cNvPr id="296" name="Shape 296"/>
          <p:cNvSpPr/>
          <p:nvPr/>
        </p:nvSpPr>
        <p:spPr>
          <a:xfrm>
            <a:off x="1041600" y="1474000"/>
            <a:ext cx="7060800" cy="326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3376350" y="2597500"/>
            <a:ext cx="2391300" cy="1020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077300" y="3618100"/>
            <a:ext cx="989400" cy="504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7071025" y="2803600"/>
            <a:ext cx="989400" cy="13193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0" name="Shape 300"/>
          <p:cNvCxnSpPr/>
          <p:nvPr/>
        </p:nvCxnSpPr>
        <p:spPr>
          <a:xfrm>
            <a:off x="5066700" y="4123000"/>
            <a:ext cx="1979099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Отступы</a:t>
            </a:r>
          </a:p>
        </p:txBody>
      </p:sp>
      <p:sp>
        <p:nvSpPr>
          <p:cNvPr id="306" name="Shape 306"/>
          <p:cNvSpPr/>
          <p:nvPr/>
        </p:nvSpPr>
        <p:spPr>
          <a:xfrm>
            <a:off x="886450" y="1236925"/>
            <a:ext cx="7936800" cy="36179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891200" y="2097625"/>
            <a:ext cx="3927300" cy="1896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3818950" y="2710975"/>
            <a:ext cx="2071799" cy="6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000"/>
              <a:t>Click me!</a:t>
            </a:r>
          </a:p>
        </p:txBody>
      </p:sp>
      <p:sp>
        <p:nvSpPr>
          <p:cNvPr id="309" name="Shape 309"/>
          <p:cNvSpPr/>
          <p:nvPr/>
        </p:nvSpPr>
        <p:spPr>
          <a:xfrm>
            <a:off x="4865200" y="2097625"/>
            <a:ext cx="494700" cy="840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5598000" y="2236800"/>
            <a:ext cx="1060799" cy="4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1800"/>
              <a:t>padding</a:t>
            </a:r>
          </a:p>
        </p:txBody>
      </p:sp>
      <p:sp>
        <p:nvSpPr>
          <p:cNvPr id="311" name="Shape 311"/>
          <p:cNvSpPr/>
          <p:nvPr/>
        </p:nvSpPr>
        <p:spPr>
          <a:xfrm rot="5400000">
            <a:off x="7563249" y="2053824"/>
            <a:ext cx="494700" cy="1984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7235950" y="3380875"/>
            <a:ext cx="1060799" cy="4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1800"/>
              <a:t>margin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205975"/>
            <a:ext cx="1970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Пример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575" y="1206000"/>
            <a:ext cx="1970790" cy="37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3834450" y="211800"/>
            <a:ext cx="4442400" cy="4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layout_marginLeft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"50dp"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layout_marginRight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"50dp"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layout_gravity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"center"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"vertical"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:hint=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"Enter login"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:hint=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"Enter password"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:hint=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"Login"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Пример</a:t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5"/>
            <a:ext cx="4024325" cy="66829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4566275" y="103050"/>
            <a:ext cx="4205400" cy="493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:gravity=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center_vertical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horizontal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:layout_margin=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"10dp"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:src=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"@mipmap/ic_launcher"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"vertical"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 Last Names"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:textSize=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"14sp"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"some additional info"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:textSize=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"10sp"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Пример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566275" y="103050"/>
            <a:ext cx="4205400" cy="493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"@+id/image"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layout_alignParentLeft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layout_centerVertical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layout_toRightOf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"@id/image"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layout_centerVertical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"20dp"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"20dp"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:src=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"@mipmap/ic_launcher"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layout_alignParentRight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layout_centerVertical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81"/>
            <a:ext cx="4024325" cy="78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@+id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57200" y="1200150"/>
            <a:ext cx="4583099" cy="16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"@+id/</a:t>
            </a:r>
            <a:r>
              <a:rPr b="1"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login_button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57200" y="3507300"/>
            <a:ext cx="8087699" cy="91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setContentView(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activity_main);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button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(Button)findViewById(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login_button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Особенности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Малые ресурсы (ОЗУ, процессор)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Малый экран, ввод пальцем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Батарейка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Видимость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1200150"/>
            <a:ext cx="4490399" cy="173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"@+id/login_button"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:visibility=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"invisible"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457200" y="3360300"/>
            <a:ext cx="4267199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setVisibility(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GONE);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Нажатия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1063375"/>
            <a:ext cx="5407800" cy="196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"@+id/login_button"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:onClick=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onLoginClicked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57200" y="3489825"/>
            <a:ext cx="7091699" cy="1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setOnClickListener(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55" name="Shape 355"/>
          <p:cNvSpPr txBox="1"/>
          <p:nvPr/>
        </p:nvSpPr>
        <p:spPr>
          <a:xfrm>
            <a:off x="457200" y="2773475"/>
            <a:ext cx="5407800" cy="5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onLoginClicked(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view) { 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87500" y="2143050"/>
            <a:ext cx="2768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Вопросы?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3103200" y="4267350"/>
            <a:ext cx="2937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1800"/>
              <a:t>alexey.nikitin@corp.mail.ru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public static void main</a:t>
            </a:r>
          </a:p>
        </p:txBody>
      </p:sp>
      <p:sp>
        <p:nvSpPr>
          <p:cNvPr id="100" name="Shape 100"/>
          <p:cNvSpPr/>
          <p:nvPr/>
        </p:nvSpPr>
        <p:spPr>
          <a:xfrm>
            <a:off x="621950" y="1700950"/>
            <a:ext cx="3471299" cy="219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55550" y="1799675"/>
            <a:ext cx="3437399" cy="1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String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 args) {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обработка событий */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621950" y="1254537"/>
            <a:ext cx="110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1800"/>
              <a:t>Android</a:t>
            </a:r>
          </a:p>
        </p:txBody>
      </p:sp>
      <p:sp>
        <p:nvSpPr>
          <p:cNvPr id="103" name="Shape 103"/>
          <p:cNvSpPr/>
          <p:nvPr/>
        </p:nvSpPr>
        <p:spPr>
          <a:xfrm>
            <a:off x="4639225" y="1521200"/>
            <a:ext cx="4177200" cy="3193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4807325" y="1596850"/>
            <a:ext cx="4009200" cy="294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MyActivity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Activity {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Bundle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{}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MyReceiver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BroadcastReceiver {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onReceive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{}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639225" y="1063375"/>
            <a:ext cx="3092700" cy="5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MyApp</a:t>
            </a:r>
          </a:p>
        </p:txBody>
      </p:sp>
      <p:sp>
        <p:nvSpPr>
          <p:cNvPr id="106" name="Shape 106"/>
          <p:cNvSpPr/>
          <p:nvPr/>
        </p:nvSpPr>
        <p:spPr>
          <a:xfrm rot="-1322755">
            <a:off x="4132220" y="2310059"/>
            <a:ext cx="509125" cy="403334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1372357">
            <a:off x="4151370" y="2916228"/>
            <a:ext cx="470819" cy="40345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Основные компоненты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ru"/>
              <a:t>Activity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"/>
              <a:t>Service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"/>
              <a:t>BroadcastReceiver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"/>
              <a:t>ContentProvider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Единицы измерения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3011325"/>
            <a:ext cx="8229600" cy="191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Density Independent Pixel (dip, dp) =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1 / 160”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Scaled Pixel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26" y="907701"/>
            <a:ext cx="5353149" cy="216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600"/>
              <a:t>Инструменты разработки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" sz="3000">
                <a:solidFill>
                  <a:srgbClr val="000000"/>
                </a:solidFill>
              </a:rPr>
              <a:t>JDK 7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" sz="3000">
                <a:solidFill>
                  <a:srgbClr val="000000"/>
                </a:solidFill>
              </a:rPr>
              <a:t>Android SDK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" sz="3000">
                <a:solidFill>
                  <a:srgbClr val="000000"/>
                </a:solidFill>
              </a:rPr>
              <a:t>Android Studio</a:t>
            </a:r>
          </a:p>
          <a:p>
            <a:pPr indent="457200" lvl="0" marL="457200" rtl="0" algn="ctr">
              <a:spcBef>
                <a:spcPts val="0"/>
              </a:spcBef>
              <a:buNone/>
            </a:pPr>
            <a:r>
              <a:rPr lang="ru" sz="3000">
                <a:solidFill>
                  <a:srgbClr val="000000"/>
                </a:solidFill>
              </a:rPr>
              <a:t>http://developer.android.com/sdk/index.html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Структура проекта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