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83" r:id="rId2"/>
    <p:sldId id="256" r:id="rId3"/>
    <p:sldId id="286" r:id="rId4"/>
    <p:sldId id="257" r:id="rId5"/>
    <p:sldId id="258" r:id="rId6"/>
    <p:sldId id="306"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92" r:id="rId23"/>
    <p:sldId id="293" r:id="rId24"/>
    <p:sldId id="279" r:id="rId25"/>
    <p:sldId id="289" r:id="rId26"/>
    <p:sldId id="290" r:id="rId27"/>
    <p:sldId id="280" r:id="rId28"/>
    <p:sldId id="311" r:id="rId29"/>
    <p:sldId id="310" r:id="rId30"/>
    <p:sldId id="276" r:id="rId31"/>
    <p:sldId id="284" r:id="rId32"/>
    <p:sldId id="285" r:id="rId33"/>
    <p:sldId id="278" r:id="rId34"/>
    <p:sldId id="287" r:id="rId35"/>
    <p:sldId id="288" r:id="rId36"/>
    <p:sldId id="282" r:id="rId37"/>
    <p:sldId id="307" r:id="rId38"/>
    <p:sldId id="308" r:id="rId39"/>
    <p:sldId id="309" r:id="rId40"/>
    <p:sldId id="277" r:id="rId41"/>
    <p:sldId id="313" r:id="rId42"/>
    <p:sldId id="294" r:id="rId43"/>
    <p:sldId id="295" r:id="rId44"/>
    <p:sldId id="300" r:id="rId45"/>
    <p:sldId id="296" r:id="rId46"/>
    <p:sldId id="297" r:id="rId47"/>
    <p:sldId id="302" r:id="rId48"/>
    <p:sldId id="303" r:id="rId49"/>
    <p:sldId id="305" r:id="rId50"/>
    <p:sldId id="301" r:id="rId51"/>
    <p:sldId id="312" r:id="rId52"/>
    <p:sldId id="314" r:id="rId53"/>
    <p:sldId id="315" r:id="rId54"/>
    <p:sldId id="316" r:id="rId55"/>
    <p:sldId id="29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C0F3D-32BE-4E75-91D1-4889B096B04A}" type="datetimeFigureOut">
              <a:rPr lang="en-IN" smtClean="0"/>
              <a:t>08-04-2019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177707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428461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88441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101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2506337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6C0F3D-32BE-4E75-91D1-4889B096B04A}" type="datetimeFigureOut">
              <a:rPr lang="en-IN" smtClean="0"/>
              <a:t>08-04-2019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3863600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6C0F3D-32BE-4E75-91D1-4889B096B04A}" type="datetimeFigureOut">
              <a:rPr lang="en-IN" smtClean="0"/>
              <a:t>08-04-2019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815465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C0F3D-32BE-4E75-91D1-4889B096B04A}" type="datetimeFigureOut">
              <a:rPr lang="en-IN" smtClean="0"/>
              <a:t>08-04-2019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485785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C0F3D-32BE-4E75-91D1-4889B096B04A}" type="datetimeFigureOut">
              <a:rPr lang="en-IN" smtClean="0"/>
              <a:t>08-04-2019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227137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C0F3D-32BE-4E75-91D1-4889B096B04A}" type="datetimeFigureOut">
              <a:rPr lang="en-IN" smtClean="0"/>
              <a:t>08-04-2019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1667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C0F3D-32BE-4E75-91D1-4889B096B04A}" type="datetimeFigureOut">
              <a:rPr lang="en-IN" smtClean="0"/>
              <a:t>08-04-2019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72387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328546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C0F3D-32BE-4E75-91D1-4889B096B04A}" type="datetimeFigureOut">
              <a:rPr lang="en-IN" smtClean="0"/>
              <a:t>08-04-2019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181631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C0F3D-32BE-4E75-91D1-4889B096B04A}" type="datetimeFigureOut">
              <a:rPr lang="en-IN" smtClean="0"/>
              <a:t>08-04-2019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195805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C0F3D-32BE-4E75-91D1-4889B096B04A}" type="datetimeFigureOut">
              <a:rPr lang="en-IN" smtClean="0"/>
              <a:t>08-04-2019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292978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104020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0F3D-32BE-4E75-91D1-4889B096B04A}" type="datetimeFigureOut">
              <a:rPr lang="en-IN" smtClean="0"/>
              <a:t>08-04-2019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8A2EA-D340-4B78-879F-76E06FA7E384}" type="slidenum">
              <a:rPr lang="en-IN" smtClean="0"/>
              <a:t>‹#›</a:t>
            </a:fld>
            <a:endParaRPr lang="en-IN"/>
          </a:p>
        </p:txBody>
      </p:sp>
    </p:spTree>
    <p:extLst>
      <p:ext uri="{BB962C8B-B14F-4D97-AF65-F5344CB8AC3E}">
        <p14:creationId xmlns:p14="http://schemas.microsoft.com/office/powerpoint/2010/main" val="146781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6C0F3D-32BE-4E75-91D1-4889B096B04A}" type="datetimeFigureOut">
              <a:rPr lang="en-IN" smtClean="0"/>
              <a:t>08-04-2019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C28A2EA-D340-4B78-879F-76E06FA7E384}" type="slidenum">
              <a:rPr lang="en-IN" smtClean="0"/>
              <a:t>‹#›</a:t>
            </a:fld>
            <a:endParaRPr lang="en-IN"/>
          </a:p>
        </p:txBody>
      </p:sp>
    </p:spTree>
    <p:extLst>
      <p:ext uri="{BB962C8B-B14F-4D97-AF65-F5344CB8AC3E}">
        <p14:creationId xmlns:p14="http://schemas.microsoft.com/office/powerpoint/2010/main" val="77125860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medium.com/deep-math-machine-learning-ai/chapter-4-decision-trees-algorithms-b93975f7a1f1" TargetMode="External"/><Relationship Id="rId13" Type="http://schemas.openxmlformats.org/officeDocument/2006/relationships/image" Target="../media/image2.jpeg"/><Relationship Id="rId3" Type="http://schemas.openxmlformats.org/officeDocument/2006/relationships/hyperlink" Target="https://www.analyticsvidhya.com/blog/2018/03/introduction-k-neighbours-algorithm-clustering/" TargetMode="External"/><Relationship Id="rId7" Type="http://schemas.openxmlformats.org/officeDocument/2006/relationships/hyperlink" Target="https://download.microsoft.com/download/A/6/1/A613E11E-8F9C-424A-B99D-65344785C288/microsoft-machine-learning-algorithm-cheat-sheet-v7.pdf" TargetMode="External"/><Relationship Id="rId12" Type="http://schemas.openxmlformats.org/officeDocument/2006/relationships/hyperlink" Target="https://medium.com/@jrodthoughts/understanding-semi-supervised-learning-a6437c070c87" TargetMode="External"/><Relationship Id="rId2" Type="http://schemas.openxmlformats.org/officeDocument/2006/relationships/hyperlink" Target="https://www.analyticsvidhya.com/blog/2016/04/complete-tutorial-tree-based-modeling-scratch-in-python/" TargetMode="External"/><Relationship Id="rId1" Type="http://schemas.openxmlformats.org/officeDocument/2006/relationships/slideLayout" Target="../slideLayouts/slideLayout2.xml"/><Relationship Id="rId6" Type="http://schemas.openxmlformats.org/officeDocument/2006/relationships/hyperlink" Target="https://www.analyticsvidhya.com/blog/2017/09/common-machine-learning-algorithms/" TargetMode="External"/><Relationship Id="rId11" Type="http://schemas.openxmlformats.org/officeDocument/2006/relationships/hyperlink" Target="https://medium.com/machine-learning-for-humans/unsupervised-learning-f45587588294" TargetMode="External"/><Relationship Id="rId5" Type="http://schemas.openxmlformats.org/officeDocument/2006/relationships/hyperlink" Target="https://in.mathworks.com/discovery/machine-learning.html" TargetMode="External"/><Relationship Id="rId10" Type="http://schemas.openxmlformats.org/officeDocument/2006/relationships/hyperlink" Target="http://dataaspirant.com/2014/09/19/supervised-and-unsupervised-learning/" TargetMode="External"/><Relationship Id="rId4" Type="http://schemas.openxmlformats.org/officeDocument/2006/relationships/hyperlink" Target="https://www.geeksforgeeks.org/k-nearest-neighbours/" TargetMode="External"/><Relationship Id="rId9" Type="http://schemas.openxmlformats.org/officeDocument/2006/relationships/hyperlink" Target="http://www.learnbymarketing.com/481/decision-tree-flavors-gini-info-gain/"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aws.amazon.com/lex/" TargetMode="External"/><Relationship Id="rId3" Type="http://schemas.openxmlformats.org/officeDocument/2006/relationships/hyperlink" Target="https://www.youtube.com/watch?v=VPZiJGNX4_s" TargetMode="External"/><Relationship Id="rId7" Type="http://schemas.openxmlformats.org/officeDocument/2006/relationships/hyperlink" Target="https://towardsdatascience.com/various-implementations-of-collaborative-filtering-100385c6dfe0" TargetMode="External"/><Relationship Id="rId2" Type="http://schemas.openxmlformats.org/officeDocument/2006/relationships/hyperlink" Target="https://makingnoiseandhearingthings.com/2017/12/30/how-to-be-wrong-measuring-error-in-machine-learning-models/" TargetMode="External"/><Relationship Id="rId1" Type="http://schemas.openxmlformats.org/officeDocument/2006/relationships/slideLayout" Target="../slideLayouts/slideLayout2.xml"/><Relationship Id="rId6" Type="http://schemas.openxmlformats.org/officeDocument/2006/relationships/hyperlink" Target="https://www.youtube.com/watch?v=HBi-P5j0Kec" TargetMode="External"/><Relationship Id="rId5" Type="http://schemas.openxmlformats.org/officeDocument/2006/relationships/hyperlink" Target="https://www.dataschool.io/simple-guide-to-confusion-matrix-terminology/" TargetMode="External"/><Relationship Id="rId10" Type="http://schemas.openxmlformats.org/officeDocument/2006/relationships/image" Target="../media/image2.jpeg"/><Relationship Id="rId4" Type="http://schemas.openxmlformats.org/officeDocument/2006/relationships/hyperlink" Target="https://www.youtube.com/watch?v=fcO9820wCXE" TargetMode="External"/><Relationship Id="rId9" Type="http://schemas.openxmlformats.org/officeDocument/2006/relationships/hyperlink" Target="https://medium.com/datadriveninvestor/simplifying-machine-learning-using-weka-3df458fd2c6f"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rapidminer.com/products/" TargetMode="External"/><Relationship Id="rId13" Type="http://schemas.openxmlformats.org/officeDocument/2006/relationships/hyperlink" Target="https://towardsdatascience.com/is-lda-a-dimensionality-reduction-technique-or-a-classifier-algorithm-eeed4de9953a" TargetMode="External"/><Relationship Id="rId3" Type="http://schemas.openxmlformats.org/officeDocument/2006/relationships/hyperlink" Target="https://machinelearningmastery.com/what-is-the-weka-machine-learning-workbench/" TargetMode="External"/><Relationship Id="rId7" Type="http://schemas.openxmlformats.org/officeDocument/2006/relationships/hyperlink" Target="https://azure.microsoft.com/en-us/pricing/details/machine-learning-studio/" TargetMode="External"/><Relationship Id="rId12" Type="http://schemas.openxmlformats.org/officeDocument/2006/relationships/hyperlink" Target="https://medium.com/@srishtisawla/linear-discriminant-analysis-d38decf48105" TargetMode="External"/><Relationship Id="rId2" Type="http://schemas.openxmlformats.org/officeDocument/2006/relationships/hyperlink" Target="https://www.cs.waikato.ac.nz/ml/weka/" TargetMode="External"/><Relationship Id="rId1" Type="http://schemas.openxmlformats.org/officeDocument/2006/relationships/slideLayout" Target="../slideLayouts/slideLayout2.xml"/><Relationship Id="rId6" Type="http://schemas.openxmlformats.org/officeDocument/2006/relationships/hyperlink" Target="https://reviews.financesonline.com/p/ibm-watson/" TargetMode="External"/><Relationship Id="rId11" Type="http://schemas.openxmlformats.org/officeDocument/2006/relationships/hyperlink" Target="https://towardsdatascience.com/k-nearest-neighbours-introduction-to-machine-learning-algorithms-18e7ce3d802a" TargetMode="External"/><Relationship Id="rId5" Type="http://schemas.openxmlformats.org/officeDocument/2006/relationships/hyperlink" Target="https://cloud.google.com/automl/" TargetMode="External"/><Relationship Id="rId10" Type="http://schemas.openxmlformats.org/officeDocument/2006/relationships/hyperlink" Target="http://www.learnbymarketing.com/481/decision-tree-flavors-gini-info-gain/" TargetMode="External"/><Relationship Id="rId4" Type="http://schemas.openxmlformats.org/officeDocument/2006/relationships/hyperlink" Target="https://bigml.com/features" TargetMode="External"/><Relationship Id="rId9" Type="http://schemas.openxmlformats.org/officeDocument/2006/relationships/hyperlink" Target="https://en.wikipedia.org/wiki/ID3_algorithm" TargetMode="External"/><Relationship Id="rId14" Type="http://schemas.openxmlformats.org/officeDocument/2006/relationships/image" Target="../media/image2.jpeg"/></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65DB-1648-425A-85E5-D9EFBE1D540F}"/>
              </a:ext>
            </a:extLst>
          </p:cNvPr>
          <p:cNvSpPr>
            <a:spLocks noGrp="1"/>
          </p:cNvSpPr>
          <p:nvPr>
            <p:ph type="ctrTitle"/>
          </p:nvPr>
        </p:nvSpPr>
        <p:spPr>
          <a:xfrm>
            <a:off x="1595269" y="1825284"/>
            <a:ext cx="9001462" cy="1856971"/>
          </a:xfrm>
        </p:spPr>
        <p:txBody>
          <a:bodyPr>
            <a:normAutofit fontScale="90000"/>
          </a:bodyPr>
          <a:lstStyle/>
          <a:p>
            <a:r>
              <a:rPr lang="en-US" dirty="0"/>
              <a:t>Introduction</a:t>
            </a:r>
            <a:br>
              <a:rPr lang="en-US" dirty="0"/>
            </a:br>
            <a:r>
              <a:rPr lang="en-US" dirty="0"/>
              <a:t>to</a:t>
            </a:r>
            <a:br>
              <a:rPr lang="en-US" dirty="0"/>
            </a:br>
            <a:r>
              <a:rPr lang="en-US" dirty="0"/>
              <a:t>Machine Learning</a:t>
            </a:r>
            <a:endParaRPr lang="en-IN" dirty="0"/>
          </a:p>
        </p:txBody>
      </p:sp>
      <p:sp>
        <p:nvSpPr>
          <p:cNvPr id="3" name="Subtitle 2">
            <a:extLst>
              <a:ext uri="{FF2B5EF4-FFF2-40B4-BE49-F238E27FC236}">
                <a16:creationId xmlns:a16="http://schemas.microsoft.com/office/drawing/2014/main" id="{3680276E-0A92-4CA5-8888-8076BB5A9F9D}"/>
              </a:ext>
            </a:extLst>
          </p:cNvPr>
          <p:cNvSpPr>
            <a:spLocks noGrp="1"/>
          </p:cNvSpPr>
          <p:nvPr>
            <p:ph type="subTitle" idx="1"/>
          </p:nvPr>
        </p:nvSpPr>
        <p:spPr>
          <a:xfrm>
            <a:off x="9089608" y="3953730"/>
            <a:ext cx="3014245" cy="1655762"/>
          </a:xfrm>
        </p:spPr>
        <p:txBody>
          <a:bodyPr/>
          <a:lstStyle/>
          <a:p>
            <a:r>
              <a:rPr lang="en-US" dirty="0"/>
              <a:t>By:</a:t>
            </a:r>
          </a:p>
          <a:p>
            <a:r>
              <a:rPr lang="en-US" dirty="0"/>
              <a:t>Samardeep Verma</a:t>
            </a:r>
          </a:p>
          <a:p>
            <a:r>
              <a:rPr lang="en-US" dirty="0"/>
              <a:t>C20-132</a:t>
            </a:r>
            <a:endParaRPr lang="en-IN" dirty="0"/>
          </a:p>
        </p:txBody>
      </p:sp>
      <p:pic>
        <p:nvPicPr>
          <p:cNvPr id="2050" name="Picture 2" descr="IFMR GSB">
            <a:extLst>
              <a:ext uri="{FF2B5EF4-FFF2-40B4-BE49-F238E27FC236}">
                <a16:creationId xmlns:a16="http://schemas.microsoft.com/office/drawing/2014/main" id="{C8CB2331-8F45-4C0B-904F-2FDEE799B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464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BB40-DB42-42B6-AC1F-99460309DAED}"/>
              </a:ext>
            </a:extLst>
          </p:cNvPr>
          <p:cNvSpPr>
            <a:spLocks noGrp="1"/>
          </p:cNvSpPr>
          <p:nvPr>
            <p:ph type="title"/>
          </p:nvPr>
        </p:nvSpPr>
        <p:spPr>
          <a:xfrm>
            <a:off x="1071562" y="1"/>
            <a:ext cx="10353761" cy="952500"/>
          </a:xfrm>
        </p:spPr>
        <p:txBody>
          <a:bodyPr/>
          <a:lstStyle/>
          <a:p>
            <a:r>
              <a:rPr lang="en-US" dirty="0">
                <a:effectLst/>
              </a:rPr>
              <a:t>H2O Driverless AI</a:t>
            </a:r>
            <a:endParaRPr lang="en-IN" dirty="0"/>
          </a:p>
        </p:txBody>
      </p:sp>
      <p:sp>
        <p:nvSpPr>
          <p:cNvPr id="3" name="Content Placeholder 2">
            <a:extLst>
              <a:ext uri="{FF2B5EF4-FFF2-40B4-BE49-F238E27FC236}">
                <a16:creationId xmlns:a16="http://schemas.microsoft.com/office/drawing/2014/main" id="{D7E701C0-48EC-4A44-B411-2EA1A916DFC0}"/>
              </a:ext>
            </a:extLst>
          </p:cNvPr>
          <p:cNvSpPr>
            <a:spLocks noGrp="1"/>
          </p:cNvSpPr>
          <p:nvPr>
            <p:ph idx="1"/>
          </p:nvPr>
        </p:nvSpPr>
        <p:spPr>
          <a:xfrm>
            <a:off x="913794" y="952500"/>
            <a:ext cx="10692051" cy="5729654"/>
          </a:xfrm>
        </p:spPr>
        <p:txBody>
          <a:bodyPr>
            <a:normAutofit fontScale="92500" lnSpcReduction="10000"/>
          </a:bodyPr>
          <a:lstStyle/>
          <a:p>
            <a:r>
              <a:rPr lang="en-IN" dirty="0">
                <a:effectLst/>
              </a:rPr>
              <a:t>H2O is a machine learning platform which supports the most widely used statistical &amp; machine learning algorithms including gradient boosted machines, generalized linear models, deep learning and more. </a:t>
            </a:r>
          </a:p>
          <a:p>
            <a:r>
              <a:rPr lang="en-IN" dirty="0">
                <a:effectLst/>
              </a:rPr>
              <a:t>It has an industry leading Auto ML functionality that automatically runs through all the algorithms and their hyperparameters to produce a leader board of the best models.</a:t>
            </a:r>
          </a:p>
          <a:p>
            <a:r>
              <a:rPr lang="en-IN" dirty="0">
                <a:effectLst/>
              </a:rPr>
              <a:t>It offers free trial of 21 days, after that prices can be negotiated with vendor.</a:t>
            </a:r>
          </a:p>
          <a:p>
            <a:r>
              <a:rPr lang="en-IN" dirty="0">
                <a:effectLst/>
              </a:rPr>
              <a:t>Key Features:</a:t>
            </a:r>
          </a:p>
          <a:p>
            <a:pPr lvl="1">
              <a:buFont typeface="Wingdings" panose="05000000000000000000" pitchFamily="2" charset="2"/>
              <a:buChar char="Ø"/>
            </a:pPr>
            <a:r>
              <a:rPr lang="en-IN" dirty="0">
                <a:effectLst/>
              </a:rPr>
              <a:t>Higher accuracy and speed using GPU acceleration.</a:t>
            </a:r>
          </a:p>
          <a:p>
            <a:pPr lvl="1">
              <a:buFont typeface="Wingdings" panose="05000000000000000000" pitchFamily="2" charset="2"/>
              <a:buChar char="Ø"/>
            </a:pPr>
            <a:r>
              <a:rPr lang="en-IN" dirty="0">
                <a:effectLst/>
              </a:rPr>
              <a:t>Data can be ingested from variety of options.</a:t>
            </a:r>
          </a:p>
          <a:p>
            <a:pPr lvl="1">
              <a:buFont typeface="Wingdings" panose="05000000000000000000" pitchFamily="2" charset="2"/>
              <a:buChar char="Ø"/>
            </a:pPr>
            <a:r>
              <a:rPr lang="en-IN" dirty="0">
                <a:effectLst/>
              </a:rPr>
              <a:t>Designed to work with latest GPUs.</a:t>
            </a:r>
          </a:p>
          <a:p>
            <a:pPr lvl="1">
              <a:buFont typeface="Wingdings" panose="05000000000000000000" pitchFamily="2" charset="2"/>
              <a:buChar char="Ø"/>
            </a:pPr>
            <a:r>
              <a:rPr lang="en-IN" dirty="0">
                <a:effectLst/>
              </a:rPr>
              <a:t>Deployment can be on cloud or on premise.</a:t>
            </a:r>
          </a:p>
          <a:p>
            <a:r>
              <a:rPr lang="en-IN" dirty="0">
                <a:effectLst/>
              </a:rPr>
              <a:t>Some use cases:</a:t>
            </a:r>
          </a:p>
          <a:p>
            <a:pPr lvl="1">
              <a:buFont typeface="Wingdings" panose="05000000000000000000" pitchFamily="2" charset="2"/>
              <a:buChar char="Ø"/>
            </a:pPr>
            <a:r>
              <a:rPr lang="en-IN" dirty="0">
                <a:effectLst/>
              </a:rPr>
              <a:t>Fraud Detection</a:t>
            </a:r>
          </a:p>
          <a:p>
            <a:pPr lvl="1">
              <a:buFont typeface="Wingdings" panose="05000000000000000000" pitchFamily="2" charset="2"/>
              <a:buChar char="Ø"/>
            </a:pPr>
            <a:r>
              <a:rPr lang="en-IN" dirty="0">
                <a:effectLst/>
              </a:rPr>
              <a:t>Claims Management</a:t>
            </a:r>
          </a:p>
          <a:p>
            <a:pPr lvl="1">
              <a:buFont typeface="Wingdings" panose="05000000000000000000" pitchFamily="2" charset="2"/>
              <a:buChar char="Ø"/>
            </a:pPr>
            <a:r>
              <a:rPr lang="en-IN" dirty="0">
                <a:effectLst/>
              </a:rPr>
              <a:t>Digital Advertising</a:t>
            </a:r>
          </a:p>
          <a:p>
            <a:endParaRPr lang="en-IN" dirty="0">
              <a:effectLst/>
            </a:endParaRPr>
          </a:p>
          <a:p>
            <a:endParaRPr lang="en-IN" dirty="0">
              <a:effectLst/>
            </a:endParaRPr>
          </a:p>
          <a:p>
            <a:endParaRPr lang="en-IN" dirty="0">
              <a:effectLst/>
            </a:endParaRPr>
          </a:p>
          <a:p>
            <a:endParaRPr lang="en-IN" dirty="0">
              <a:effectLst/>
            </a:endParaRPr>
          </a:p>
        </p:txBody>
      </p:sp>
      <p:pic>
        <p:nvPicPr>
          <p:cNvPr id="5" name="Picture 2" descr="IFMR GSB">
            <a:extLst>
              <a:ext uri="{FF2B5EF4-FFF2-40B4-BE49-F238E27FC236}">
                <a16:creationId xmlns:a16="http://schemas.microsoft.com/office/drawing/2014/main" id="{4AFFBECF-877F-4108-9AA0-ECD4A9E53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92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B74D-5120-4A9C-90F5-AEA839FC89B2}"/>
              </a:ext>
            </a:extLst>
          </p:cNvPr>
          <p:cNvSpPr>
            <a:spLocks noGrp="1"/>
          </p:cNvSpPr>
          <p:nvPr>
            <p:ph type="title"/>
          </p:nvPr>
        </p:nvSpPr>
        <p:spPr>
          <a:xfrm>
            <a:off x="913794" y="1"/>
            <a:ext cx="10353761" cy="952500"/>
          </a:xfrm>
        </p:spPr>
        <p:txBody>
          <a:bodyPr/>
          <a:lstStyle/>
          <a:p>
            <a:r>
              <a:rPr lang="en-US" dirty="0">
                <a:effectLst/>
              </a:rPr>
              <a:t>Google Cloud Auto ML</a:t>
            </a:r>
            <a:endParaRPr lang="en-IN" dirty="0"/>
          </a:p>
        </p:txBody>
      </p:sp>
      <p:sp>
        <p:nvSpPr>
          <p:cNvPr id="3" name="Content Placeholder 2">
            <a:extLst>
              <a:ext uri="{FF2B5EF4-FFF2-40B4-BE49-F238E27FC236}">
                <a16:creationId xmlns:a16="http://schemas.microsoft.com/office/drawing/2014/main" id="{24E39720-AF84-4708-AEAB-09D84ED27995}"/>
              </a:ext>
            </a:extLst>
          </p:cNvPr>
          <p:cNvSpPr>
            <a:spLocks noGrp="1"/>
          </p:cNvSpPr>
          <p:nvPr>
            <p:ph idx="1"/>
          </p:nvPr>
        </p:nvSpPr>
        <p:spPr>
          <a:xfrm>
            <a:off x="913794" y="952501"/>
            <a:ext cx="10353762" cy="5673382"/>
          </a:xfrm>
        </p:spPr>
        <p:txBody>
          <a:bodyPr/>
          <a:lstStyle/>
          <a:p>
            <a:r>
              <a:rPr lang="en-US" dirty="0">
                <a:effectLst/>
              </a:rPr>
              <a:t>It is a suite of machine learning products with a simple GUI used to train, evaluate, improve and deploy machine learning models based on the given data.</a:t>
            </a:r>
            <a:endParaRPr lang="en-IN" dirty="0">
              <a:effectLst/>
            </a:endParaRPr>
          </a:p>
          <a:p>
            <a:r>
              <a:rPr lang="en-IN" dirty="0"/>
              <a:t>Products:</a:t>
            </a:r>
          </a:p>
          <a:p>
            <a:pPr lvl="1">
              <a:buFont typeface="Wingdings" panose="05000000000000000000" pitchFamily="2" charset="2"/>
              <a:buChar char="Ø"/>
            </a:pPr>
            <a:r>
              <a:rPr lang="en-IN" b="1" dirty="0"/>
              <a:t>Auto ML Vision: </a:t>
            </a:r>
            <a:r>
              <a:rPr lang="en-IN" b="1" dirty="0">
                <a:effectLst/>
              </a:rPr>
              <a:t> </a:t>
            </a:r>
            <a:r>
              <a:rPr lang="en-IN" dirty="0">
                <a:effectLst/>
              </a:rPr>
              <a:t>It helps to train machine learning models to classify images according to our own defined labels</a:t>
            </a:r>
            <a:endParaRPr lang="en-IN" dirty="0"/>
          </a:p>
          <a:p>
            <a:pPr lvl="1">
              <a:buFont typeface="Wingdings" panose="05000000000000000000" pitchFamily="2" charset="2"/>
              <a:buChar char="Ø"/>
            </a:pPr>
            <a:r>
              <a:rPr lang="en-IN" b="1" dirty="0"/>
              <a:t>Auto ML Natural Language: </a:t>
            </a:r>
            <a:r>
              <a:rPr lang="en-IN" dirty="0"/>
              <a:t>It is used </a:t>
            </a:r>
            <a:r>
              <a:rPr lang="en-IN" dirty="0">
                <a:effectLst/>
              </a:rPr>
              <a:t>to create custom machine learning models to classify English-language content into a custom set of categories</a:t>
            </a:r>
            <a:endParaRPr lang="en-IN" dirty="0"/>
          </a:p>
          <a:p>
            <a:pPr lvl="1">
              <a:buFont typeface="Wingdings" panose="05000000000000000000" pitchFamily="2" charset="2"/>
              <a:buChar char="Ø"/>
            </a:pPr>
            <a:r>
              <a:rPr lang="en-IN" b="1" dirty="0"/>
              <a:t>Auto ML Translation: </a:t>
            </a:r>
            <a:r>
              <a:rPr lang="en-IN" dirty="0"/>
              <a:t>It helps to create </a:t>
            </a:r>
            <a:r>
              <a:rPr lang="en-IN" dirty="0">
                <a:effectLst/>
              </a:rPr>
              <a:t>custom translation models so that translation queries return results specific to our domain. </a:t>
            </a:r>
          </a:p>
          <a:p>
            <a:r>
              <a:rPr lang="en-IN" dirty="0">
                <a:effectLst/>
              </a:rPr>
              <a:t>Features:</a:t>
            </a:r>
          </a:p>
          <a:p>
            <a:pPr lvl="1">
              <a:buFont typeface="Wingdings" panose="05000000000000000000" pitchFamily="2" charset="2"/>
              <a:buChar char="Ø"/>
            </a:pPr>
            <a:r>
              <a:rPr lang="en-IN" dirty="0">
                <a:effectLst/>
              </a:rPr>
              <a:t>Integration with other google cloud services like data storage etc.</a:t>
            </a:r>
          </a:p>
          <a:p>
            <a:pPr lvl="1">
              <a:buFont typeface="Wingdings" panose="05000000000000000000" pitchFamily="2" charset="2"/>
              <a:buChar char="Ø"/>
            </a:pPr>
            <a:r>
              <a:rPr lang="en-IN" dirty="0">
                <a:effectLst/>
              </a:rPr>
              <a:t>Integration with human labelling.</a:t>
            </a:r>
          </a:p>
          <a:p>
            <a:pPr lvl="1">
              <a:buFont typeface="Wingdings" panose="05000000000000000000" pitchFamily="2" charset="2"/>
              <a:buChar char="Ø"/>
            </a:pPr>
            <a:r>
              <a:rPr lang="en-IN" dirty="0">
                <a:effectLst/>
              </a:rPr>
              <a:t>Flexible charges.</a:t>
            </a:r>
          </a:p>
          <a:p>
            <a:endParaRPr lang="en-IN" dirty="0"/>
          </a:p>
        </p:txBody>
      </p:sp>
      <p:pic>
        <p:nvPicPr>
          <p:cNvPr id="5" name="Picture 2" descr="IFMR GSB">
            <a:extLst>
              <a:ext uri="{FF2B5EF4-FFF2-40B4-BE49-F238E27FC236}">
                <a16:creationId xmlns:a16="http://schemas.microsoft.com/office/drawing/2014/main" id="{BC56A2DE-E003-465C-BC58-31051CE0C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5150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4930-B14F-4335-B5DF-35A2164B8451}"/>
              </a:ext>
            </a:extLst>
          </p:cNvPr>
          <p:cNvSpPr>
            <a:spLocks noGrp="1"/>
          </p:cNvSpPr>
          <p:nvPr>
            <p:ph type="title"/>
          </p:nvPr>
        </p:nvSpPr>
        <p:spPr>
          <a:xfrm>
            <a:off x="1071562" y="1"/>
            <a:ext cx="10353761" cy="952500"/>
          </a:xfrm>
        </p:spPr>
        <p:txBody>
          <a:bodyPr/>
          <a:lstStyle/>
          <a:p>
            <a:r>
              <a:rPr lang="en-US" dirty="0">
                <a:effectLst/>
              </a:rPr>
              <a:t>IBM Watson Studio</a:t>
            </a:r>
            <a:endParaRPr lang="en-IN" dirty="0"/>
          </a:p>
        </p:txBody>
      </p:sp>
      <p:sp>
        <p:nvSpPr>
          <p:cNvPr id="3" name="Content Placeholder 2">
            <a:extLst>
              <a:ext uri="{FF2B5EF4-FFF2-40B4-BE49-F238E27FC236}">
                <a16:creationId xmlns:a16="http://schemas.microsoft.com/office/drawing/2014/main" id="{977DB9F5-4660-4724-A1F7-51346BC86DE9}"/>
              </a:ext>
            </a:extLst>
          </p:cNvPr>
          <p:cNvSpPr>
            <a:spLocks noGrp="1"/>
          </p:cNvSpPr>
          <p:nvPr>
            <p:ph idx="1"/>
          </p:nvPr>
        </p:nvSpPr>
        <p:spPr>
          <a:xfrm>
            <a:off x="913795" y="952499"/>
            <a:ext cx="10353762" cy="5434233"/>
          </a:xfrm>
        </p:spPr>
        <p:txBody>
          <a:bodyPr>
            <a:normAutofit/>
          </a:bodyPr>
          <a:lstStyle/>
          <a:p>
            <a:r>
              <a:rPr lang="en-US" dirty="0">
                <a:effectLst/>
              </a:rPr>
              <a:t>IBM Watson Studio provides a set tools to enterprises to build and train machine learning models.</a:t>
            </a:r>
          </a:p>
          <a:p>
            <a:r>
              <a:rPr lang="en-US" dirty="0">
                <a:effectLst/>
              </a:rPr>
              <a:t>It provides 30 day free trials and after that paid plans depending upon requirements.</a:t>
            </a:r>
          </a:p>
          <a:p>
            <a:r>
              <a:rPr lang="en-US" dirty="0">
                <a:effectLst/>
              </a:rPr>
              <a:t>Features:</a:t>
            </a:r>
          </a:p>
          <a:p>
            <a:pPr lvl="1">
              <a:buFont typeface="Wingdings" panose="05000000000000000000" pitchFamily="2" charset="2"/>
              <a:buChar char="Ø"/>
            </a:pPr>
            <a:r>
              <a:rPr lang="en-IN" dirty="0">
                <a:effectLst/>
              </a:rPr>
              <a:t>It allows extracting meaningful and important information by analysing diverse data sources faster and more accurately.</a:t>
            </a:r>
          </a:p>
          <a:p>
            <a:pPr lvl="1">
              <a:buFont typeface="Wingdings" panose="05000000000000000000" pitchFamily="2" charset="2"/>
              <a:buChar char="Ø"/>
            </a:pPr>
            <a:r>
              <a:rPr lang="en-IN" dirty="0">
                <a:effectLst/>
              </a:rPr>
              <a:t>The AI platform is designed to help enterprises better understand their customers and interact with them in a better way.</a:t>
            </a:r>
          </a:p>
          <a:p>
            <a:pPr lvl="1">
              <a:buFont typeface="Wingdings" panose="05000000000000000000" pitchFamily="2" charset="2"/>
              <a:buChar char="Ø"/>
            </a:pPr>
            <a:r>
              <a:rPr lang="en-IN" dirty="0">
                <a:effectLst/>
              </a:rPr>
              <a:t>The advanced AI platform allows enterprises to leverage employee expertise and develops a valuable pool of their knowledge. </a:t>
            </a:r>
          </a:p>
          <a:p>
            <a:pPr lvl="1">
              <a:buFont typeface="Wingdings" panose="05000000000000000000" pitchFamily="2" charset="2"/>
              <a:buChar char="Ø"/>
            </a:pPr>
            <a:r>
              <a:rPr lang="en-IN" dirty="0">
                <a:effectLst/>
              </a:rPr>
              <a:t>Provides access to open source tools like </a:t>
            </a:r>
            <a:r>
              <a:rPr lang="en-IN" dirty="0" err="1">
                <a:effectLst/>
              </a:rPr>
              <a:t>Jupyter</a:t>
            </a:r>
            <a:r>
              <a:rPr lang="en-IN" dirty="0">
                <a:effectLst/>
              </a:rPr>
              <a:t> Notebooks, R studio etc. for fine tuning the parameters.</a:t>
            </a:r>
          </a:p>
          <a:p>
            <a:pPr lvl="1">
              <a:buFont typeface="Wingdings" panose="05000000000000000000" pitchFamily="2" charset="2"/>
              <a:buChar char="Ø"/>
            </a:pPr>
            <a:r>
              <a:rPr lang="en-IN" dirty="0">
                <a:effectLst/>
              </a:rPr>
              <a:t>Provides a drag-and-drop, no-code interface deep learning programming.</a:t>
            </a:r>
          </a:p>
          <a:p>
            <a:pPr lvl="1">
              <a:buFont typeface="Wingdings" panose="05000000000000000000" pitchFamily="2" charset="2"/>
              <a:buChar char="Ø"/>
            </a:pPr>
            <a:endParaRPr lang="en-IN" dirty="0"/>
          </a:p>
        </p:txBody>
      </p:sp>
      <p:pic>
        <p:nvPicPr>
          <p:cNvPr id="5" name="Picture 2" descr="IFMR GSB">
            <a:extLst>
              <a:ext uri="{FF2B5EF4-FFF2-40B4-BE49-F238E27FC236}">
                <a16:creationId xmlns:a16="http://schemas.microsoft.com/office/drawing/2014/main" id="{8C313038-3FD8-43E6-AB31-7484446EF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243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4F99-A468-472B-B05C-4FD62AD546E5}"/>
              </a:ext>
            </a:extLst>
          </p:cNvPr>
          <p:cNvSpPr>
            <a:spLocks noGrp="1"/>
          </p:cNvSpPr>
          <p:nvPr>
            <p:ph type="title"/>
          </p:nvPr>
        </p:nvSpPr>
        <p:spPr>
          <a:xfrm>
            <a:off x="1476805" y="1"/>
            <a:ext cx="9227741" cy="1066800"/>
          </a:xfrm>
        </p:spPr>
        <p:txBody>
          <a:bodyPr/>
          <a:lstStyle/>
          <a:p>
            <a:r>
              <a:rPr lang="en-US" dirty="0">
                <a:effectLst/>
              </a:rPr>
              <a:t>Microsoft Azure Machine Learning Studio</a:t>
            </a:r>
            <a:endParaRPr lang="en-IN" dirty="0"/>
          </a:p>
        </p:txBody>
      </p:sp>
      <p:sp>
        <p:nvSpPr>
          <p:cNvPr id="3" name="Content Placeholder 2">
            <a:extLst>
              <a:ext uri="{FF2B5EF4-FFF2-40B4-BE49-F238E27FC236}">
                <a16:creationId xmlns:a16="http://schemas.microsoft.com/office/drawing/2014/main" id="{CB6D4097-3A54-4654-A686-D25613AEA7BB}"/>
              </a:ext>
            </a:extLst>
          </p:cNvPr>
          <p:cNvSpPr>
            <a:spLocks noGrp="1"/>
          </p:cNvSpPr>
          <p:nvPr>
            <p:ph idx="1"/>
          </p:nvPr>
        </p:nvSpPr>
        <p:spPr>
          <a:xfrm>
            <a:off x="913795" y="952499"/>
            <a:ext cx="10353762" cy="5905499"/>
          </a:xfrm>
        </p:spPr>
        <p:txBody>
          <a:bodyPr>
            <a:normAutofit fontScale="92500"/>
          </a:bodyPr>
          <a:lstStyle/>
          <a:p>
            <a:r>
              <a:rPr lang="en-IN" dirty="0">
                <a:effectLst/>
              </a:rPr>
              <a:t>Azure Machine Learning Studio is an interactive programming tool for predictive analytics.</a:t>
            </a:r>
          </a:p>
          <a:p>
            <a:r>
              <a:rPr lang="en-IN" dirty="0">
                <a:effectLst/>
              </a:rPr>
              <a:t>It</a:t>
            </a:r>
            <a:r>
              <a:rPr lang="en-US" dirty="0">
                <a:effectLst/>
              </a:rPr>
              <a:t> provides a </a:t>
            </a:r>
            <a:r>
              <a:rPr lang="en-US" b="1" dirty="0">
                <a:effectLst/>
              </a:rPr>
              <a:t>drag and drop </a:t>
            </a:r>
            <a:r>
              <a:rPr lang="en-US" dirty="0">
                <a:effectLst/>
              </a:rPr>
              <a:t>like environment to create ML models.</a:t>
            </a:r>
          </a:p>
          <a:p>
            <a:r>
              <a:rPr lang="en-US" dirty="0">
                <a:effectLst/>
              </a:rPr>
              <a:t>Here we have to load the data on platform, then data cleaning, splitting (test and train datasets) and training of model is done. Finally model is scored and predictions are made.</a:t>
            </a:r>
          </a:p>
          <a:p>
            <a:r>
              <a:rPr lang="en-US" dirty="0">
                <a:effectLst/>
              </a:rPr>
              <a:t>It comes with both free package (limited services) and a standard package. </a:t>
            </a:r>
          </a:p>
          <a:p>
            <a:r>
              <a:rPr lang="en-US" dirty="0">
                <a:effectLst/>
              </a:rPr>
              <a:t>Features:</a:t>
            </a:r>
          </a:p>
          <a:p>
            <a:pPr lvl="1">
              <a:buFont typeface="Wingdings" panose="05000000000000000000" pitchFamily="2" charset="2"/>
              <a:buChar char="Ø"/>
            </a:pPr>
            <a:r>
              <a:rPr lang="en-US" dirty="0">
                <a:effectLst/>
              </a:rPr>
              <a:t>Due to its </a:t>
            </a:r>
            <a:r>
              <a:rPr lang="en-IN" dirty="0">
                <a:effectLst/>
              </a:rPr>
              <a:t> visual connections, no heavy programming is required and models are completed at a faster pace.</a:t>
            </a:r>
          </a:p>
          <a:p>
            <a:pPr lvl="1">
              <a:buFont typeface="Wingdings" panose="05000000000000000000" pitchFamily="2" charset="2"/>
              <a:buChar char="Ø"/>
            </a:pPr>
            <a:r>
              <a:rPr lang="en-IN" dirty="0">
                <a:effectLst/>
              </a:rPr>
              <a:t>Provide access to </a:t>
            </a:r>
            <a:r>
              <a:rPr lang="en-IN" b="1" dirty="0">
                <a:effectLst/>
              </a:rPr>
              <a:t>Cortana Intelligence Gallery</a:t>
            </a:r>
            <a:r>
              <a:rPr lang="en-IN" dirty="0">
                <a:effectLst/>
              </a:rPr>
              <a:t> where users from various places can collaborate with each other to share knowledge and solve problems.</a:t>
            </a:r>
          </a:p>
          <a:p>
            <a:pPr lvl="1">
              <a:buFont typeface="Wingdings" panose="05000000000000000000" pitchFamily="2" charset="2"/>
              <a:buChar char="Ø"/>
            </a:pPr>
            <a:r>
              <a:rPr lang="en-IN" dirty="0">
                <a:effectLst/>
              </a:rPr>
              <a:t>Developed model can be directly pushed to the web for mass usage. Later on changes can also be made on published models.</a:t>
            </a:r>
          </a:p>
          <a:p>
            <a:pPr lvl="1">
              <a:buFont typeface="Wingdings" panose="05000000000000000000" pitchFamily="2" charset="2"/>
              <a:buChar char="Ø"/>
            </a:pPr>
            <a:r>
              <a:rPr lang="en-IN" dirty="0">
                <a:effectLst/>
              </a:rPr>
              <a:t>Developers have access to vast set of AI algorithms for better predictive modelling.</a:t>
            </a:r>
          </a:p>
          <a:p>
            <a:pPr lvl="1">
              <a:buFont typeface="Wingdings" panose="05000000000000000000" pitchFamily="2" charset="2"/>
              <a:buChar char="Ø"/>
            </a:pPr>
            <a:r>
              <a:rPr lang="en-IN" dirty="0">
                <a:effectLst/>
              </a:rPr>
              <a:t>It is a browser based platform so can be accessed anywhere.</a:t>
            </a:r>
          </a:p>
          <a:p>
            <a:endParaRPr lang="en-IN" dirty="0">
              <a:effectLst/>
            </a:endParaRPr>
          </a:p>
          <a:p>
            <a:endParaRPr lang="en-IN" dirty="0"/>
          </a:p>
        </p:txBody>
      </p:sp>
      <p:pic>
        <p:nvPicPr>
          <p:cNvPr id="5" name="Picture 2" descr="IFMR GSB">
            <a:extLst>
              <a:ext uri="{FF2B5EF4-FFF2-40B4-BE49-F238E27FC236}">
                <a16:creationId xmlns:a16="http://schemas.microsoft.com/office/drawing/2014/main" id="{C5F0440F-4FDE-4831-BBC1-D94CCB5EF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5106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676C-F240-4045-B8A0-93B8912008A0}"/>
              </a:ext>
            </a:extLst>
          </p:cNvPr>
          <p:cNvSpPr>
            <a:spLocks noGrp="1"/>
          </p:cNvSpPr>
          <p:nvPr>
            <p:ph type="title"/>
          </p:nvPr>
        </p:nvSpPr>
        <p:spPr>
          <a:xfrm>
            <a:off x="913796" y="1"/>
            <a:ext cx="10353761" cy="952500"/>
          </a:xfrm>
        </p:spPr>
        <p:txBody>
          <a:bodyPr/>
          <a:lstStyle/>
          <a:p>
            <a:r>
              <a:rPr lang="en-US" dirty="0">
                <a:effectLst/>
              </a:rPr>
              <a:t>Rapid Miner</a:t>
            </a:r>
            <a:endParaRPr lang="en-IN" dirty="0"/>
          </a:p>
        </p:txBody>
      </p:sp>
      <p:sp>
        <p:nvSpPr>
          <p:cNvPr id="3" name="Content Placeholder 2">
            <a:extLst>
              <a:ext uri="{FF2B5EF4-FFF2-40B4-BE49-F238E27FC236}">
                <a16:creationId xmlns:a16="http://schemas.microsoft.com/office/drawing/2014/main" id="{77D3BD11-F496-46E6-B518-1AA623D4B338}"/>
              </a:ext>
            </a:extLst>
          </p:cNvPr>
          <p:cNvSpPr>
            <a:spLocks noGrp="1"/>
          </p:cNvSpPr>
          <p:nvPr>
            <p:ph idx="1"/>
          </p:nvPr>
        </p:nvSpPr>
        <p:spPr>
          <a:xfrm>
            <a:off x="442497" y="1267557"/>
            <a:ext cx="11296357" cy="4322886"/>
          </a:xfrm>
        </p:spPr>
        <p:txBody>
          <a:bodyPr>
            <a:normAutofit/>
          </a:bodyPr>
          <a:lstStyle/>
          <a:p>
            <a:r>
              <a:rPr lang="en-IN" dirty="0">
                <a:effectLst/>
              </a:rPr>
              <a:t>Rapid Miner is a ML platform that provides an integrated environment for data preparation, machine learning, deep learning, text mining, and predictive analytics. </a:t>
            </a:r>
          </a:p>
          <a:p>
            <a:r>
              <a:rPr lang="en-IN" dirty="0">
                <a:effectLst/>
              </a:rPr>
              <a:t>Its free edition is limited to 1 logical processor and 10000 data rows, while commercial pricing starts at $2500.</a:t>
            </a:r>
          </a:p>
          <a:p>
            <a:r>
              <a:rPr lang="en-IN" dirty="0">
                <a:effectLst/>
              </a:rPr>
              <a:t>Tools provided on this platform:</a:t>
            </a:r>
          </a:p>
          <a:p>
            <a:pPr lvl="1">
              <a:buFont typeface="Wingdings" panose="05000000000000000000" pitchFamily="2" charset="2"/>
              <a:buChar char="Ø"/>
            </a:pPr>
            <a:r>
              <a:rPr lang="en-IN" dirty="0">
                <a:effectLst/>
              </a:rPr>
              <a:t>RapidMiner Studio: Used to create predictive models using drag and drop approach.</a:t>
            </a:r>
          </a:p>
          <a:p>
            <a:pPr lvl="1">
              <a:buFont typeface="Wingdings" panose="05000000000000000000" pitchFamily="2" charset="2"/>
              <a:buChar char="Ø"/>
            </a:pPr>
            <a:r>
              <a:rPr lang="en-IN" dirty="0">
                <a:effectLst/>
              </a:rPr>
              <a:t>RapidMiner Auto Model: Automatically predicts the best model for our data. </a:t>
            </a:r>
          </a:p>
          <a:p>
            <a:pPr lvl="1">
              <a:buFont typeface="Wingdings" panose="05000000000000000000" pitchFamily="2" charset="2"/>
              <a:buChar char="Ø"/>
            </a:pPr>
            <a:r>
              <a:rPr lang="en-IN" dirty="0">
                <a:effectLst/>
              </a:rPr>
              <a:t>RapidMiner Turbo Prep: Helps to evaluate the quality of data and make changes if required.</a:t>
            </a:r>
          </a:p>
          <a:p>
            <a:pPr lvl="1">
              <a:buFont typeface="Wingdings" panose="05000000000000000000" pitchFamily="2" charset="2"/>
              <a:buChar char="Ø"/>
            </a:pPr>
            <a:r>
              <a:rPr lang="en-IN" dirty="0">
                <a:effectLst/>
              </a:rPr>
              <a:t>RapidMiner Server: Used to deploy models into production.</a:t>
            </a:r>
          </a:p>
          <a:p>
            <a:pPr lvl="1">
              <a:buFont typeface="Wingdings" panose="05000000000000000000" pitchFamily="2" charset="2"/>
              <a:buChar char="Ø"/>
            </a:pPr>
            <a:r>
              <a:rPr lang="en-IN" dirty="0">
                <a:effectLst/>
              </a:rPr>
              <a:t>RapidMiner </a:t>
            </a:r>
            <a:r>
              <a:rPr lang="en-IN" dirty="0" err="1">
                <a:effectLst/>
              </a:rPr>
              <a:t>Radoop</a:t>
            </a:r>
            <a:r>
              <a:rPr lang="en-IN" dirty="0">
                <a:effectLst/>
              </a:rPr>
              <a:t>:  To build and run predictive models in Hadoop.</a:t>
            </a:r>
          </a:p>
        </p:txBody>
      </p:sp>
      <p:pic>
        <p:nvPicPr>
          <p:cNvPr id="5" name="Picture 2" descr="IFMR GSB">
            <a:extLst>
              <a:ext uri="{FF2B5EF4-FFF2-40B4-BE49-F238E27FC236}">
                <a16:creationId xmlns:a16="http://schemas.microsoft.com/office/drawing/2014/main" id="{10999205-84AF-4956-BC67-FF20F4508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2904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7370-858F-4A5B-91CC-5F0BAAFB944B}"/>
              </a:ext>
            </a:extLst>
          </p:cNvPr>
          <p:cNvSpPr>
            <a:spLocks noGrp="1"/>
          </p:cNvSpPr>
          <p:nvPr>
            <p:ph type="title"/>
          </p:nvPr>
        </p:nvSpPr>
        <p:spPr>
          <a:xfrm>
            <a:off x="919119" y="518453"/>
            <a:ext cx="10353761" cy="952500"/>
          </a:xfrm>
        </p:spPr>
        <p:txBody>
          <a:bodyPr/>
          <a:lstStyle/>
          <a:p>
            <a:r>
              <a:rPr lang="en-US" dirty="0" err="1">
                <a:effectLst/>
              </a:rPr>
              <a:t>Trifacta</a:t>
            </a:r>
            <a:endParaRPr lang="en-IN" dirty="0"/>
          </a:p>
        </p:txBody>
      </p:sp>
      <p:sp>
        <p:nvSpPr>
          <p:cNvPr id="3" name="Content Placeholder 2">
            <a:extLst>
              <a:ext uri="{FF2B5EF4-FFF2-40B4-BE49-F238E27FC236}">
                <a16:creationId xmlns:a16="http://schemas.microsoft.com/office/drawing/2014/main" id="{F50BBA4C-CB31-481A-8198-18924E73B614}"/>
              </a:ext>
            </a:extLst>
          </p:cNvPr>
          <p:cNvSpPr>
            <a:spLocks noGrp="1"/>
          </p:cNvSpPr>
          <p:nvPr>
            <p:ph idx="1"/>
          </p:nvPr>
        </p:nvSpPr>
        <p:spPr>
          <a:xfrm>
            <a:off x="919118" y="1905000"/>
            <a:ext cx="10353762" cy="4125938"/>
          </a:xfrm>
        </p:spPr>
        <p:txBody>
          <a:bodyPr>
            <a:normAutofit/>
          </a:bodyPr>
          <a:lstStyle/>
          <a:p>
            <a:r>
              <a:rPr lang="en-US" dirty="0">
                <a:effectLst/>
              </a:rPr>
              <a:t>This software provides GUI for effective data preparation for further uses. </a:t>
            </a:r>
          </a:p>
          <a:p>
            <a:r>
              <a:rPr lang="en-US" dirty="0">
                <a:effectLst/>
              </a:rPr>
              <a:t>It takes data as input and evaluates a summary with multiple statistics by column. Then for each column, it recommends some transformations automatically. </a:t>
            </a:r>
          </a:p>
          <a:p>
            <a:r>
              <a:rPr lang="en-US" dirty="0">
                <a:effectLst/>
              </a:rPr>
              <a:t>The data preparation can be done by various options present in the software like discovering, structure, cleaning etc.</a:t>
            </a:r>
          </a:p>
          <a:p>
            <a:r>
              <a:rPr lang="en-US" dirty="0">
                <a:effectLst/>
              </a:rPr>
              <a:t>Three editions of this software:</a:t>
            </a:r>
          </a:p>
          <a:p>
            <a:pPr lvl="1">
              <a:buFont typeface="Wingdings" panose="05000000000000000000" pitchFamily="2" charset="2"/>
              <a:buChar char="Ø"/>
            </a:pPr>
            <a:r>
              <a:rPr lang="en-US" b="1" dirty="0">
                <a:effectLst/>
              </a:rPr>
              <a:t>Wrangler:</a:t>
            </a:r>
            <a:r>
              <a:rPr lang="en-US" dirty="0">
                <a:effectLst/>
              </a:rPr>
              <a:t> Free with up to 100MB of data wrangling capacity only.</a:t>
            </a:r>
          </a:p>
          <a:p>
            <a:pPr lvl="1">
              <a:buFont typeface="Wingdings" panose="05000000000000000000" pitchFamily="2" charset="2"/>
              <a:buChar char="Ø"/>
            </a:pPr>
            <a:r>
              <a:rPr lang="en-US" b="1" dirty="0">
                <a:effectLst/>
              </a:rPr>
              <a:t>Wrangler Pro: </a:t>
            </a:r>
            <a:r>
              <a:rPr lang="en-US" dirty="0">
                <a:effectLst/>
              </a:rPr>
              <a:t>Starts at 419$/month with many other features.</a:t>
            </a:r>
          </a:p>
          <a:p>
            <a:pPr lvl="1">
              <a:buFont typeface="Wingdings" panose="05000000000000000000" pitchFamily="2" charset="2"/>
              <a:buChar char="Ø"/>
            </a:pPr>
            <a:r>
              <a:rPr lang="en-US" b="1" dirty="0">
                <a:effectLst/>
              </a:rPr>
              <a:t>Wrangler Enterprise: </a:t>
            </a:r>
            <a:r>
              <a:rPr lang="en-US" dirty="0">
                <a:effectLst/>
              </a:rPr>
              <a:t>Pricing based on negotiation and includes all software features.</a:t>
            </a:r>
          </a:p>
          <a:p>
            <a:pPr lvl="1">
              <a:buFont typeface="Wingdings" panose="05000000000000000000" pitchFamily="2" charset="2"/>
              <a:buChar char="Ø"/>
            </a:pPr>
            <a:endParaRPr lang="en-IN" dirty="0"/>
          </a:p>
        </p:txBody>
      </p:sp>
      <p:pic>
        <p:nvPicPr>
          <p:cNvPr id="5" name="Picture 2" descr="IFMR GSB">
            <a:extLst>
              <a:ext uri="{FF2B5EF4-FFF2-40B4-BE49-F238E27FC236}">
                <a16:creationId xmlns:a16="http://schemas.microsoft.com/office/drawing/2014/main" id="{F50A3CD2-8B6E-41ED-8ADF-88436D8F5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3440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086F-06C2-4345-A3DA-553C1CF63D1D}"/>
              </a:ext>
            </a:extLst>
          </p:cNvPr>
          <p:cNvSpPr>
            <a:spLocks noGrp="1"/>
          </p:cNvSpPr>
          <p:nvPr>
            <p:ph type="title"/>
          </p:nvPr>
        </p:nvSpPr>
        <p:spPr>
          <a:xfrm>
            <a:off x="2461846" y="0"/>
            <a:ext cx="6907237" cy="1326321"/>
          </a:xfrm>
        </p:spPr>
        <p:txBody>
          <a:bodyPr>
            <a:normAutofit/>
          </a:bodyPr>
          <a:lstStyle/>
          <a:p>
            <a:r>
              <a:rPr lang="en-US" sz="2400" dirty="0"/>
              <a:t>Machine Learning Techniques</a:t>
            </a:r>
            <a:endParaRPr lang="en-IN" sz="2400" dirty="0"/>
          </a:p>
        </p:txBody>
      </p:sp>
      <p:sp>
        <p:nvSpPr>
          <p:cNvPr id="4" name="Rectangle 3">
            <a:extLst>
              <a:ext uri="{FF2B5EF4-FFF2-40B4-BE49-F238E27FC236}">
                <a16:creationId xmlns:a16="http://schemas.microsoft.com/office/drawing/2014/main" id="{43505D9B-BF5F-40D2-B93D-E6AF278A0153}"/>
              </a:ext>
            </a:extLst>
          </p:cNvPr>
          <p:cNvSpPr/>
          <p:nvPr/>
        </p:nvSpPr>
        <p:spPr>
          <a:xfrm>
            <a:off x="4628271" y="1012874"/>
            <a:ext cx="2560320" cy="12098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Machine Learning</a:t>
            </a:r>
            <a:endParaRPr lang="en-IN" sz="2000" dirty="0"/>
          </a:p>
        </p:txBody>
      </p:sp>
      <p:sp>
        <p:nvSpPr>
          <p:cNvPr id="8" name="Rectangle 7">
            <a:extLst>
              <a:ext uri="{FF2B5EF4-FFF2-40B4-BE49-F238E27FC236}">
                <a16:creationId xmlns:a16="http://schemas.microsoft.com/office/drawing/2014/main" id="{98D22BF2-93C1-45EB-952C-78903090302A}"/>
              </a:ext>
            </a:extLst>
          </p:cNvPr>
          <p:cNvSpPr/>
          <p:nvPr/>
        </p:nvSpPr>
        <p:spPr>
          <a:xfrm>
            <a:off x="821200" y="2874357"/>
            <a:ext cx="2071469" cy="1100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Supervised Learning</a:t>
            </a:r>
            <a:endParaRPr lang="en-IN" dirty="0"/>
          </a:p>
        </p:txBody>
      </p:sp>
      <p:sp>
        <p:nvSpPr>
          <p:cNvPr id="9" name="Rectangle 8">
            <a:extLst>
              <a:ext uri="{FF2B5EF4-FFF2-40B4-BE49-F238E27FC236}">
                <a16:creationId xmlns:a16="http://schemas.microsoft.com/office/drawing/2014/main" id="{F8280CAC-2060-4D57-A4A5-EAA77DF1F63C}"/>
              </a:ext>
            </a:extLst>
          </p:cNvPr>
          <p:cNvSpPr/>
          <p:nvPr/>
        </p:nvSpPr>
        <p:spPr>
          <a:xfrm>
            <a:off x="4024530" y="2839182"/>
            <a:ext cx="1946031" cy="1100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Un-Supervised Learning</a:t>
            </a:r>
            <a:endParaRPr lang="en-IN" dirty="0"/>
          </a:p>
        </p:txBody>
      </p:sp>
      <p:sp>
        <p:nvSpPr>
          <p:cNvPr id="10" name="Rectangle 9">
            <a:extLst>
              <a:ext uri="{FF2B5EF4-FFF2-40B4-BE49-F238E27FC236}">
                <a16:creationId xmlns:a16="http://schemas.microsoft.com/office/drawing/2014/main" id="{2D25344B-E5D2-4FCB-8E58-37A5086A9F99}"/>
              </a:ext>
            </a:extLst>
          </p:cNvPr>
          <p:cNvSpPr/>
          <p:nvPr/>
        </p:nvSpPr>
        <p:spPr>
          <a:xfrm>
            <a:off x="6863271" y="3916393"/>
            <a:ext cx="1951310" cy="1100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Semi supervised learning</a:t>
            </a:r>
            <a:endParaRPr lang="en-IN"/>
          </a:p>
        </p:txBody>
      </p:sp>
      <p:sp>
        <p:nvSpPr>
          <p:cNvPr id="11" name="Rectangle 10">
            <a:extLst>
              <a:ext uri="{FF2B5EF4-FFF2-40B4-BE49-F238E27FC236}">
                <a16:creationId xmlns:a16="http://schemas.microsoft.com/office/drawing/2014/main" id="{7C1E70C8-373A-453F-AF9E-F7181DA84AFA}"/>
              </a:ext>
            </a:extLst>
          </p:cNvPr>
          <p:cNvSpPr/>
          <p:nvPr/>
        </p:nvSpPr>
        <p:spPr>
          <a:xfrm>
            <a:off x="9707291" y="3916393"/>
            <a:ext cx="1946032" cy="1100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Reinforcement Learning</a:t>
            </a:r>
            <a:endParaRPr lang="en-IN"/>
          </a:p>
        </p:txBody>
      </p:sp>
      <p:sp>
        <p:nvSpPr>
          <p:cNvPr id="12" name="Rectangle 11">
            <a:extLst>
              <a:ext uri="{FF2B5EF4-FFF2-40B4-BE49-F238E27FC236}">
                <a16:creationId xmlns:a16="http://schemas.microsoft.com/office/drawing/2014/main" id="{FA6393CB-F899-4DF3-A61B-6EC5966A3F83}"/>
              </a:ext>
            </a:extLst>
          </p:cNvPr>
          <p:cNvSpPr/>
          <p:nvPr/>
        </p:nvSpPr>
        <p:spPr>
          <a:xfrm>
            <a:off x="2252005" y="5048682"/>
            <a:ext cx="1356360" cy="500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Regression</a:t>
            </a:r>
            <a:endParaRPr lang="en-IN" dirty="0"/>
          </a:p>
        </p:txBody>
      </p:sp>
      <p:sp>
        <p:nvSpPr>
          <p:cNvPr id="13" name="Rectangle 12">
            <a:extLst>
              <a:ext uri="{FF2B5EF4-FFF2-40B4-BE49-F238E27FC236}">
                <a16:creationId xmlns:a16="http://schemas.microsoft.com/office/drawing/2014/main" id="{66034E12-E568-45A1-8720-D4DAEBD71770}"/>
              </a:ext>
            </a:extLst>
          </p:cNvPr>
          <p:cNvSpPr/>
          <p:nvPr/>
        </p:nvSpPr>
        <p:spPr>
          <a:xfrm>
            <a:off x="180536" y="5048683"/>
            <a:ext cx="1676399" cy="500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endParaRPr lang="en-IN" dirty="0"/>
          </a:p>
        </p:txBody>
      </p:sp>
      <p:sp>
        <p:nvSpPr>
          <p:cNvPr id="14" name="Rectangle 13">
            <a:extLst>
              <a:ext uri="{FF2B5EF4-FFF2-40B4-BE49-F238E27FC236}">
                <a16:creationId xmlns:a16="http://schemas.microsoft.com/office/drawing/2014/main" id="{146F9C16-308C-41F1-B630-751C16E7AFF0}"/>
              </a:ext>
            </a:extLst>
          </p:cNvPr>
          <p:cNvSpPr/>
          <p:nvPr/>
        </p:nvSpPr>
        <p:spPr>
          <a:xfrm>
            <a:off x="3424310" y="5814805"/>
            <a:ext cx="1356361" cy="4829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Clustering</a:t>
            </a:r>
            <a:endParaRPr lang="en-IN" dirty="0"/>
          </a:p>
        </p:txBody>
      </p:sp>
      <p:cxnSp>
        <p:nvCxnSpPr>
          <p:cNvPr id="17" name="Straight Arrow Connector 16">
            <a:extLst>
              <a:ext uri="{FF2B5EF4-FFF2-40B4-BE49-F238E27FC236}">
                <a16:creationId xmlns:a16="http://schemas.microsoft.com/office/drawing/2014/main" id="{2906AD28-AC40-4078-85C0-E3AC7D0F88BD}"/>
              </a:ext>
            </a:extLst>
          </p:cNvPr>
          <p:cNvCxnSpPr/>
          <p:nvPr/>
        </p:nvCxnSpPr>
        <p:spPr>
          <a:xfrm flipH="1">
            <a:off x="2252005" y="1927274"/>
            <a:ext cx="2376266" cy="91190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03110DD2-F3BB-47A2-9A10-07C74C5BCF97}"/>
              </a:ext>
            </a:extLst>
          </p:cNvPr>
          <p:cNvCxnSpPr>
            <a:cxnSpLocks/>
          </p:cNvCxnSpPr>
          <p:nvPr/>
        </p:nvCxnSpPr>
        <p:spPr>
          <a:xfrm>
            <a:off x="4780671" y="2222695"/>
            <a:ext cx="0" cy="600953"/>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0E9F032E-4621-4C1B-A95B-10EC83FE2225}"/>
              </a:ext>
            </a:extLst>
          </p:cNvPr>
          <p:cNvCxnSpPr>
            <a:cxnSpLocks/>
            <a:endCxn id="12" idx="0"/>
          </p:cNvCxnSpPr>
          <p:nvPr/>
        </p:nvCxnSpPr>
        <p:spPr>
          <a:xfrm>
            <a:off x="2252005" y="4007316"/>
            <a:ext cx="678180" cy="1041366"/>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2" name="Straight Arrow Connector 21">
            <a:extLst>
              <a:ext uri="{FF2B5EF4-FFF2-40B4-BE49-F238E27FC236}">
                <a16:creationId xmlns:a16="http://schemas.microsoft.com/office/drawing/2014/main" id="{3EE880F8-4494-4FF3-9865-6FC7ED502E03}"/>
              </a:ext>
            </a:extLst>
          </p:cNvPr>
          <p:cNvCxnSpPr>
            <a:cxnSpLocks/>
          </p:cNvCxnSpPr>
          <p:nvPr/>
        </p:nvCxnSpPr>
        <p:spPr>
          <a:xfrm flipH="1">
            <a:off x="1237958" y="4007316"/>
            <a:ext cx="393894" cy="1009876"/>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a:extLst>
              <a:ext uri="{FF2B5EF4-FFF2-40B4-BE49-F238E27FC236}">
                <a16:creationId xmlns:a16="http://schemas.microsoft.com/office/drawing/2014/main" id="{E1CC9503-F4A1-4AE6-9E88-006CFA03B2A8}"/>
              </a:ext>
            </a:extLst>
          </p:cNvPr>
          <p:cNvCxnSpPr>
            <a:cxnSpLocks/>
            <a:endCxn id="11" idx="0"/>
          </p:cNvCxnSpPr>
          <p:nvPr/>
        </p:nvCxnSpPr>
        <p:spPr>
          <a:xfrm>
            <a:off x="6934641" y="2222695"/>
            <a:ext cx="3745666" cy="169369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4" name="Straight Arrow Connector 23">
            <a:extLst>
              <a:ext uri="{FF2B5EF4-FFF2-40B4-BE49-F238E27FC236}">
                <a16:creationId xmlns:a16="http://schemas.microsoft.com/office/drawing/2014/main" id="{853A65AC-FD33-47F3-817F-D6FF03F19371}"/>
              </a:ext>
            </a:extLst>
          </p:cNvPr>
          <p:cNvCxnSpPr>
            <a:cxnSpLocks/>
            <a:endCxn id="10" idx="0"/>
          </p:cNvCxnSpPr>
          <p:nvPr/>
        </p:nvCxnSpPr>
        <p:spPr>
          <a:xfrm>
            <a:off x="6668676" y="2222695"/>
            <a:ext cx="1170250" cy="169369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873114A2-E191-4B2E-A8B3-4C7138E574DD}"/>
              </a:ext>
            </a:extLst>
          </p:cNvPr>
          <p:cNvCxnSpPr>
            <a:cxnSpLocks/>
            <a:stCxn id="9" idx="2"/>
            <a:endCxn id="14" idx="0"/>
          </p:cNvCxnSpPr>
          <p:nvPr/>
        </p:nvCxnSpPr>
        <p:spPr>
          <a:xfrm flipH="1">
            <a:off x="4102491" y="3939981"/>
            <a:ext cx="895055" cy="1874824"/>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19" name="Rectangle 18">
            <a:extLst>
              <a:ext uri="{FF2B5EF4-FFF2-40B4-BE49-F238E27FC236}">
                <a16:creationId xmlns:a16="http://schemas.microsoft.com/office/drawing/2014/main" id="{146F9C16-308C-41F1-B630-751C16E7AFF0}"/>
              </a:ext>
            </a:extLst>
          </p:cNvPr>
          <p:cNvSpPr/>
          <p:nvPr/>
        </p:nvSpPr>
        <p:spPr>
          <a:xfrm>
            <a:off x="5400824" y="5814805"/>
            <a:ext cx="1462447" cy="4829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Association</a:t>
            </a:r>
            <a:endParaRPr lang="en-IN" dirty="0"/>
          </a:p>
        </p:txBody>
      </p:sp>
      <p:cxnSp>
        <p:nvCxnSpPr>
          <p:cNvPr id="25" name="Straight Arrow Connector 24">
            <a:extLst>
              <a:ext uri="{FF2B5EF4-FFF2-40B4-BE49-F238E27FC236}">
                <a16:creationId xmlns:a16="http://schemas.microsoft.com/office/drawing/2014/main" id="{873114A2-E191-4B2E-A8B3-4C7138E574DD}"/>
              </a:ext>
            </a:extLst>
          </p:cNvPr>
          <p:cNvCxnSpPr>
            <a:cxnSpLocks/>
            <a:stCxn id="9" idx="2"/>
            <a:endCxn id="19" idx="0"/>
          </p:cNvCxnSpPr>
          <p:nvPr/>
        </p:nvCxnSpPr>
        <p:spPr>
          <a:xfrm>
            <a:off x="4997546" y="3939981"/>
            <a:ext cx="1134502" cy="1874824"/>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pic>
        <p:nvPicPr>
          <p:cNvPr id="26" name="Picture 2" descr="IFMR GSB">
            <a:extLst>
              <a:ext uri="{FF2B5EF4-FFF2-40B4-BE49-F238E27FC236}">
                <a16:creationId xmlns:a16="http://schemas.microsoft.com/office/drawing/2014/main" id="{B0E873A8-D93E-45E8-91BE-3626DB4FA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0561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3C44-5BF8-441A-BE72-8C7D6657AC7E}"/>
              </a:ext>
            </a:extLst>
          </p:cNvPr>
          <p:cNvSpPr>
            <a:spLocks noGrp="1"/>
          </p:cNvSpPr>
          <p:nvPr>
            <p:ph type="title"/>
          </p:nvPr>
        </p:nvSpPr>
        <p:spPr/>
        <p:txBody>
          <a:bodyPr/>
          <a:lstStyle/>
          <a:p>
            <a:r>
              <a:rPr lang="en-US" dirty="0">
                <a:effectLst/>
              </a:rPr>
              <a:t>Supervised Learning</a:t>
            </a:r>
            <a:endParaRPr lang="en-IN" dirty="0"/>
          </a:p>
        </p:txBody>
      </p:sp>
      <p:sp>
        <p:nvSpPr>
          <p:cNvPr id="3" name="Content Placeholder 2">
            <a:extLst>
              <a:ext uri="{FF2B5EF4-FFF2-40B4-BE49-F238E27FC236}">
                <a16:creationId xmlns:a16="http://schemas.microsoft.com/office/drawing/2014/main" id="{C454D201-CC65-46B0-83F8-5060245D5353}"/>
              </a:ext>
            </a:extLst>
          </p:cNvPr>
          <p:cNvSpPr>
            <a:spLocks noGrp="1"/>
          </p:cNvSpPr>
          <p:nvPr>
            <p:ph idx="1"/>
          </p:nvPr>
        </p:nvSpPr>
        <p:spPr/>
        <p:txBody>
          <a:bodyPr>
            <a:normAutofit/>
          </a:bodyPr>
          <a:lstStyle/>
          <a:p>
            <a:r>
              <a:rPr lang="en-US" dirty="0">
                <a:effectLst/>
              </a:rPr>
              <a:t>In this technique, a model is built to predict the outcomes based on certain inputs. Here first we train the model based on the data which has both inputs and outputs, also call training data. Then values are predicted based on the similar kind of inputs from test data. The predicted outcomes are matched with the outcomes in test data. If both of them match to required extent then it means our model is fine. </a:t>
            </a:r>
          </a:p>
          <a:p>
            <a:r>
              <a:rPr lang="en-US" dirty="0">
                <a:effectLst/>
              </a:rPr>
              <a:t>Some Examples of  Supervised Learning:</a:t>
            </a:r>
          </a:p>
          <a:p>
            <a:pPr lvl="1">
              <a:buFont typeface="Wingdings" panose="05000000000000000000" pitchFamily="2" charset="2"/>
              <a:buChar char="Ø"/>
            </a:pPr>
            <a:r>
              <a:rPr lang="en-US" dirty="0">
                <a:effectLst/>
              </a:rPr>
              <a:t>Predicting house rent based on locality, size of house, number of rooms etc.</a:t>
            </a:r>
          </a:p>
          <a:p>
            <a:pPr lvl="1">
              <a:buFont typeface="Wingdings" panose="05000000000000000000" pitchFamily="2" charset="2"/>
              <a:buChar char="Ø"/>
            </a:pPr>
            <a:r>
              <a:rPr lang="en-US" dirty="0">
                <a:effectLst/>
              </a:rPr>
              <a:t>Fruit detection in a basket of fruits.</a:t>
            </a:r>
          </a:p>
          <a:p>
            <a:pPr lvl="1">
              <a:buFont typeface="Wingdings" panose="05000000000000000000" pitchFamily="2" charset="2"/>
              <a:buChar char="Ø"/>
            </a:pPr>
            <a:r>
              <a:rPr lang="en-US" dirty="0">
                <a:effectLst/>
              </a:rPr>
              <a:t>Rank prediction in an entrance exam.</a:t>
            </a:r>
          </a:p>
          <a:p>
            <a:endParaRPr lang="en-US" dirty="0">
              <a:effectLst/>
            </a:endParaRPr>
          </a:p>
          <a:p>
            <a:endParaRPr lang="en-IN" dirty="0"/>
          </a:p>
        </p:txBody>
      </p:sp>
      <p:pic>
        <p:nvPicPr>
          <p:cNvPr id="5" name="Picture 2" descr="IFMR GSB">
            <a:extLst>
              <a:ext uri="{FF2B5EF4-FFF2-40B4-BE49-F238E27FC236}">
                <a16:creationId xmlns:a16="http://schemas.microsoft.com/office/drawing/2014/main" id="{7987EE36-DD01-4A69-9B32-49CA7A794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577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77FA-74C6-4515-BC69-B5C7A3AA57D8}"/>
              </a:ext>
            </a:extLst>
          </p:cNvPr>
          <p:cNvSpPr>
            <a:spLocks noGrp="1"/>
          </p:cNvSpPr>
          <p:nvPr>
            <p:ph type="title"/>
          </p:nvPr>
        </p:nvSpPr>
        <p:spPr/>
        <p:txBody>
          <a:bodyPr/>
          <a:lstStyle/>
          <a:p>
            <a:r>
              <a:rPr lang="en-US" dirty="0"/>
              <a:t>Types of Supervised Learning</a:t>
            </a:r>
            <a:endParaRPr lang="en-IN" dirty="0"/>
          </a:p>
        </p:txBody>
      </p:sp>
      <p:sp>
        <p:nvSpPr>
          <p:cNvPr id="3" name="Content Placeholder 2">
            <a:extLst>
              <a:ext uri="{FF2B5EF4-FFF2-40B4-BE49-F238E27FC236}">
                <a16:creationId xmlns:a16="http://schemas.microsoft.com/office/drawing/2014/main" id="{CE5491EA-A062-403E-96D1-2236A68A1631}"/>
              </a:ext>
            </a:extLst>
          </p:cNvPr>
          <p:cNvSpPr>
            <a:spLocks noGrp="1"/>
          </p:cNvSpPr>
          <p:nvPr>
            <p:ph idx="1"/>
          </p:nvPr>
        </p:nvSpPr>
        <p:spPr/>
        <p:txBody>
          <a:bodyPr>
            <a:normAutofit fontScale="92500"/>
          </a:bodyPr>
          <a:lstStyle/>
          <a:p>
            <a:pPr marL="0" indent="0">
              <a:buNone/>
            </a:pPr>
            <a:r>
              <a:rPr lang="en-US" dirty="0">
                <a:effectLst/>
              </a:rPr>
              <a:t>There are 2 types of supervised learning techniques:</a:t>
            </a:r>
            <a:endParaRPr lang="en-IN" dirty="0">
              <a:effectLst/>
            </a:endParaRPr>
          </a:p>
          <a:p>
            <a:r>
              <a:rPr lang="en-US" dirty="0">
                <a:effectLst/>
              </a:rPr>
              <a:t>Classification technique:</a:t>
            </a:r>
          </a:p>
          <a:p>
            <a:pPr marL="0" indent="0">
              <a:buNone/>
            </a:pPr>
            <a:r>
              <a:rPr lang="en-US" dirty="0">
                <a:effectLst/>
              </a:rPr>
              <a:t>In this case, input data is categorized based on some characteristics. It predicts discrete responses like Email detection( genuine or spam), car type( SUV, Hatchback or Sedan).</a:t>
            </a:r>
          </a:p>
          <a:p>
            <a:pPr marL="0" indent="0">
              <a:buNone/>
            </a:pPr>
            <a:endParaRPr lang="en-IN" dirty="0">
              <a:effectLst/>
            </a:endParaRPr>
          </a:p>
          <a:p>
            <a:r>
              <a:rPr lang="en-US" dirty="0">
                <a:effectLst/>
              </a:rPr>
              <a:t>Regression Technique:</a:t>
            </a:r>
            <a:endParaRPr lang="en-IN" dirty="0">
              <a:effectLst/>
            </a:endParaRPr>
          </a:p>
          <a:p>
            <a:pPr marL="0" indent="0">
              <a:buNone/>
            </a:pPr>
            <a:r>
              <a:rPr lang="en-US" dirty="0">
                <a:effectLst/>
              </a:rPr>
              <a:t>This technique is used when our responses are continuous and is in the form of a real number e.g. prediction of stock price, power demand, electricity load forecasting etc.</a:t>
            </a:r>
            <a:endParaRPr lang="en-IN" dirty="0">
              <a:effectLst/>
            </a:endParaRPr>
          </a:p>
          <a:p>
            <a:endParaRPr lang="en-IN" dirty="0"/>
          </a:p>
        </p:txBody>
      </p:sp>
      <p:pic>
        <p:nvPicPr>
          <p:cNvPr id="5" name="Picture 2" descr="IFMR GSB">
            <a:extLst>
              <a:ext uri="{FF2B5EF4-FFF2-40B4-BE49-F238E27FC236}">
                <a16:creationId xmlns:a16="http://schemas.microsoft.com/office/drawing/2014/main" id="{8FBB2CF3-844F-46C9-8DBF-09BFC02C3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4013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7876-C291-4530-A970-BE4CCA4CAD4E}"/>
              </a:ext>
            </a:extLst>
          </p:cNvPr>
          <p:cNvSpPr>
            <a:spLocks noGrp="1"/>
          </p:cNvSpPr>
          <p:nvPr>
            <p:ph type="title"/>
          </p:nvPr>
        </p:nvSpPr>
        <p:spPr>
          <a:xfrm>
            <a:off x="913796" y="0"/>
            <a:ext cx="10353761" cy="1326321"/>
          </a:xfrm>
        </p:spPr>
        <p:txBody>
          <a:bodyPr/>
          <a:lstStyle/>
          <a:p>
            <a:r>
              <a:rPr lang="en-US" dirty="0">
                <a:effectLst/>
              </a:rPr>
              <a:t>Unsupervised learning</a:t>
            </a:r>
            <a:endParaRPr lang="en-IN" dirty="0"/>
          </a:p>
        </p:txBody>
      </p:sp>
      <p:sp>
        <p:nvSpPr>
          <p:cNvPr id="3" name="Content Placeholder 2">
            <a:extLst>
              <a:ext uri="{FF2B5EF4-FFF2-40B4-BE49-F238E27FC236}">
                <a16:creationId xmlns:a16="http://schemas.microsoft.com/office/drawing/2014/main" id="{D22D98CD-1F67-4E1B-8C24-9BC9581CBB63}"/>
              </a:ext>
            </a:extLst>
          </p:cNvPr>
          <p:cNvSpPr>
            <a:spLocks noGrp="1"/>
          </p:cNvSpPr>
          <p:nvPr>
            <p:ph idx="1"/>
          </p:nvPr>
        </p:nvSpPr>
        <p:spPr>
          <a:xfrm>
            <a:off x="913795" y="1562100"/>
            <a:ext cx="10353762" cy="4229100"/>
          </a:xfrm>
        </p:spPr>
        <p:txBody>
          <a:bodyPr>
            <a:normAutofit fontScale="92500" lnSpcReduction="10000"/>
          </a:bodyPr>
          <a:lstStyle/>
          <a:p>
            <a:r>
              <a:rPr lang="en-US" dirty="0">
                <a:effectLst/>
              </a:rPr>
              <a:t>This technique is used to find hidden patterns, structures or groupings in an input data without labelled responses.  </a:t>
            </a:r>
          </a:p>
          <a:p>
            <a:r>
              <a:rPr lang="en-US" dirty="0">
                <a:effectLst/>
              </a:rPr>
              <a:t>Types:</a:t>
            </a:r>
          </a:p>
          <a:p>
            <a:pPr lvl="1">
              <a:buFont typeface="Wingdings" panose="05000000000000000000" pitchFamily="2" charset="2"/>
              <a:buChar char="Ø"/>
            </a:pPr>
            <a:r>
              <a:rPr lang="en-US" b="1" dirty="0">
                <a:effectLst/>
              </a:rPr>
              <a:t>Clustering</a:t>
            </a:r>
            <a:r>
              <a:rPr lang="en-US" dirty="0">
                <a:effectLst/>
              </a:rPr>
              <a:t>: It is the most common unsupervised learning technique where unlabeled data is grouped together based on some characteristics. </a:t>
            </a:r>
          </a:p>
          <a:p>
            <a:pPr lvl="1">
              <a:buFont typeface="Wingdings" panose="05000000000000000000" pitchFamily="2" charset="2"/>
              <a:buChar char="Ø"/>
            </a:pPr>
            <a:r>
              <a:rPr lang="en-US" sz="1900" b="1" dirty="0">
                <a:effectLst/>
              </a:rPr>
              <a:t>Association</a:t>
            </a:r>
            <a:r>
              <a:rPr lang="en-US" b="1" dirty="0">
                <a:effectLst/>
              </a:rPr>
              <a:t>:  </a:t>
            </a:r>
            <a:r>
              <a:rPr lang="en-US" dirty="0">
                <a:effectLst/>
              </a:rPr>
              <a:t>In this we want to discover rules that describe large portions of our data, such as people that buy X also tend to buy Y. This procedure is also called Frequent Pattern Mining.</a:t>
            </a:r>
          </a:p>
          <a:p>
            <a:r>
              <a:rPr lang="en-US" dirty="0">
                <a:effectLst/>
              </a:rPr>
              <a:t>Examples:</a:t>
            </a:r>
          </a:p>
          <a:p>
            <a:pPr lvl="1">
              <a:buFont typeface="Wingdings" panose="05000000000000000000" pitchFamily="2" charset="2"/>
              <a:buChar char="Ø"/>
            </a:pPr>
            <a:r>
              <a:rPr lang="en-US" dirty="0">
                <a:effectLst/>
              </a:rPr>
              <a:t>Anomaly detection like detecting suspicious credit card transactions.</a:t>
            </a:r>
          </a:p>
          <a:p>
            <a:pPr lvl="1">
              <a:buFont typeface="Wingdings" panose="05000000000000000000" pitchFamily="2" charset="2"/>
              <a:buChar char="Ø"/>
            </a:pPr>
            <a:r>
              <a:rPr lang="en-US" dirty="0">
                <a:effectLst/>
              </a:rPr>
              <a:t>Grouping photos based on person, place  etc.</a:t>
            </a:r>
          </a:p>
          <a:p>
            <a:pPr lvl="1">
              <a:buFont typeface="Wingdings" panose="05000000000000000000" pitchFamily="2" charset="2"/>
              <a:buChar char="Ø"/>
            </a:pPr>
            <a:r>
              <a:rPr lang="en-US" dirty="0">
                <a:effectLst/>
              </a:rPr>
              <a:t>Grouping customers by purchasing behavior.</a:t>
            </a:r>
            <a:endParaRPr lang="en-IN" dirty="0">
              <a:effectLst/>
            </a:endParaRPr>
          </a:p>
          <a:p>
            <a:endParaRPr lang="en-US" dirty="0">
              <a:effectLst/>
            </a:endParaRPr>
          </a:p>
          <a:p>
            <a:endParaRPr lang="en-IN" dirty="0">
              <a:effectLst/>
            </a:endParaRPr>
          </a:p>
        </p:txBody>
      </p:sp>
      <p:pic>
        <p:nvPicPr>
          <p:cNvPr id="4" name="Picture 2" descr="IFMR GSB">
            <a:extLst>
              <a:ext uri="{FF2B5EF4-FFF2-40B4-BE49-F238E27FC236}">
                <a16:creationId xmlns:a16="http://schemas.microsoft.com/office/drawing/2014/main" id="{FEE9D2A2-0885-4439-9E44-5DE43E20F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57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3B78-FB07-4622-B85C-4BCB5E271880}"/>
              </a:ext>
            </a:extLst>
          </p:cNvPr>
          <p:cNvSpPr>
            <a:spLocks noGrp="1"/>
          </p:cNvSpPr>
          <p:nvPr>
            <p:ph type="ctrTitle"/>
          </p:nvPr>
        </p:nvSpPr>
        <p:spPr>
          <a:xfrm>
            <a:off x="1595269" y="520505"/>
            <a:ext cx="9001462" cy="935575"/>
          </a:xfrm>
        </p:spPr>
        <p:txBody>
          <a:bodyPr/>
          <a:lstStyle/>
          <a:p>
            <a:r>
              <a:rPr lang="en-US" dirty="0"/>
              <a:t>Definition</a:t>
            </a:r>
            <a:endParaRPr lang="en-IN" dirty="0"/>
          </a:p>
        </p:txBody>
      </p:sp>
      <p:sp>
        <p:nvSpPr>
          <p:cNvPr id="3" name="Subtitle 2">
            <a:extLst>
              <a:ext uri="{FF2B5EF4-FFF2-40B4-BE49-F238E27FC236}">
                <a16:creationId xmlns:a16="http://schemas.microsoft.com/office/drawing/2014/main" id="{8F5AC4E1-49E9-4F2B-8DC2-06655BC0CAD9}"/>
              </a:ext>
            </a:extLst>
          </p:cNvPr>
          <p:cNvSpPr>
            <a:spLocks noGrp="1"/>
          </p:cNvSpPr>
          <p:nvPr>
            <p:ph type="subTitle" idx="1"/>
          </p:nvPr>
        </p:nvSpPr>
        <p:spPr>
          <a:xfrm>
            <a:off x="1595269" y="2686965"/>
            <a:ext cx="9001462" cy="1484069"/>
          </a:xfrm>
        </p:spPr>
        <p:txBody>
          <a:bodyPr>
            <a:normAutofit fontScale="92500" lnSpcReduction="20000"/>
          </a:bodyPr>
          <a:lstStyle/>
          <a:p>
            <a:r>
              <a:rPr lang="en-US" dirty="0"/>
              <a:t>Machine Learning is a field of study that gives computers the ability to learn on their own without giving any instructions explicitly. The purpose is to improve the performance of a task with experience, similar to what humans do.</a:t>
            </a:r>
          </a:p>
          <a:p>
            <a:endParaRPr lang="en-IN" dirty="0"/>
          </a:p>
        </p:txBody>
      </p:sp>
      <p:pic>
        <p:nvPicPr>
          <p:cNvPr id="4" name="Picture 2" descr="IFMR GSB">
            <a:extLst>
              <a:ext uri="{FF2B5EF4-FFF2-40B4-BE49-F238E27FC236}">
                <a16:creationId xmlns:a16="http://schemas.microsoft.com/office/drawing/2014/main" id="{72602E5B-CCB5-4F9C-B13E-63881504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5269" cy="7090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FMR GSB">
            <a:extLst>
              <a:ext uri="{FF2B5EF4-FFF2-40B4-BE49-F238E27FC236}">
                <a16:creationId xmlns:a16="http://schemas.microsoft.com/office/drawing/2014/main" id="{FE980912-0D9F-485E-A4EF-C1AC236FB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7633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711C-99E9-47D4-8CA6-8CF3DDCC0CB4}"/>
              </a:ext>
            </a:extLst>
          </p:cNvPr>
          <p:cNvSpPr>
            <a:spLocks noGrp="1"/>
          </p:cNvSpPr>
          <p:nvPr>
            <p:ph type="title"/>
          </p:nvPr>
        </p:nvSpPr>
        <p:spPr/>
        <p:txBody>
          <a:bodyPr/>
          <a:lstStyle/>
          <a:p>
            <a:r>
              <a:rPr lang="en-US" dirty="0">
                <a:effectLst/>
              </a:rPr>
              <a:t>Reinforcement Learning</a:t>
            </a:r>
            <a:endParaRPr lang="en-IN" dirty="0"/>
          </a:p>
        </p:txBody>
      </p:sp>
      <p:sp>
        <p:nvSpPr>
          <p:cNvPr id="3" name="Content Placeholder 2">
            <a:extLst>
              <a:ext uri="{FF2B5EF4-FFF2-40B4-BE49-F238E27FC236}">
                <a16:creationId xmlns:a16="http://schemas.microsoft.com/office/drawing/2014/main" id="{D7064EE2-E8A4-46F3-BEBB-F6E8BAA0E302}"/>
              </a:ext>
            </a:extLst>
          </p:cNvPr>
          <p:cNvSpPr>
            <a:spLocks noGrp="1"/>
          </p:cNvSpPr>
          <p:nvPr>
            <p:ph idx="1"/>
          </p:nvPr>
        </p:nvSpPr>
        <p:spPr>
          <a:xfrm>
            <a:off x="913794" y="2486024"/>
            <a:ext cx="10353762" cy="3856903"/>
          </a:xfrm>
        </p:spPr>
        <p:txBody>
          <a:bodyPr>
            <a:normAutofit/>
          </a:bodyPr>
          <a:lstStyle/>
          <a:p>
            <a:pPr marL="0" indent="0">
              <a:buNone/>
            </a:pPr>
            <a:r>
              <a:rPr lang="en-US" dirty="0">
                <a:effectLst/>
              </a:rPr>
              <a:t>Here, the system observes the environment and try to learn from it based on the reward system. It will accept those actions which lead to reward maximization and reject those which lead to penalties. </a:t>
            </a:r>
          </a:p>
          <a:p>
            <a:pPr marL="0" indent="0">
              <a:buNone/>
            </a:pPr>
            <a:r>
              <a:rPr lang="en-US" dirty="0">
                <a:effectLst/>
              </a:rPr>
              <a:t>Overtime it learns those strategies that maximize reward and lower the penalties. E.g. In Robotics we use this technique.</a:t>
            </a:r>
            <a:endParaRPr lang="en-IN" dirty="0"/>
          </a:p>
        </p:txBody>
      </p:sp>
      <p:pic>
        <p:nvPicPr>
          <p:cNvPr id="5" name="Picture 2" descr="IFMR GSB">
            <a:extLst>
              <a:ext uri="{FF2B5EF4-FFF2-40B4-BE49-F238E27FC236}">
                <a16:creationId xmlns:a16="http://schemas.microsoft.com/office/drawing/2014/main" id="{3DC0F40F-4273-4135-8363-C9B94C494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892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139-2A27-4FB1-A9D3-84F917BC177B}"/>
              </a:ext>
            </a:extLst>
          </p:cNvPr>
          <p:cNvSpPr>
            <a:spLocks noGrp="1"/>
          </p:cNvSpPr>
          <p:nvPr>
            <p:ph type="title"/>
          </p:nvPr>
        </p:nvSpPr>
        <p:spPr/>
        <p:txBody>
          <a:bodyPr/>
          <a:lstStyle/>
          <a:p>
            <a:r>
              <a:rPr lang="en-US" dirty="0">
                <a:effectLst/>
              </a:rPr>
              <a:t>Semi supervised learning</a:t>
            </a:r>
            <a:endParaRPr lang="en-IN" dirty="0"/>
          </a:p>
        </p:txBody>
      </p:sp>
      <p:sp>
        <p:nvSpPr>
          <p:cNvPr id="3" name="Content Placeholder 2">
            <a:extLst>
              <a:ext uri="{FF2B5EF4-FFF2-40B4-BE49-F238E27FC236}">
                <a16:creationId xmlns:a16="http://schemas.microsoft.com/office/drawing/2014/main" id="{C13892E3-0AE4-4FD5-B270-C9E41F7B5049}"/>
              </a:ext>
            </a:extLst>
          </p:cNvPr>
          <p:cNvSpPr>
            <a:spLocks noGrp="1"/>
          </p:cNvSpPr>
          <p:nvPr>
            <p:ph idx="1"/>
          </p:nvPr>
        </p:nvSpPr>
        <p:spPr/>
        <p:txBody>
          <a:bodyPr/>
          <a:lstStyle/>
          <a:p>
            <a:pPr marL="0" indent="0">
              <a:buNone/>
            </a:pPr>
            <a:r>
              <a:rPr lang="en-US" dirty="0">
                <a:effectLst/>
              </a:rPr>
              <a:t>Use of both supervised and unsupervised techniques is there. It makes the use of large amount of unlabeled data with small amount of labelled data. The goal is to classify the unlabeled data using the labeled information set.</a:t>
            </a:r>
          </a:p>
          <a:p>
            <a:pPr marL="0" indent="0">
              <a:buNone/>
            </a:pPr>
            <a:r>
              <a:rPr lang="en-US" dirty="0">
                <a:effectLst/>
              </a:rPr>
              <a:t>Examples:</a:t>
            </a:r>
          </a:p>
          <a:p>
            <a:pPr lvl="1">
              <a:buFont typeface="Wingdings" panose="05000000000000000000" pitchFamily="2" charset="2"/>
              <a:buChar char="Ø"/>
            </a:pPr>
            <a:r>
              <a:rPr lang="en-US" dirty="0">
                <a:effectLst/>
              </a:rPr>
              <a:t>Classification of web pages.</a:t>
            </a:r>
          </a:p>
          <a:p>
            <a:pPr lvl="1">
              <a:buFont typeface="Wingdings" panose="05000000000000000000" pitchFamily="2" charset="2"/>
              <a:buChar char="Ø"/>
            </a:pPr>
            <a:r>
              <a:rPr lang="en-US" dirty="0">
                <a:effectLst/>
              </a:rPr>
              <a:t>Speech Analysis.</a:t>
            </a:r>
          </a:p>
          <a:p>
            <a:pPr lvl="1">
              <a:buFont typeface="Wingdings" panose="05000000000000000000" pitchFamily="2" charset="2"/>
              <a:buChar char="Ø"/>
            </a:pPr>
            <a:r>
              <a:rPr lang="en-US" dirty="0">
                <a:effectLst/>
              </a:rPr>
              <a:t>Protein Sequence Classification</a:t>
            </a:r>
            <a:endParaRPr lang="en-IN" dirty="0"/>
          </a:p>
        </p:txBody>
      </p:sp>
      <p:pic>
        <p:nvPicPr>
          <p:cNvPr id="4" name="Picture 2" descr="IFMR GSB">
            <a:extLst>
              <a:ext uri="{FF2B5EF4-FFF2-40B4-BE49-F238E27FC236}">
                <a16:creationId xmlns:a16="http://schemas.microsoft.com/office/drawing/2014/main" id="{C967C902-4EAC-45D8-B23A-8C18A73B1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8519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6391" y="0"/>
            <a:ext cx="10353762" cy="1325563"/>
          </a:xfrm>
        </p:spPr>
        <p:txBody>
          <a:bodyPr/>
          <a:lstStyle/>
          <a:p>
            <a:r>
              <a:rPr lang="en-IN" b="0" dirty="0">
                <a:effectLst/>
              </a:rPr>
              <a:t>Machine Learning Algorithms</a:t>
            </a:r>
            <a:endParaRPr lang="en-US" dirty="0"/>
          </a:p>
        </p:txBody>
      </p:sp>
      <p:sp>
        <p:nvSpPr>
          <p:cNvPr id="8" name="Text Placeholder 7"/>
          <p:cNvSpPr>
            <a:spLocks noGrp="1"/>
          </p:cNvSpPr>
          <p:nvPr>
            <p:ph type="body" sz="half" idx="15"/>
          </p:nvPr>
        </p:nvSpPr>
        <p:spPr>
          <a:xfrm>
            <a:off x="1156222" y="2158611"/>
            <a:ext cx="3506694" cy="4132162"/>
          </a:xfrm>
        </p:spPr>
        <p:txBody>
          <a:bodyPr>
            <a:normAutofit/>
          </a:bodyPr>
          <a:lstStyle/>
          <a:p>
            <a:pPr marL="285750" indent="-285750" algn="l">
              <a:buFont typeface="Wingdings" panose="05000000000000000000" pitchFamily="2" charset="2"/>
              <a:buChar char="Ø"/>
            </a:pPr>
            <a:r>
              <a:rPr lang="en-US" sz="1800" dirty="0">
                <a:effectLst/>
              </a:rPr>
              <a:t>Logistic Regression</a:t>
            </a:r>
          </a:p>
          <a:p>
            <a:pPr marL="285750" indent="-285750" algn="l">
              <a:buFont typeface="Wingdings" panose="05000000000000000000" pitchFamily="2" charset="2"/>
              <a:buChar char="Ø"/>
            </a:pPr>
            <a:r>
              <a:rPr lang="en-US" sz="1800" dirty="0">
                <a:effectLst/>
              </a:rPr>
              <a:t>Linear Regression</a:t>
            </a:r>
          </a:p>
          <a:p>
            <a:pPr marL="285750" indent="-285750" algn="l">
              <a:buFont typeface="Wingdings" panose="05000000000000000000" pitchFamily="2" charset="2"/>
              <a:buChar char="Ø"/>
            </a:pPr>
            <a:r>
              <a:rPr lang="en-US" sz="1800" dirty="0">
                <a:effectLst/>
              </a:rPr>
              <a:t>Linear Discriminant Analysis</a:t>
            </a:r>
          </a:p>
          <a:p>
            <a:pPr marL="285750" indent="-285750" algn="l">
              <a:buFont typeface="Wingdings" panose="05000000000000000000" pitchFamily="2" charset="2"/>
              <a:buChar char="Ø"/>
            </a:pPr>
            <a:r>
              <a:rPr lang="en-US" sz="1800" dirty="0">
                <a:effectLst/>
              </a:rPr>
              <a:t>Naive Bayes Classification</a:t>
            </a:r>
          </a:p>
          <a:p>
            <a:pPr marL="285750" indent="-285750" algn="l">
              <a:buFont typeface="Wingdings" panose="05000000000000000000" pitchFamily="2" charset="2"/>
              <a:buChar char="Ø"/>
            </a:pPr>
            <a:r>
              <a:rPr lang="en-US" sz="1800" dirty="0">
                <a:effectLst/>
              </a:rPr>
              <a:t>Support Vector Machines</a:t>
            </a:r>
          </a:p>
          <a:p>
            <a:pPr marL="285750" indent="-285750" algn="l">
              <a:buFont typeface="Wingdings" panose="05000000000000000000" pitchFamily="2" charset="2"/>
              <a:buChar char="Ø"/>
            </a:pPr>
            <a:r>
              <a:rPr lang="en-US" sz="1800" dirty="0">
                <a:effectLst/>
              </a:rPr>
              <a:t>Decision Trees</a:t>
            </a:r>
          </a:p>
          <a:p>
            <a:pPr marL="285750" indent="-285750" algn="l">
              <a:buFont typeface="Wingdings" panose="05000000000000000000" pitchFamily="2" charset="2"/>
              <a:buChar char="Ø"/>
            </a:pPr>
            <a:r>
              <a:rPr lang="en-US" sz="1800" dirty="0">
                <a:effectLst/>
              </a:rPr>
              <a:t>Random Forest</a:t>
            </a:r>
          </a:p>
          <a:p>
            <a:pPr marL="285750" indent="-285750" algn="l">
              <a:buFont typeface="Wingdings" panose="05000000000000000000" pitchFamily="2" charset="2"/>
              <a:buChar char="Ø"/>
            </a:pPr>
            <a:r>
              <a:rPr lang="en-US" sz="1800" dirty="0">
                <a:effectLst/>
              </a:rPr>
              <a:t>K - Nearest Neighbor</a:t>
            </a:r>
          </a:p>
          <a:p>
            <a:endParaRPr lang="en-US" dirty="0"/>
          </a:p>
        </p:txBody>
      </p:sp>
      <p:sp>
        <p:nvSpPr>
          <p:cNvPr id="9" name="Text Placeholder 8"/>
          <p:cNvSpPr>
            <a:spLocks noGrp="1"/>
          </p:cNvSpPr>
          <p:nvPr>
            <p:ph type="body" sz="half" idx="16"/>
          </p:nvPr>
        </p:nvSpPr>
        <p:spPr>
          <a:xfrm>
            <a:off x="1156222" y="1325563"/>
            <a:ext cx="10353762" cy="1325563"/>
          </a:xfrm>
        </p:spPr>
        <p:txBody>
          <a:bodyPr>
            <a:normAutofit/>
          </a:bodyPr>
          <a:lstStyle/>
          <a:p>
            <a:pPr algn="l"/>
            <a:r>
              <a:rPr lang="en-US" sz="1800" dirty="0">
                <a:effectLst/>
              </a:rPr>
              <a:t>An Algorithm is a step by step method of solving a problem. They are used for data processing, calculation, reasoning and other tasks.</a:t>
            </a:r>
          </a:p>
        </p:txBody>
      </p:sp>
      <p:pic>
        <p:nvPicPr>
          <p:cNvPr id="14" name="Picture 2" descr="IFMR GSB">
            <a:extLst>
              <a:ext uri="{FF2B5EF4-FFF2-40B4-BE49-F238E27FC236}">
                <a16:creationId xmlns:a16="http://schemas.microsoft.com/office/drawing/2014/main" id="{47914D9B-AC41-42A6-8297-E0E7C0172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937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b="0" dirty="0">
                <a:effectLst/>
              </a:rPr>
              <a:t>Linear Regression</a:t>
            </a:r>
            <a:endParaRPr lang="en-US" dirty="0"/>
          </a:p>
        </p:txBody>
      </p:sp>
      <p:sp>
        <p:nvSpPr>
          <p:cNvPr id="10" name="Content Placeholder 9"/>
          <p:cNvSpPr>
            <a:spLocks noGrp="1"/>
          </p:cNvSpPr>
          <p:nvPr>
            <p:ph sz="half" idx="1"/>
          </p:nvPr>
        </p:nvSpPr>
        <p:spPr>
          <a:xfrm>
            <a:off x="601884" y="2088320"/>
            <a:ext cx="5417915" cy="3481746"/>
          </a:xfrm>
        </p:spPr>
        <p:txBody>
          <a:bodyPr>
            <a:normAutofit fontScale="92500" lnSpcReduction="10000"/>
          </a:bodyPr>
          <a:lstStyle/>
          <a:p>
            <a:r>
              <a:rPr lang="en-IN" dirty="0">
                <a:effectLst/>
              </a:rPr>
              <a:t>Equation is in the form of  Y= a0 + a1 * X. We have to predict Y given the input X.</a:t>
            </a:r>
          </a:p>
          <a:p>
            <a:r>
              <a:rPr lang="en-IN" dirty="0">
                <a:effectLst/>
              </a:rPr>
              <a:t> The aim of the regression learning algorithm is to find the values of the coefficients a0 &amp; a1 in order to get the line to get the line of best fit.</a:t>
            </a:r>
          </a:p>
          <a:p>
            <a:r>
              <a:rPr lang="en-IN" dirty="0">
                <a:effectLst/>
              </a:rPr>
              <a:t>Some use cases:</a:t>
            </a:r>
          </a:p>
          <a:p>
            <a:pPr lvl="1">
              <a:buFont typeface="Wingdings" panose="05000000000000000000" pitchFamily="2" charset="2"/>
              <a:buChar char="Ø"/>
            </a:pPr>
            <a:r>
              <a:rPr lang="en-IN" dirty="0">
                <a:effectLst/>
              </a:rPr>
              <a:t>Predict property prices.</a:t>
            </a:r>
          </a:p>
          <a:p>
            <a:pPr lvl="1">
              <a:buFont typeface="Wingdings" panose="05000000000000000000" pitchFamily="2" charset="2"/>
              <a:buChar char="Ø"/>
            </a:pPr>
            <a:r>
              <a:rPr lang="en-IN" dirty="0">
                <a:effectLst/>
              </a:rPr>
              <a:t>Food demand in canteen.</a:t>
            </a:r>
          </a:p>
          <a:p>
            <a:endParaRPr lang="en-US" dirty="0"/>
          </a:p>
        </p:txBody>
      </p:sp>
      <p:pic>
        <p:nvPicPr>
          <p:cNvPr id="1026" name="Picture 2" descr="https://cdncontribute.geeksforgeeks.org/wp-content/uploads/linear-regression-plot.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4810" y="1935921"/>
            <a:ext cx="5470344" cy="36341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FMR GSB">
            <a:extLst>
              <a:ext uri="{FF2B5EF4-FFF2-40B4-BE49-F238E27FC236}">
                <a16:creationId xmlns:a16="http://schemas.microsoft.com/office/drawing/2014/main" id="{66F7799C-12FA-48F1-98EB-AF3DCBFBF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7714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C4F1-BA7E-4379-8C71-7D97C8E8765E}"/>
              </a:ext>
            </a:extLst>
          </p:cNvPr>
          <p:cNvSpPr>
            <a:spLocks noGrp="1"/>
          </p:cNvSpPr>
          <p:nvPr>
            <p:ph type="title"/>
          </p:nvPr>
        </p:nvSpPr>
        <p:spPr>
          <a:xfrm>
            <a:off x="913795" y="0"/>
            <a:ext cx="10353761" cy="1326321"/>
          </a:xfrm>
        </p:spPr>
        <p:txBody>
          <a:bodyPr/>
          <a:lstStyle/>
          <a:p>
            <a:r>
              <a:rPr lang="en-US" b="0" dirty="0"/>
              <a:t>calculations for LR</a:t>
            </a:r>
            <a:endParaRPr lang="en-IN" b="0" dirty="0"/>
          </a:p>
        </p:txBody>
      </p:sp>
      <p:sp>
        <p:nvSpPr>
          <p:cNvPr id="3" name="Content Placeholder 2">
            <a:extLst>
              <a:ext uri="{FF2B5EF4-FFF2-40B4-BE49-F238E27FC236}">
                <a16:creationId xmlns:a16="http://schemas.microsoft.com/office/drawing/2014/main" id="{71E60286-8ED4-4F18-B783-CC6B7E55EFB4}"/>
              </a:ext>
            </a:extLst>
          </p:cNvPr>
          <p:cNvSpPr>
            <a:spLocks noGrp="1"/>
          </p:cNvSpPr>
          <p:nvPr>
            <p:ph idx="1"/>
          </p:nvPr>
        </p:nvSpPr>
        <p:spPr>
          <a:xfrm>
            <a:off x="913795" y="1188279"/>
            <a:ext cx="10353762" cy="2682388"/>
          </a:xfrm>
        </p:spPr>
        <p:txBody>
          <a:bodyPr/>
          <a:lstStyle/>
          <a:p>
            <a:pPr marL="0" indent="0">
              <a:buNone/>
            </a:pPr>
            <a:r>
              <a:rPr lang="en-IN" dirty="0">
                <a:effectLst/>
              </a:rPr>
              <a:t>Line of best fit is achieved by minimising the cost function which is nothing but the average of sum of squared differences in Y-predicted and Y-actual. </a:t>
            </a:r>
          </a:p>
          <a:p>
            <a:pPr marL="0" indent="0">
              <a:buNone/>
            </a:pPr>
            <a:r>
              <a:rPr lang="en-IN" dirty="0">
                <a:effectLst/>
              </a:rPr>
              <a:t>Then we use the Gradient Descent method. Gradient descent is a method of updating a0 and a1 to reduce the cost function(MSE).</a:t>
            </a:r>
            <a:endParaRPr lang="en-IN" dirty="0"/>
          </a:p>
        </p:txBody>
      </p:sp>
      <p:pic>
        <p:nvPicPr>
          <p:cNvPr id="8194" name="Picture 2" descr="https://cdn-images-1.medium.com/max/800/1*wQCSNJ486WxL4mZ3FOYtgw.png">
            <a:extLst>
              <a:ext uri="{FF2B5EF4-FFF2-40B4-BE49-F238E27FC236}">
                <a16:creationId xmlns:a16="http://schemas.microsoft.com/office/drawing/2014/main" id="{6721AAD2-BA69-42B8-A4F0-0D7872E63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3" y="3584731"/>
            <a:ext cx="462915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cdn-images-1.medium.com/max/600/1*fr-f6K1ebanMA4Roz8JENA.png">
            <a:extLst>
              <a:ext uri="{FF2B5EF4-FFF2-40B4-BE49-F238E27FC236}">
                <a16:creationId xmlns:a16="http://schemas.microsoft.com/office/drawing/2014/main" id="{15798781-72F5-4BF4-AAAE-C2FB1D0BC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049" y="3584732"/>
            <a:ext cx="539115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FMR GSB">
            <a:extLst>
              <a:ext uri="{FF2B5EF4-FFF2-40B4-BE49-F238E27FC236}">
                <a16:creationId xmlns:a16="http://schemas.microsoft.com/office/drawing/2014/main" id="{AEC8BE89-5DEC-45D3-8B34-996BEC250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1075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FEEE-0C8E-43C9-90BB-25102F1110CC}"/>
              </a:ext>
            </a:extLst>
          </p:cNvPr>
          <p:cNvSpPr>
            <a:spLocks noGrp="1"/>
          </p:cNvSpPr>
          <p:nvPr>
            <p:ph type="title"/>
          </p:nvPr>
        </p:nvSpPr>
        <p:spPr/>
        <p:txBody>
          <a:bodyPr/>
          <a:lstStyle/>
          <a:p>
            <a:r>
              <a:rPr lang="en-US" dirty="0"/>
              <a:t>Linear Regression in Python</a:t>
            </a:r>
            <a:endParaRPr lang="en-IN" dirty="0"/>
          </a:p>
        </p:txBody>
      </p:sp>
      <p:sp>
        <p:nvSpPr>
          <p:cNvPr id="3" name="Content Placeholder 2">
            <a:extLst>
              <a:ext uri="{FF2B5EF4-FFF2-40B4-BE49-F238E27FC236}">
                <a16:creationId xmlns:a16="http://schemas.microsoft.com/office/drawing/2014/main" id="{928D41AF-8B7F-4024-BB1D-92B4176C893B}"/>
              </a:ext>
            </a:extLst>
          </p:cNvPr>
          <p:cNvSpPr>
            <a:spLocks noGrp="1"/>
          </p:cNvSpPr>
          <p:nvPr>
            <p:ph idx="1"/>
          </p:nvPr>
        </p:nvSpPr>
        <p:spPr/>
        <p:txBody>
          <a:bodyPr/>
          <a:lstStyle/>
          <a:p>
            <a:pPr marL="0" indent="0">
              <a:buNone/>
            </a:pPr>
            <a:r>
              <a:rPr lang="en-IN" dirty="0"/>
              <a:t>from </a:t>
            </a:r>
            <a:r>
              <a:rPr lang="en-IN" dirty="0" err="1"/>
              <a:t>sklearn.linear_model</a:t>
            </a:r>
            <a:r>
              <a:rPr lang="en-IN" dirty="0"/>
              <a:t> import </a:t>
            </a:r>
            <a:r>
              <a:rPr lang="en-IN" dirty="0" err="1"/>
              <a:t>LinearRegression</a:t>
            </a:r>
            <a:r>
              <a:rPr lang="en-IN" dirty="0"/>
              <a:t> </a:t>
            </a:r>
          </a:p>
          <a:p>
            <a:pPr marL="0" indent="0">
              <a:buNone/>
            </a:pPr>
            <a:r>
              <a:rPr lang="en-IN" dirty="0"/>
              <a:t>from </a:t>
            </a:r>
            <a:r>
              <a:rPr lang="en-IN" dirty="0" err="1"/>
              <a:t>sklearn.metrics</a:t>
            </a:r>
            <a:r>
              <a:rPr lang="en-IN" dirty="0"/>
              <a:t> import r2_score</a:t>
            </a:r>
          </a:p>
          <a:p>
            <a:pPr marL="0" indent="0">
              <a:buNone/>
            </a:pPr>
            <a:r>
              <a:rPr lang="en-IN" dirty="0" err="1"/>
              <a:t>clf</a:t>
            </a:r>
            <a:r>
              <a:rPr lang="en-IN" dirty="0"/>
              <a:t> = </a:t>
            </a:r>
            <a:r>
              <a:rPr lang="en-IN" dirty="0" err="1"/>
              <a:t>LinearRegression</a:t>
            </a:r>
            <a:r>
              <a:rPr lang="en-IN" dirty="0"/>
              <a:t>(normalize=True)</a:t>
            </a:r>
          </a:p>
          <a:p>
            <a:pPr marL="0" indent="0">
              <a:buNone/>
            </a:pPr>
            <a:r>
              <a:rPr lang="en-IN" dirty="0" err="1"/>
              <a:t>clf.fit</a:t>
            </a:r>
            <a:r>
              <a:rPr lang="en-IN" dirty="0"/>
              <a:t>(</a:t>
            </a:r>
            <a:r>
              <a:rPr lang="en-IN" dirty="0" err="1"/>
              <a:t>x_train,y_train</a:t>
            </a:r>
            <a:r>
              <a:rPr lang="en-IN" dirty="0"/>
              <a:t>)</a:t>
            </a:r>
          </a:p>
          <a:p>
            <a:pPr marL="0" indent="0">
              <a:buNone/>
            </a:pPr>
            <a:r>
              <a:rPr lang="en-IN" dirty="0" err="1"/>
              <a:t>y_pred</a:t>
            </a:r>
            <a:r>
              <a:rPr lang="en-IN" dirty="0"/>
              <a:t> = </a:t>
            </a:r>
            <a:r>
              <a:rPr lang="en-IN" dirty="0" err="1"/>
              <a:t>clf.predict</a:t>
            </a:r>
            <a:r>
              <a:rPr lang="en-IN" dirty="0"/>
              <a:t>(</a:t>
            </a:r>
            <a:r>
              <a:rPr lang="en-IN" dirty="0" err="1"/>
              <a:t>x_test</a:t>
            </a:r>
            <a:r>
              <a:rPr lang="en-IN" dirty="0"/>
              <a:t>)</a:t>
            </a:r>
          </a:p>
          <a:p>
            <a:pPr marL="0" indent="0">
              <a:buNone/>
            </a:pPr>
            <a:r>
              <a:rPr lang="en-IN" dirty="0"/>
              <a:t>print(r2_score(</a:t>
            </a:r>
            <a:r>
              <a:rPr lang="en-IN" dirty="0" err="1"/>
              <a:t>y_test,y_pred</a:t>
            </a:r>
            <a:r>
              <a:rPr lang="en-IN" dirty="0"/>
              <a:t>))</a:t>
            </a:r>
          </a:p>
        </p:txBody>
      </p:sp>
      <p:pic>
        <p:nvPicPr>
          <p:cNvPr id="6" name="Picture 2" descr="IFMR GSB">
            <a:extLst>
              <a:ext uri="{FF2B5EF4-FFF2-40B4-BE49-F238E27FC236}">
                <a16:creationId xmlns:a16="http://schemas.microsoft.com/office/drawing/2014/main" id="{2EF51855-06E8-4029-9908-3AE043639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5640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BAC-0558-4238-8B14-C2BD946C2ED9}"/>
              </a:ext>
            </a:extLst>
          </p:cNvPr>
          <p:cNvSpPr>
            <a:spLocks noGrp="1"/>
          </p:cNvSpPr>
          <p:nvPr>
            <p:ph type="title"/>
          </p:nvPr>
        </p:nvSpPr>
        <p:spPr>
          <a:xfrm>
            <a:off x="913795" y="289339"/>
            <a:ext cx="10353761" cy="1326321"/>
          </a:xfrm>
        </p:spPr>
        <p:txBody>
          <a:bodyPr/>
          <a:lstStyle/>
          <a:p>
            <a:r>
              <a:rPr lang="en-US" dirty="0"/>
              <a:t>Linear Regression in R</a:t>
            </a:r>
            <a:endParaRPr lang="en-IN" dirty="0"/>
          </a:p>
        </p:txBody>
      </p:sp>
      <p:sp>
        <p:nvSpPr>
          <p:cNvPr id="3" name="Content Placeholder 2">
            <a:extLst>
              <a:ext uri="{FF2B5EF4-FFF2-40B4-BE49-F238E27FC236}">
                <a16:creationId xmlns:a16="http://schemas.microsoft.com/office/drawing/2014/main" id="{7CA1DDD2-1DC4-4E67-B9CB-24548EF48322}"/>
              </a:ext>
            </a:extLst>
          </p:cNvPr>
          <p:cNvSpPr>
            <a:spLocks noGrp="1"/>
          </p:cNvSpPr>
          <p:nvPr>
            <p:ph idx="1"/>
          </p:nvPr>
        </p:nvSpPr>
        <p:spPr/>
        <p:txBody>
          <a:bodyPr>
            <a:normAutofit/>
          </a:bodyPr>
          <a:lstStyle/>
          <a:p>
            <a:pPr marL="0" indent="0">
              <a:buNone/>
            </a:pPr>
            <a:r>
              <a:rPr lang="en-IN" dirty="0"/>
              <a:t># load data</a:t>
            </a:r>
          </a:p>
          <a:p>
            <a:pPr marL="0" indent="0">
              <a:buNone/>
            </a:pPr>
            <a:r>
              <a:rPr lang="en-IN" dirty="0"/>
              <a:t>Data(</a:t>
            </a:r>
            <a:r>
              <a:rPr lang="en-IN" dirty="0" err="1"/>
              <a:t>train_data</a:t>
            </a:r>
            <a:r>
              <a:rPr lang="en-IN" dirty="0"/>
              <a:t>)</a:t>
            </a:r>
          </a:p>
          <a:p>
            <a:pPr marL="0" indent="0">
              <a:buNone/>
            </a:pPr>
            <a:r>
              <a:rPr lang="en-IN" dirty="0"/>
              <a:t># fit model</a:t>
            </a:r>
          </a:p>
          <a:p>
            <a:pPr marL="0" indent="0">
              <a:buNone/>
            </a:pPr>
            <a:r>
              <a:rPr lang="en-IN" dirty="0"/>
              <a:t>model &lt;- </a:t>
            </a:r>
            <a:r>
              <a:rPr lang="en-IN" dirty="0" err="1"/>
              <a:t>lm</a:t>
            </a:r>
            <a:r>
              <a:rPr lang="en-IN" dirty="0"/>
              <a:t>(</a:t>
            </a:r>
            <a:r>
              <a:rPr lang="en-IN" dirty="0" err="1"/>
              <a:t>dependent_variable</a:t>
            </a:r>
            <a:r>
              <a:rPr lang="en-IN" dirty="0"/>
              <a:t>~. , </a:t>
            </a:r>
            <a:r>
              <a:rPr lang="en-IN" dirty="0" err="1"/>
              <a:t>sampledata</a:t>
            </a:r>
            <a:r>
              <a:rPr lang="en-IN" dirty="0"/>
              <a:t>)</a:t>
            </a:r>
          </a:p>
          <a:p>
            <a:pPr marL="0" indent="0">
              <a:buNone/>
            </a:pPr>
            <a:r>
              <a:rPr lang="en-IN" dirty="0"/>
              <a:t># make predictions</a:t>
            </a:r>
          </a:p>
          <a:p>
            <a:pPr marL="0" indent="0">
              <a:buNone/>
            </a:pPr>
            <a:r>
              <a:rPr lang="en-IN" dirty="0"/>
              <a:t>predictions &lt;- predict(model, </a:t>
            </a:r>
            <a:r>
              <a:rPr lang="en-IN" dirty="0" err="1"/>
              <a:t>test_data</a:t>
            </a:r>
            <a:r>
              <a:rPr lang="en-IN" dirty="0"/>
              <a:t>)</a:t>
            </a:r>
          </a:p>
        </p:txBody>
      </p:sp>
      <p:pic>
        <p:nvPicPr>
          <p:cNvPr id="6" name="Picture 2" descr="IFMR GSB">
            <a:extLst>
              <a:ext uri="{FF2B5EF4-FFF2-40B4-BE49-F238E27FC236}">
                <a16:creationId xmlns:a16="http://schemas.microsoft.com/office/drawing/2014/main" id="{C4253140-D500-4810-9809-30B6925F7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0110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983F-3B6B-47F0-B3E0-26EB25B9877D}"/>
              </a:ext>
            </a:extLst>
          </p:cNvPr>
          <p:cNvSpPr>
            <a:spLocks noGrp="1"/>
          </p:cNvSpPr>
          <p:nvPr>
            <p:ph type="title"/>
          </p:nvPr>
        </p:nvSpPr>
        <p:spPr>
          <a:xfrm>
            <a:off x="924444" y="289339"/>
            <a:ext cx="10353761" cy="1326321"/>
          </a:xfrm>
        </p:spPr>
        <p:txBody>
          <a:bodyPr/>
          <a:lstStyle/>
          <a:p>
            <a:r>
              <a:rPr lang="en-IN" dirty="0">
                <a:effectLst/>
              </a:rPr>
              <a:t>Logistic Regression</a:t>
            </a:r>
            <a:endParaRPr lang="en-IN" dirty="0"/>
          </a:p>
        </p:txBody>
      </p:sp>
      <p:sp>
        <p:nvSpPr>
          <p:cNvPr id="3" name="Content Placeholder 2">
            <a:extLst>
              <a:ext uri="{FF2B5EF4-FFF2-40B4-BE49-F238E27FC236}">
                <a16:creationId xmlns:a16="http://schemas.microsoft.com/office/drawing/2014/main" id="{47D575E5-E742-4919-994A-A391C4F92801}"/>
              </a:ext>
            </a:extLst>
          </p:cNvPr>
          <p:cNvSpPr>
            <a:spLocks noGrp="1"/>
          </p:cNvSpPr>
          <p:nvPr>
            <p:ph idx="1"/>
          </p:nvPr>
        </p:nvSpPr>
        <p:spPr>
          <a:xfrm>
            <a:off x="913795" y="1747777"/>
            <a:ext cx="10353762" cy="4259483"/>
          </a:xfrm>
        </p:spPr>
        <p:txBody>
          <a:bodyPr>
            <a:normAutofit/>
          </a:bodyPr>
          <a:lstStyle/>
          <a:p>
            <a:r>
              <a:rPr lang="en-IN" dirty="0">
                <a:effectLst/>
              </a:rPr>
              <a:t>The purpose of logistic regression is to make predictions in binary format. (0 or 1)</a:t>
            </a:r>
          </a:p>
          <a:p>
            <a:r>
              <a:rPr lang="en-IN" dirty="0">
                <a:effectLst/>
              </a:rPr>
              <a:t>Approach is similar to linear regression i.e. find the values of b0 &amp; b1 which can best categorize the data.</a:t>
            </a:r>
          </a:p>
          <a:p>
            <a:r>
              <a:rPr lang="en-IN" dirty="0">
                <a:effectLst/>
              </a:rPr>
              <a:t>Some use cases:</a:t>
            </a:r>
          </a:p>
          <a:p>
            <a:pPr lvl="1">
              <a:buFont typeface="Wingdings" panose="05000000000000000000" pitchFamily="2" charset="2"/>
              <a:buChar char="Ø"/>
            </a:pPr>
            <a:r>
              <a:rPr lang="en-IN" dirty="0">
                <a:effectLst/>
              </a:rPr>
              <a:t>Predict person is Male or Female.</a:t>
            </a:r>
          </a:p>
          <a:p>
            <a:pPr lvl="1">
              <a:buFont typeface="Wingdings" panose="05000000000000000000" pitchFamily="2" charset="2"/>
              <a:buChar char="Ø"/>
            </a:pPr>
            <a:r>
              <a:rPr lang="en-IN" dirty="0">
                <a:effectLst/>
              </a:rPr>
              <a:t>Win or Loose in a match.</a:t>
            </a:r>
          </a:p>
          <a:p>
            <a:pPr lvl="1">
              <a:buFont typeface="Wingdings" panose="05000000000000000000" pitchFamily="2" charset="2"/>
              <a:buChar char="Ø"/>
            </a:pPr>
            <a:r>
              <a:rPr lang="en-IN" dirty="0">
                <a:effectLst/>
              </a:rPr>
              <a:t>Die or Live after an accident.</a:t>
            </a:r>
          </a:p>
          <a:p>
            <a:r>
              <a:rPr lang="en-US" dirty="0">
                <a:effectLst/>
              </a:rPr>
              <a:t>Logistic regression equation:</a:t>
            </a:r>
          </a:p>
          <a:p>
            <a:pPr lvl="1">
              <a:buFont typeface="Wingdings" panose="05000000000000000000" pitchFamily="2" charset="2"/>
              <a:buChar char="Ø"/>
            </a:pPr>
            <a:r>
              <a:rPr lang="en-US" dirty="0">
                <a:effectLst/>
              </a:rPr>
              <a:t>Y = e^(b0 + b1*X) / (1 + e^(b0 + b1*X))</a:t>
            </a:r>
            <a:endParaRPr lang="en-IN" dirty="0">
              <a:effectLst/>
            </a:endParaRPr>
          </a:p>
          <a:p>
            <a:endParaRPr lang="en-IN" dirty="0"/>
          </a:p>
        </p:txBody>
      </p:sp>
      <p:pic>
        <p:nvPicPr>
          <p:cNvPr id="5" name="Picture 2" descr="IFMR GSB">
            <a:extLst>
              <a:ext uri="{FF2B5EF4-FFF2-40B4-BE49-F238E27FC236}">
                <a16:creationId xmlns:a16="http://schemas.microsoft.com/office/drawing/2014/main" id="{E52B8162-D3AF-484A-B57C-1013C4B1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212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4EAA-98C0-444A-A177-13B44735620C}"/>
              </a:ext>
            </a:extLst>
          </p:cNvPr>
          <p:cNvSpPr>
            <a:spLocks noGrp="1"/>
          </p:cNvSpPr>
          <p:nvPr>
            <p:ph type="title"/>
          </p:nvPr>
        </p:nvSpPr>
        <p:spPr>
          <a:xfrm>
            <a:off x="1363961" y="146529"/>
            <a:ext cx="10353761" cy="895299"/>
          </a:xfrm>
        </p:spPr>
        <p:txBody>
          <a:bodyPr/>
          <a:lstStyle/>
          <a:p>
            <a:r>
              <a:rPr lang="en-IN" dirty="0">
                <a:effectLst/>
              </a:rPr>
              <a:t>Linear Discriminant Analysis (LDA)</a:t>
            </a:r>
            <a:endParaRPr lang="en-IN" dirty="0"/>
          </a:p>
        </p:txBody>
      </p:sp>
      <p:sp>
        <p:nvSpPr>
          <p:cNvPr id="3" name="Content Placeholder 2">
            <a:extLst>
              <a:ext uri="{FF2B5EF4-FFF2-40B4-BE49-F238E27FC236}">
                <a16:creationId xmlns:a16="http://schemas.microsoft.com/office/drawing/2014/main" id="{F8B3D1DC-F7CC-41A2-9379-537B431A47B8}"/>
              </a:ext>
            </a:extLst>
          </p:cNvPr>
          <p:cNvSpPr>
            <a:spLocks noGrp="1"/>
          </p:cNvSpPr>
          <p:nvPr>
            <p:ph idx="1"/>
          </p:nvPr>
        </p:nvSpPr>
        <p:spPr>
          <a:xfrm>
            <a:off x="858128" y="996698"/>
            <a:ext cx="10859594" cy="3695136"/>
          </a:xfrm>
        </p:spPr>
        <p:txBody>
          <a:bodyPr>
            <a:normAutofit fontScale="92500" lnSpcReduction="10000"/>
          </a:bodyPr>
          <a:lstStyle/>
          <a:p>
            <a:r>
              <a:rPr lang="en-IN" dirty="0">
                <a:effectLst/>
              </a:rPr>
              <a:t>Linear Discriminant Analysis is a dimensionality reduction technique used as a pre-processing step in Machine Learning and pattern classification applications.</a:t>
            </a:r>
          </a:p>
          <a:p>
            <a:r>
              <a:rPr lang="en-IN" dirty="0">
                <a:effectLst/>
              </a:rPr>
              <a:t>It is used in Supervised classification technique.</a:t>
            </a:r>
          </a:p>
          <a:p>
            <a:r>
              <a:rPr lang="en-IN" dirty="0">
                <a:effectLst/>
              </a:rPr>
              <a:t>This technique can also be used as  a classifier in case data is linearly separable to get faster results.</a:t>
            </a:r>
          </a:p>
          <a:p>
            <a:r>
              <a:rPr lang="en-IN" dirty="0">
                <a:effectLst/>
              </a:rPr>
              <a:t>Steps:</a:t>
            </a:r>
          </a:p>
          <a:p>
            <a:pPr lvl="1">
              <a:buFont typeface="Wingdings" panose="05000000000000000000" pitchFamily="2" charset="2"/>
              <a:buChar char="Ø"/>
            </a:pPr>
            <a:r>
              <a:rPr lang="en-IN" dirty="0">
                <a:effectLst/>
              </a:rPr>
              <a:t>Calculate the between class variance.</a:t>
            </a:r>
          </a:p>
          <a:p>
            <a:pPr lvl="1">
              <a:buFont typeface="Wingdings" panose="05000000000000000000" pitchFamily="2" charset="2"/>
              <a:buChar char="Ø"/>
            </a:pPr>
            <a:r>
              <a:rPr lang="en-IN" dirty="0">
                <a:effectLst/>
              </a:rPr>
              <a:t>Calculate the with class variance.</a:t>
            </a:r>
          </a:p>
          <a:p>
            <a:pPr lvl="1">
              <a:buFont typeface="Wingdings" panose="05000000000000000000" pitchFamily="2" charset="2"/>
              <a:buChar char="Ø"/>
            </a:pPr>
            <a:r>
              <a:rPr lang="en-IN" dirty="0">
                <a:effectLst/>
              </a:rPr>
              <a:t>Construct a low dimensional space which maximizes between class variance but minimizes within class variance. </a:t>
            </a:r>
            <a:endParaRPr lang="en-IN" dirty="0"/>
          </a:p>
        </p:txBody>
      </p:sp>
      <p:pic>
        <p:nvPicPr>
          <p:cNvPr id="4" name="Picture 3">
            <a:extLst>
              <a:ext uri="{FF2B5EF4-FFF2-40B4-BE49-F238E27FC236}">
                <a16:creationId xmlns:a16="http://schemas.microsoft.com/office/drawing/2014/main" id="{2A4C8EF1-E1FB-4179-A7FF-42AB69D69C90}"/>
              </a:ext>
            </a:extLst>
          </p:cNvPr>
          <p:cNvPicPr>
            <a:picLocks noChangeAspect="1"/>
          </p:cNvPicPr>
          <p:nvPr/>
        </p:nvPicPr>
        <p:blipFill>
          <a:blip r:embed="rId2"/>
          <a:stretch>
            <a:fillRect/>
          </a:stretch>
        </p:blipFill>
        <p:spPr>
          <a:xfrm>
            <a:off x="3327885" y="4691833"/>
            <a:ext cx="5536230" cy="2064767"/>
          </a:xfrm>
          <a:prstGeom prst="rect">
            <a:avLst/>
          </a:prstGeom>
        </p:spPr>
      </p:pic>
      <p:pic>
        <p:nvPicPr>
          <p:cNvPr id="5" name="Picture 2" descr="IFMR GSB">
            <a:extLst>
              <a:ext uri="{FF2B5EF4-FFF2-40B4-BE49-F238E27FC236}">
                <a16:creationId xmlns:a16="http://schemas.microsoft.com/office/drawing/2014/main" id="{785A0123-6768-4B79-BA88-F083568FD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757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A52C-C1C4-4565-BBCB-8DDA3E9D2493}"/>
              </a:ext>
            </a:extLst>
          </p:cNvPr>
          <p:cNvSpPr>
            <a:spLocks noGrp="1"/>
          </p:cNvSpPr>
          <p:nvPr>
            <p:ph type="title"/>
          </p:nvPr>
        </p:nvSpPr>
        <p:spPr>
          <a:xfrm>
            <a:off x="919119" y="0"/>
            <a:ext cx="10353761" cy="906657"/>
          </a:xfrm>
        </p:spPr>
        <p:txBody>
          <a:bodyPr/>
          <a:lstStyle/>
          <a:p>
            <a:r>
              <a:rPr lang="en-US" dirty="0"/>
              <a:t>K-Nearest Neighbors</a:t>
            </a:r>
            <a:endParaRPr lang="en-IN" dirty="0"/>
          </a:p>
        </p:txBody>
      </p:sp>
      <p:sp>
        <p:nvSpPr>
          <p:cNvPr id="3" name="Content Placeholder 2">
            <a:extLst>
              <a:ext uri="{FF2B5EF4-FFF2-40B4-BE49-F238E27FC236}">
                <a16:creationId xmlns:a16="http://schemas.microsoft.com/office/drawing/2014/main" id="{23684DDE-E047-443F-BA01-97B823FDF0A5}"/>
              </a:ext>
            </a:extLst>
          </p:cNvPr>
          <p:cNvSpPr>
            <a:spLocks noGrp="1"/>
          </p:cNvSpPr>
          <p:nvPr>
            <p:ph idx="1"/>
          </p:nvPr>
        </p:nvSpPr>
        <p:spPr>
          <a:xfrm>
            <a:off x="449562" y="787791"/>
            <a:ext cx="10353762" cy="5655212"/>
          </a:xfrm>
        </p:spPr>
        <p:txBody>
          <a:bodyPr>
            <a:normAutofit/>
          </a:bodyPr>
          <a:lstStyle/>
          <a:p>
            <a:r>
              <a:rPr lang="en-US" dirty="0"/>
              <a:t>Here each test data point will look at the nearest K training data points and take the most frequently occurring classes and assigns the class to that test data.</a:t>
            </a:r>
          </a:p>
          <a:p>
            <a:r>
              <a:rPr lang="en-US" dirty="0"/>
              <a:t>This algorithm is most widely used for classification purpose.</a:t>
            </a:r>
          </a:p>
          <a:p>
            <a:r>
              <a:rPr lang="en-US" dirty="0"/>
              <a:t>It is a non-parametric algorithm means it does not make any assumptions about the underlying data.</a:t>
            </a:r>
          </a:p>
          <a:p>
            <a:r>
              <a:rPr lang="en-US" dirty="0"/>
              <a:t>Features:</a:t>
            </a:r>
          </a:p>
          <a:p>
            <a:pPr lvl="1">
              <a:buFont typeface="Wingdings" panose="05000000000000000000" pitchFamily="2" charset="2"/>
              <a:buChar char="Ø"/>
            </a:pPr>
            <a:r>
              <a:rPr lang="en-US" dirty="0"/>
              <a:t>Easy to interpret.</a:t>
            </a:r>
          </a:p>
          <a:p>
            <a:pPr lvl="1">
              <a:buFont typeface="Wingdings" panose="05000000000000000000" pitchFamily="2" charset="2"/>
              <a:buChar char="Ø"/>
            </a:pPr>
            <a:r>
              <a:rPr lang="en-US" dirty="0"/>
              <a:t>Low calculation time.</a:t>
            </a:r>
          </a:p>
          <a:p>
            <a:pPr lvl="1">
              <a:buFont typeface="Wingdings" panose="05000000000000000000" pitchFamily="2" charset="2"/>
              <a:buChar char="Ø"/>
            </a:pPr>
            <a:r>
              <a:rPr lang="en-US" dirty="0"/>
              <a:t>It can be used for both classification and regression.</a:t>
            </a:r>
          </a:p>
          <a:p>
            <a:r>
              <a:rPr lang="en-IN" b="1" dirty="0">
                <a:effectLst/>
              </a:rPr>
              <a:t>Cons</a:t>
            </a:r>
            <a:r>
              <a:rPr lang="en-IN" dirty="0">
                <a:effectLst/>
              </a:rPr>
              <a:t>:</a:t>
            </a:r>
          </a:p>
          <a:p>
            <a:pPr lvl="1">
              <a:buFont typeface="Wingdings" panose="05000000000000000000" pitchFamily="2" charset="2"/>
              <a:buChar char="Ø"/>
            </a:pPr>
            <a:r>
              <a:rPr lang="en-IN" dirty="0">
                <a:effectLst/>
              </a:rPr>
              <a:t>Computationally expensive because the algorithm stores all of the training data.</a:t>
            </a:r>
          </a:p>
          <a:p>
            <a:pPr lvl="1">
              <a:buFont typeface="Wingdings" panose="05000000000000000000" pitchFamily="2" charset="2"/>
              <a:buChar char="Ø"/>
            </a:pPr>
            <a:r>
              <a:rPr lang="en-IN" dirty="0">
                <a:effectLst/>
              </a:rPr>
              <a:t>High memory requirement.</a:t>
            </a:r>
          </a:p>
          <a:p>
            <a:pPr lvl="1">
              <a:buFont typeface="Wingdings" panose="05000000000000000000" pitchFamily="2" charset="2"/>
              <a:buChar char="Ø"/>
            </a:pPr>
            <a:r>
              <a:rPr lang="en-IN" dirty="0">
                <a:effectLst/>
              </a:rPr>
              <a:t>Sensitive to irrelevant features and the scale of the data.</a:t>
            </a:r>
          </a:p>
          <a:p>
            <a:pPr lvl="1">
              <a:buFont typeface="Wingdings" panose="05000000000000000000" pitchFamily="2" charset="2"/>
              <a:buChar char="Ø"/>
            </a:pPr>
            <a:endParaRPr lang="en-IN" dirty="0"/>
          </a:p>
          <a:p>
            <a:pPr marL="457200" lvl="1" indent="0">
              <a:buNone/>
            </a:pPr>
            <a:endParaRPr lang="en-US" dirty="0"/>
          </a:p>
        </p:txBody>
      </p:sp>
      <p:pic>
        <p:nvPicPr>
          <p:cNvPr id="3074" name="Picture 2" descr="scenario2">
            <a:extLst>
              <a:ext uri="{FF2B5EF4-FFF2-40B4-BE49-F238E27FC236}">
                <a16:creationId xmlns:a16="http://schemas.microsoft.com/office/drawing/2014/main" id="{76B26C4B-0FD1-452F-BA47-02A691F12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571" y="2731308"/>
            <a:ext cx="5140899" cy="22504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FMR GSB">
            <a:extLst>
              <a:ext uri="{FF2B5EF4-FFF2-40B4-BE49-F238E27FC236}">
                <a16:creationId xmlns:a16="http://schemas.microsoft.com/office/drawing/2014/main" id="{47CE79DC-88DC-450A-9645-1CABC051E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1532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AA81-B096-499B-8044-496164CFC975}"/>
              </a:ext>
            </a:extLst>
          </p:cNvPr>
          <p:cNvSpPr>
            <a:spLocks noGrp="1"/>
          </p:cNvSpPr>
          <p:nvPr>
            <p:ph type="title"/>
          </p:nvPr>
        </p:nvSpPr>
        <p:spPr>
          <a:xfrm>
            <a:off x="913795" y="1"/>
            <a:ext cx="10353761" cy="808966"/>
          </a:xfrm>
        </p:spPr>
        <p:txBody>
          <a:bodyPr/>
          <a:lstStyle/>
          <a:p>
            <a:r>
              <a:rPr lang="en-US" dirty="0"/>
              <a:t>Terminologies</a:t>
            </a:r>
            <a:endParaRPr lang="en-IN" dirty="0"/>
          </a:p>
        </p:txBody>
      </p:sp>
      <p:sp>
        <p:nvSpPr>
          <p:cNvPr id="3" name="Content Placeholder 2">
            <a:extLst>
              <a:ext uri="{FF2B5EF4-FFF2-40B4-BE49-F238E27FC236}">
                <a16:creationId xmlns:a16="http://schemas.microsoft.com/office/drawing/2014/main" id="{C1983B29-C6CC-4F9A-B150-3014E0CC8D13}"/>
              </a:ext>
            </a:extLst>
          </p:cNvPr>
          <p:cNvSpPr>
            <a:spLocks noGrp="1"/>
          </p:cNvSpPr>
          <p:nvPr>
            <p:ph idx="1"/>
          </p:nvPr>
        </p:nvSpPr>
        <p:spPr>
          <a:xfrm>
            <a:off x="463629" y="808966"/>
            <a:ext cx="10468397" cy="3341003"/>
          </a:xfrm>
        </p:spPr>
        <p:txBody>
          <a:bodyPr>
            <a:normAutofit fontScale="92500" lnSpcReduction="10000"/>
          </a:bodyPr>
          <a:lstStyle/>
          <a:p>
            <a:r>
              <a:rPr lang="en-US" b="1" dirty="0"/>
              <a:t>Parameters:  </a:t>
            </a:r>
            <a:r>
              <a:rPr lang="en-US" dirty="0"/>
              <a:t>A parameter is a variable whose value can be estimated from the data. It is internal to the model. E.g.  Coefficients In Linear regression etc.</a:t>
            </a:r>
          </a:p>
          <a:p>
            <a:r>
              <a:rPr lang="en-US" b="1" dirty="0"/>
              <a:t>Hyperparameters:  </a:t>
            </a:r>
            <a:r>
              <a:rPr lang="en-US" dirty="0"/>
              <a:t>These are the variables whose value is external to the model i.e. user set this values by himself. E.g. </a:t>
            </a:r>
            <a:r>
              <a:rPr lang="en-US" dirty="0">
                <a:effectLst/>
              </a:rPr>
              <a:t> k in k-nearest neighbors etc. </a:t>
            </a:r>
          </a:p>
          <a:p>
            <a:r>
              <a:rPr lang="en-US" b="1" dirty="0">
                <a:effectLst/>
              </a:rPr>
              <a:t>Classifier:</a:t>
            </a:r>
            <a:r>
              <a:rPr lang="en-US" dirty="0">
                <a:effectLst/>
              </a:rPr>
              <a:t> An algorithm that maps the input data to a specific category.</a:t>
            </a:r>
          </a:p>
          <a:p>
            <a:r>
              <a:rPr lang="en-US" b="1" dirty="0">
                <a:effectLst/>
              </a:rPr>
              <a:t>Hyper Plane</a:t>
            </a:r>
            <a:r>
              <a:rPr lang="en-US" dirty="0">
                <a:effectLst/>
              </a:rPr>
              <a:t>: The separation plane between the data classes. </a:t>
            </a:r>
          </a:p>
          <a:p>
            <a:r>
              <a:rPr lang="en-US" b="1" dirty="0">
                <a:effectLst/>
              </a:rPr>
              <a:t>Support vectors</a:t>
            </a:r>
            <a:r>
              <a:rPr lang="en-US" dirty="0">
                <a:effectLst/>
              </a:rPr>
              <a:t>: </a:t>
            </a:r>
            <a:r>
              <a:rPr lang="en-US" dirty="0"/>
              <a:t>The data points that lie closest to the decision surface (hyper plane).</a:t>
            </a:r>
          </a:p>
          <a:p>
            <a:r>
              <a:rPr lang="en-IN" b="1" dirty="0">
                <a:effectLst/>
              </a:rPr>
              <a:t>Target Variable:  </a:t>
            </a:r>
            <a:r>
              <a:rPr lang="en-IN" dirty="0">
                <a:effectLst/>
              </a:rPr>
              <a:t>It is the output variable. It can be binary or continuous.</a:t>
            </a:r>
            <a:endParaRPr lang="en-US" dirty="0">
              <a:effectLst/>
            </a:endParaRPr>
          </a:p>
        </p:txBody>
      </p:sp>
      <p:pic>
        <p:nvPicPr>
          <p:cNvPr id="5" name="Picture 2" descr="IFMR GSB">
            <a:extLst>
              <a:ext uri="{FF2B5EF4-FFF2-40B4-BE49-F238E27FC236}">
                <a16:creationId xmlns:a16="http://schemas.microsoft.com/office/drawing/2014/main" id="{80902FCE-6DCA-434A-8EFA-BFA2C6FE5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hat are support vectors in svm">
            <a:extLst>
              <a:ext uri="{FF2B5EF4-FFF2-40B4-BE49-F238E27FC236}">
                <a16:creationId xmlns:a16="http://schemas.microsoft.com/office/drawing/2014/main" id="{ED4488C4-978C-4D73-B654-67A441822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984" y="4272314"/>
            <a:ext cx="2756046" cy="236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417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9347-A33B-4AD6-AB55-8F8A610C2D20}"/>
              </a:ext>
            </a:extLst>
          </p:cNvPr>
          <p:cNvSpPr>
            <a:spLocks noGrp="1"/>
          </p:cNvSpPr>
          <p:nvPr>
            <p:ph type="title"/>
          </p:nvPr>
        </p:nvSpPr>
        <p:spPr>
          <a:xfrm>
            <a:off x="913796" y="0"/>
            <a:ext cx="10353761" cy="1326321"/>
          </a:xfrm>
        </p:spPr>
        <p:txBody>
          <a:bodyPr/>
          <a:lstStyle/>
          <a:p>
            <a:r>
              <a:rPr lang="en-IN" dirty="0">
                <a:effectLst/>
              </a:rPr>
              <a:t>Support Vector Machines</a:t>
            </a:r>
            <a:endParaRPr lang="en-IN" dirty="0"/>
          </a:p>
        </p:txBody>
      </p:sp>
      <p:sp>
        <p:nvSpPr>
          <p:cNvPr id="3" name="Content Placeholder 2">
            <a:extLst>
              <a:ext uri="{FF2B5EF4-FFF2-40B4-BE49-F238E27FC236}">
                <a16:creationId xmlns:a16="http://schemas.microsoft.com/office/drawing/2014/main" id="{F5D03EC6-C754-4BF1-8DDC-9EDD8D9DBD17}"/>
              </a:ext>
            </a:extLst>
          </p:cNvPr>
          <p:cNvSpPr>
            <a:spLocks noGrp="1"/>
          </p:cNvSpPr>
          <p:nvPr>
            <p:ph idx="1"/>
          </p:nvPr>
        </p:nvSpPr>
        <p:spPr>
          <a:xfrm>
            <a:off x="913795" y="1223889"/>
            <a:ext cx="10353762" cy="4567311"/>
          </a:xfrm>
        </p:spPr>
        <p:txBody>
          <a:bodyPr>
            <a:normAutofit/>
          </a:bodyPr>
          <a:lstStyle/>
          <a:p>
            <a:r>
              <a:rPr lang="en-IN" dirty="0">
                <a:effectLst/>
              </a:rPr>
              <a:t>This algorithm is used for both classification and regression techniques. Here we plot the points in a n-dimensional space ( n dimensions are the features that target variable has). Then classification is done by forming a hyperplane which differentiates the two classes.</a:t>
            </a:r>
          </a:p>
          <a:p>
            <a:r>
              <a:rPr lang="en-IN" dirty="0">
                <a:effectLst/>
              </a:rPr>
              <a:t>SVM has the capability to ignore the outliers if any. Also the that plane is chosen which has the maximum distance from the neighbouring points as this will provide good flexibility.</a:t>
            </a:r>
          </a:p>
          <a:p>
            <a:r>
              <a:rPr lang="en-IN" dirty="0">
                <a:effectLst/>
              </a:rPr>
              <a:t>Real life use cases:</a:t>
            </a:r>
          </a:p>
          <a:p>
            <a:pPr lvl="1">
              <a:buFont typeface="Wingdings" panose="05000000000000000000" pitchFamily="2" charset="2"/>
              <a:buChar char="Ø"/>
            </a:pPr>
            <a:r>
              <a:rPr lang="en-IN" dirty="0">
                <a:effectLst/>
              </a:rPr>
              <a:t>Face Detection.</a:t>
            </a:r>
          </a:p>
          <a:p>
            <a:pPr lvl="1">
              <a:buFont typeface="Wingdings" panose="05000000000000000000" pitchFamily="2" charset="2"/>
              <a:buChar char="Ø"/>
            </a:pPr>
            <a:r>
              <a:rPr lang="en-IN" dirty="0">
                <a:effectLst/>
              </a:rPr>
              <a:t>Text and Hyper Text Categorization.</a:t>
            </a:r>
          </a:p>
          <a:p>
            <a:pPr lvl="1">
              <a:buFont typeface="Wingdings" panose="05000000000000000000" pitchFamily="2" charset="2"/>
              <a:buChar char="Ø"/>
            </a:pPr>
            <a:r>
              <a:rPr lang="en-IN" dirty="0">
                <a:effectLst/>
              </a:rPr>
              <a:t>Handwriting Recognition.</a:t>
            </a:r>
          </a:p>
        </p:txBody>
      </p:sp>
      <p:pic>
        <p:nvPicPr>
          <p:cNvPr id="5" name="Picture 2" descr="IFMR GSB">
            <a:extLst>
              <a:ext uri="{FF2B5EF4-FFF2-40B4-BE49-F238E27FC236}">
                <a16:creationId xmlns:a16="http://schemas.microsoft.com/office/drawing/2014/main" id="{73000D25-7893-4393-A982-AC5DE54F2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a:extLst>
              <a:ext uri="{FF2B5EF4-FFF2-40B4-BE49-F238E27FC236}">
                <a16:creationId xmlns:a16="http://schemas.microsoft.com/office/drawing/2014/main" id="{87A40AB0-C592-4362-93F4-1C9CBA374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551" y="3605433"/>
            <a:ext cx="4558006" cy="302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982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9749-918E-4470-AF75-AE1E754BBEB4}"/>
              </a:ext>
            </a:extLst>
          </p:cNvPr>
          <p:cNvSpPr>
            <a:spLocks noGrp="1"/>
          </p:cNvSpPr>
          <p:nvPr>
            <p:ph type="title"/>
          </p:nvPr>
        </p:nvSpPr>
        <p:spPr>
          <a:xfrm>
            <a:off x="919119" y="0"/>
            <a:ext cx="10353761" cy="1326321"/>
          </a:xfrm>
        </p:spPr>
        <p:txBody>
          <a:bodyPr/>
          <a:lstStyle/>
          <a:p>
            <a:r>
              <a:rPr lang="en-US" dirty="0"/>
              <a:t>SVM in Python</a:t>
            </a:r>
            <a:endParaRPr lang="en-IN" dirty="0"/>
          </a:p>
        </p:txBody>
      </p:sp>
      <p:sp>
        <p:nvSpPr>
          <p:cNvPr id="4" name="Content Placeholder 3">
            <a:extLst>
              <a:ext uri="{FF2B5EF4-FFF2-40B4-BE49-F238E27FC236}">
                <a16:creationId xmlns:a16="http://schemas.microsoft.com/office/drawing/2014/main" id="{1FE082D0-2398-41F4-B65E-52A55F0DAAA3}"/>
              </a:ext>
            </a:extLst>
          </p:cNvPr>
          <p:cNvSpPr>
            <a:spLocks noGrp="1"/>
          </p:cNvSpPr>
          <p:nvPr>
            <p:ph sz="half" idx="1"/>
          </p:nvPr>
        </p:nvSpPr>
        <p:spPr>
          <a:xfrm>
            <a:off x="717454" y="1563126"/>
            <a:ext cx="5205046" cy="4439090"/>
          </a:xfrm>
        </p:spPr>
        <p:txBody>
          <a:bodyPr>
            <a:normAutofit fontScale="92500" lnSpcReduction="20000"/>
          </a:bodyPr>
          <a:lstStyle/>
          <a:p>
            <a:pPr marL="0" indent="0">
              <a:buNone/>
            </a:pPr>
            <a:r>
              <a:rPr lang="en-US" dirty="0"/>
              <a:t>#Import Library</a:t>
            </a:r>
          </a:p>
          <a:p>
            <a:pPr marL="0" indent="0">
              <a:buNone/>
            </a:pPr>
            <a:r>
              <a:rPr lang="en-US" dirty="0"/>
              <a:t>from </a:t>
            </a:r>
            <a:r>
              <a:rPr lang="en-US" dirty="0" err="1"/>
              <a:t>sklearn.svm</a:t>
            </a:r>
            <a:r>
              <a:rPr lang="en-US" dirty="0"/>
              <a:t> import SVC</a:t>
            </a:r>
          </a:p>
          <a:p>
            <a:pPr marL="0" indent="0">
              <a:buNone/>
            </a:pPr>
            <a:r>
              <a:rPr lang="en-US" dirty="0"/>
              <a:t>x= </a:t>
            </a:r>
            <a:r>
              <a:rPr lang="en-US" dirty="0" err="1"/>
              <a:t>np.array</a:t>
            </a:r>
            <a:r>
              <a:rPr lang="en-US" dirty="0"/>
              <a:t>([[-3,-7],[1,5], [1,-2], [-2,0], [2,3], [-4,0], [1,1], [1,-1], [-2,2], [2,-7], [4,1], [2,7]])</a:t>
            </a:r>
          </a:p>
          <a:p>
            <a:pPr marL="0" indent="0">
              <a:buNone/>
            </a:pPr>
            <a:r>
              <a:rPr lang="en-US" dirty="0"/>
              <a:t>y = </a:t>
            </a:r>
            <a:r>
              <a:rPr lang="en-US" dirty="0" err="1"/>
              <a:t>np.array</a:t>
            </a:r>
            <a:r>
              <a:rPr lang="en-US" dirty="0"/>
              <a:t>(['N','P','N','N','P','N','P','N','N','N','P','P'])</a:t>
            </a:r>
          </a:p>
          <a:p>
            <a:pPr marL="0" indent="0">
              <a:buNone/>
            </a:pPr>
            <a:r>
              <a:rPr lang="en-US" dirty="0"/>
              <a:t>model = SVC(kernel='linear') </a:t>
            </a:r>
          </a:p>
          <a:p>
            <a:pPr marL="0" indent="0">
              <a:buNone/>
            </a:pPr>
            <a:r>
              <a:rPr lang="en-US" dirty="0" err="1"/>
              <a:t>model.score</a:t>
            </a:r>
            <a:r>
              <a:rPr lang="en-US" dirty="0"/>
              <a:t>(x, y)</a:t>
            </a:r>
          </a:p>
          <a:p>
            <a:pPr marL="0" indent="0">
              <a:buNone/>
            </a:pPr>
            <a:endParaRPr lang="en-US" dirty="0"/>
          </a:p>
          <a:p>
            <a:pPr marL="0" indent="0">
              <a:buNone/>
            </a:pPr>
            <a:r>
              <a:rPr lang="en-US" dirty="0"/>
              <a:t>#Predict Output</a:t>
            </a:r>
          </a:p>
          <a:p>
            <a:pPr marL="0" indent="0">
              <a:buNone/>
            </a:pPr>
            <a:r>
              <a:rPr lang="en-US" dirty="0" err="1"/>
              <a:t>model.predict</a:t>
            </a:r>
            <a:r>
              <a:rPr lang="en-US" dirty="0"/>
              <a:t>([[3,-4]])</a:t>
            </a:r>
          </a:p>
          <a:p>
            <a:pPr marL="0" indent="0">
              <a:buNone/>
            </a:pPr>
            <a:endParaRPr lang="en-IN" dirty="0"/>
          </a:p>
        </p:txBody>
      </p:sp>
      <p:sp>
        <p:nvSpPr>
          <p:cNvPr id="5" name="Content Placeholder 4">
            <a:extLst>
              <a:ext uri="{FF2B5EF4-FFF2-40B4-BE49-F238E27FC236}">
                <a16:creationId xmlns:a16="http://schemas.microsoft.com/office/drawing/2014/main" id="{71EAF887-FC80-499B-9100-3B6CAD41DBBB}"/>
              </a:ext>
            </a:extLst>
          </p:cNvPr>
          <p:cNvSpPr>
            <a:spLocks noGrp="1"/>
          </p:cNvSpPr>
          <p:nvPr>
            <p:ph sz="half" idx="2"/>
          </p:nvPr>
        </p:nvSpPr>
        <p:spPr>
          <a:xfrm>
            <a:off x="7398939" y="1563126"/>
            <a:ext cx="2926081" cy="3702881"/>
          </a:xfrm>
        </p:spPr>
        <p:txBody>
          <a:bodyPr>
            <a:normAutofit fontScale="92500" lnSpcReduction="20000"/>
          </a:bodyPr>
          <a:lstStyle/>
          <a:p>
            <a:r>
              <a:rPr lang="en-US" dirty="0"/>
              <a:t>Output:</a:t>
            </a:r>
          </a:p>
          <a:p>
            <a:pPr marL="0" indent="0">
              <a:buNone/>
            </a:pPr>
            <a:r>
              <a:rPr lang="en-US" dirty="0"/>
              <a:t>array(['N'], </a:t>
            </a:r>
            <a:r>
              <a:rPr lang="en-US" dirty="0" err="1"/>
              <a:t>dtype</a:t>
            </a:r>
            <a:r>
              <a:rPr lang="en-US" dirty="0"/>
              <a:t>='&lt;U1')</a:t>
            </a:r>
            <a:endParaRPr lang="en-IN" dirty="0"/>
          </a:p>
        </p:txBody>
      </p:sp>
      <p:pic>
        <p:nvPicPr>
          <p:cNvPr id="6" name="Picture 2" descr="IFMR GSB">
            <a:extLst>
              <a:ext uri="{FF2B5EF4-FFF2-40B4-BE49-F238E27FC236}">
                <a16:creationId xmlns:a16="http://schemas.microsoft.com/office/drawing/2014/main" id="{7EB6B9FB-EF6A-4912-96F4-6F9BE97C5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019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BD0F-B1AF-4456-BFB5-287511E1F5E9}"/>
              </a:ext>
            </a:extLst>
          </p:cNvPr>
          <p:cNvSpPr>
            <a:spLocks noGrp="1"/>
          </p:cNvSpPr>
          <p:nvPr>
            <p:ph type="title"/>
          </p:nvPr>
        </p:nvSpPr>
        <p:spPr>
          <a:xfrm>
            <a:off x="919119" y="289339"/>
            <a:ext cx="10353761" cy="1326321"/>
          </a:xfrm>
        </p:spPr>
        <p:txBody>
          <a:bodyPr/>
          <a:lstStyle/>
          <a:p>
            <a:r>
              <a:rPr lang="en-US" dirty="0"/>
              <a:t>SVM In R</a:t>
            </a:r>
            <a:endParaRPr lang="en-IN" dirty="0"/>
          </a:p>
        </p:txBody>
      </p:sp>
      <p:sp>
        <p:nvSpPr>
          <p:cNvPr id="3" name="Content Placeholder 2">
            <a:extLst>
              <a:ext uri="{FF2B5EF4-FFF2-40B4-BE49-F238E27FC236}">
                <a16:creationId xmlns:a16="http://schemas.microsoft.com/office/drawing/2014/main" id="{C56AAC09-A5B2-457C-B7B3-6B8DD7BA42B1}"/>
              </a:ext>
            </a:extLst>
          </p:cNvPr>
          <p:cNvSpPr>
            <a:spLocks noGrp="1"/>
          </p:cNvSpPr>
          <p:nvPr>
            <p:ph sz="half" idx="1"/>
          </p:nvPr>
        </p:nvSpPr>
        <p:spPr>
          <a:xfrm>
            <a:off x="512063" y="1626179"/>
            <a:ext cx="5250815" cy="4478947"/>
          </a:xfrm>
        </p:spPr>
        <p:txBody>
          <a:bodyPr>
            <a:normAutofit fontScale="92500" lnSpcReduction="20000"/>
          </a:bodyPr>
          <a:lstStyle/>
          <a:p>
            <a:pPr marL="0" indent="0">
              <a:buNone/>
            </a:pPr>
            <a:r>
              <a:rPr lang="en-US" dirty="0"/>
              <a:t>set.seed(10111)</a:t>
            </a:r>
          </a:p>
          <a:p>
            <a:pPr marL="0" indent="0">
              <a:buNone/>
            </a:pPr>
            <a:r>
              <a:rPr lang="en-US" dirty="0"/>
              <a:t>x = matrix(</a:t>
            </a:r>
            <a:r>
              <a:rPr lang="en-US" dirty="0" err="1"/>
              <a:t>rnorm</a:t>
            </a:r>
            <a:r>
              <a:rPr lang="en-US" dirty="0"/>
              <a:t>(40), 20, 2)</a:t>
            </a:r>
          </a:p>
          <a:p>
            <a:pPr marL="0" indent="0">
              <a:buNone/>
            </a:pPr>
            <a:r>
              <a:rPr lang="en-US" dirty="0"/>
              <a:t>y = rep(c(-1, 1), c(10, 10))</a:t>
            </a:r>
          </a:p>
          <a:p>
            <a:pPr marL="0" indent="0">
              <a:buNone/>
            </a:pPr>
            <a:r>
              <a:rPr lang="en-US" dirty="0"/>
              <a:t>x[y == 1,] = x[y == 1,] + 1</a:t>
            </a:r>
          </a:p>
          <a:p>
            <a:pPr marL="0" indent="0">
              <a:buNone/>
            </a:pPr>
            <a:r>
              <a:rPr lang="en-US" dirty="0"/>
              <a:t>plot(x, col =5, </a:t>
            </a:r>
            <a:r>
              <a:rPr lang="en-US" dirty="0" err="1"/>
              <a:t>pch</a:t>
            </a:r>
            <a:r>
              <a:rPr lang="en-US" dirty="0"/>
              <a:t> = 19)</a:t>
            </a:r>
          </a:p>
          <a:p>
            <a:pPr marL="0" indent="0">
              <a:buNone/>
            </a:pPr>
            <a:r>
              <a:rPr lang="en-US" dirty="0"/>
              <a:t>library(e1071)</a:t>
            </a:r>
          </a:p>
          <a:p>
            <a:pPr marL="0" indent="0">
              <a:buNone/>
            </a:pPr>
            <a:r>
              <a:rPr lang="en-US" dirty="0" err="1"/>
              <a:t>dat</a:t>
            </a:r>
            <a:r>
              <a:rPr lang="en-US" dirty="0"/>
              <a:t> = </a:t>
            </a:r>
            <a:r>
              <a:rPr lang="en-US" dirty="0" err="1"/>
              <a:t>data.frame</a:t>
            </a:r>
            <a:r>
              <a:rPr lang="en-US" dirty="0"/>
              <a:t>(x, y = </a:t>
            </a:r>
            <a:r>
              <a:rPr lang="en-US" dirty="0" err="1"/>
              <a:t>as.factor</a:t>
            </a:r>
            <a:r>
              <a:rPr lang="en-US" dirty="0"/>
              <a:t>(y))</a:t>
            </a:r>
          </a:p>
          <a:p>
            <a:pPr marL="0" indent="0">
              <a:buNone/>
            </a:pPr>
            <a:r>
              <a:rPr lang="en-US" dirty="0" err="1"/>
              <a:t>svmfit</a:t>
            </a:r>
            <a:r>
              <a:rPr lang="en-US" dirty="0"/>
              <a:t> = </a:t>
            </a:r>
            <a:r>
              <a:rPr lang="en-US" dirty="0" err="1"/>
              <a:t>svm</a:t>
            </a:r>
            <a:r>
              <a:rPr lang="en-US" dirty="0"/>
              <a:t>(y ~ ., data = </a:t>
            </a:r>
            <a:r>
              <a:rPr lang="en-US" dirty="0" err="1"/>
              <a:t>dat</a:t>
            </a:r>
            <a:r>
              <a:rPr lang="en-US" dirty="0"/>
              <a:t>, kernel = "linear", cost = 10, scale = FALSE)</a:t>
            </a:r>
          </a:p>
          <a:p>
            <a:pPr marL="0" indent="0">
              <a:buNone/>
            </a:pPr>
            <a:r>
              <a:rPr lang="en-US" dirty="0"/>
              <a:t>print(</a:t>
            </a:r>
            <a:r>
              <a:rPr lang="en-US" dirty="0" err="1"/>
              <a:t>svmfit</a:t>
            </a:r>
            <a:r>
              <a:rPr lang="en-US" dirty="0"/>
              <a:t>)</a:t>
            </a:r>
          </a:p>
          <a:p>
            <a:pPr marL="0" indent="0">
              <a:buNone/>
            </a:pPr>
            <a:r>
              <a:rPr lang="en-US" dirty="0"/>
              <a:t>plot(</a:t>
            </a:r>
            <a:r>
              <a:rPr lang="en-US" dirty="0" err="1"/>
              <a:t>svmfit</a:t>
            </a:r>
            <a:r>
              <a:rPr lang="en-US" dirty="0"/>
              <a:t>, </a:t>
            </a:r>
            <a:r>
              <a:rPr lang="en-US" dirty="0" err="1"/>
              <a:t>dat</a:t>
            </a:r>
            <a:r>
              <a:rPr lang="en-US" dirty="0"/>
              <a:t>)</a:t>
            </a:r>
          </a:p>
          <a:p>
            <a:endParaRPr lang="en-IN" dirty="0"/>
          </a:p>
        </p:txBody>
      </p:sp>
      <p:pic>
        <p:nvPicPr>
          <p:cNvPr id="5" name="Content Placeholder 4">
            <a:extLst>
              <a:ext uri="{FF2B5EF4-FFF2-40B4-BE49-F238E27FC236}">
                <a16:creationId xmlns:a16="http://schemas.microsoft.com/office/drawing/2014/main" id="{836B915D-A8AB-4E06-896C-2F76CBE5F620}"/>
              </a:ext>
            </a:extLst>
          </p:cNvPr>
          <p:cNvPicPr>
            <a:picLocks noGrp="1" noChangeAspect="1"/>
          </p:cNvPicPr>
          <p:nvPr>
            <p:ph sz="half" idx="2"/>
          </p:nvPr>
        </p:nvPicPr>
        <p:blipFill>
          <a:blip r:embed="rId2"/>
          <a:stretch>
            <a:fillRect/>
          </a:stretch>
        </p:blipFill>
        <p:spPr>
          <a:xfrm>
            <a:off x="6429124" y="2405575"/>
            <a:ext cx="5076376" cy="2666937"/>
          </a:xfrm>
          <a:prstGeom prst="rect">
            <a:avLst/>
          </a:prstGeom>
        </p:spPr>
      </p:pic>
      <p:pic>
        <p:nvPicPr>
          <p:cNvPr id="7" name="Picture 2" descr="IFMR GSB">
            <a:extLst>
              <a:ext uri="{FF2B5EF4-FFF2-40B4-BE49-F238E27FC236}">
                <a16:creationId xmlns:a16="http://schemas.microsoft.com/office/drawing/2014/main" id="{78566AF8-E9F6-4EB6-A5B5-DABA77DF7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2841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702B-41BA-45BC-82DE-C2F8AFB80D59}"/>
              </a:ext>
            </a:extLst>
          </p:cNvPr>
          <p:cNvSpPr>
            <a:spLocks noGrp="1"/>
          </p:cNvSpPr>
          <p:nvPr>
            <p:ph type="title"/>
          </p:nvPr>
        </p:nvSpPr>
        <p:spPr>
          <a:xfrm>
            <a:off x="913796" y="269631"/>
            <a:ext cx="10353761" cy="797169"/>
          </a:xfrm>
        </p:spPr>
        <p:txBody>
          <a:bodyPr/>
          <a:lstStyle/>
          <a:p>
            <a:r>
              <a:rPr lang="en-IN" dirty="0">
                <a:effectLst/>
              </a:rPr>
              <a:t>Naive Bayes</a:t>
            </a:r>
            <a:endParaRPr lang="en-IN" dirty="0"/>
          </a:p>
        </p:txBody>
      </p:sp>
      <p:sp>
        <p:nvSpPr>
          <p:cNvPr id="3" name="Content Placeholder 2">
            <a:extLst>
              <a:ext uri="{FF2B5EF4-FFF2-40B4-BE49-F238E27FC236}">
                <a16:creationId xmlns:a16="http://schemas.microsoft.com/office/drawing/2014/main" id="{B8D741E9-854F-4485-97F5-3645B414DD74}"/>
              </a:ext>
            </a:extLst>
          </p:cNvPr>
          <p:cNvSpPr>
            <a:spLocks noGrp="1"/>
          </p:cNvSpPr>
          <p:nvPr>
            <p:ph idx="1"/>
          </p:nvPr>
        </p:nvSpPr>
        <p:spPr>
          <a:xfrm>
            <a:off x="913795" y="1222131"/>
            <a:ext cx="10353762" cy="5009857"/>
          </a:xfrm>
        </p:spPr>
        <p:txBody>
          <a:bodyPr>
            <a:normAutofit lnSpcReduction="10000"/>
          </a:bodyPr>
          <a:lstStyle/>
          <a:p>
            <a:r>
              <a:rPr lang="en-IN" dirty="0">
                <a:effectLst/>
              </a:rPr>
              <a:t>This is a classification algorithm which is based on Bayes theorem which assumes that all the features in a class are independent of each other. </a:t>
            </a:r>
          </a:p>
          <a:p>
            <a:r>
              <a:rPr lang="en-IN" dirty="0">
                <a:effectLst/>
              </a:rPr>
              <a:t>Here first the data is converted into a frequency table. Then various probability tables are created internally based on different features. </a:t>
            </a:r>
          </a:p>
          <a:p>
            <a:r>
              <a:rPr lang="en-IN" dirty="0">
                <a:effectLst/>
              </a:rPr>
              <a:t>These tables include conditional probabilities.</a:t>
            </a:r>
          </a:p>
          <a:p>
            <a:r>
              <a:rPr lang="en-IN" dirty="0">
                <a:effectLst/>
              </a:rPr>
              <a:t> Finally from that table we get the probability of happening of an event in the presence of certain conditions.</a:t>
            </a:r>
          </a:p>
          <a:p>
            <a:r>
              <a:rPr lang="en-IN" dirty="0">
                <a:effectLst/>
              </a:rPr>
              <a:t>Practical Applications:</a:t>
            </a:r>
          </a:p>
          <a:p>
            <a:pPr lvl="1">
              <a:buFont typeface="Wingdings" panose="05000000000000000000" pitchFamily="2" charset="2"/>
              <a:buChar char="Ø"/>
            </a:pPr>
            <a:r>
              <a:rPr lang="en-IN" dirty="0">
                <a:effectLst/>
              </a:rPr>
              <a:t>Detect person is male or female based on features like height, weight etc.</a:t>
            </a:r>
          </a:p>
          <a:p>
            <a:pPr lvl="1">
              <a:buFont typeface="Wingdings" panose="05000000000000000000" pitchFamily="2" charset="2"/>
              <a:buChar char="Ø"/>
            </a:pPr>
            <a:r>
              <a:rPr lang="en-IN" dirty="0">
                <a:effectLst/>
              </a:rPr>
              <a:t>Email spam detection.</a:t>
            </a:r>
          </a:p>
          <a:p>
            <a:pPr lvl="1">
              <a:buFont typeface="Wingdings" panose="05000000000000000000" pitchFamily="2" charset="2"/>
              <a:buChar char="Ø"/>
            </a:pPr>
            <a:r>
              <a:rPr lang="en-IN" dirty="0">
                <a:effectLst/>
              </a:rPr>
              <a:t>Categorizing news.</a:t>
            </a:r>
          </a:p>
          <a:p>
            <a:pPr lvl="1">
              <a:buFont typeface="Wingdings" panose="05000000000000000000" pitchFamily="2" charset="2"/>
              <a:buChar char="Ø"/>
            </a:pPr>
            <a:r>
              <a:rPr lang="en-IN" dirty="0">
                <a:effectLst/>
              </a:rPr>
              <a:t>Digit recognition.</a:t>
            </a:r>
          </a:p>
          <a:p>
            <a:endParaRPr lang="en-IN" dirty="0">
              <a:effectLst/>
            </a:endParaRPr>
          </a:p>
        </p:txBody>
      </p:sp>
      <p:pic>
        <p:nvPicPr>
          <p:cNvPr id="5" name="Picture 2" descr="IFMR GSB">
            <a:extLst>
              <a:ext uri="{FF2B5EF4-FFF2-40B4-BE49-F238E27FC236}">
                <a16:creationId xmlns:a16="http://schemas.microsoft.com/office/drawing/2014/main" id="{34F663FD-9B6B-4861-AF04-01883A269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671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125D-3A50-420C-9E83-7BAF064024BA}"/>
              </a:ext>
            </a:extLst>
          </p:cNvPr>
          <p:cNvSpPr>
            <a:spLocks noGrp="1"/>
          </p:cNvSpPr>
          <p:nvPr>
            <p:ph type="title"/>
          </p:nvPr>
        </p:nvSpPr>
        <p:spPr>
          <a:xfrm>
            <a:off x="913795" y="0"/>
            <a:ext cx="10353761" cy="1326321"/>
          </a:xfrm>
        </p:spPr>
        <p:txBody>
          <a:bodyPr/>
          <a:lstStyle/>
          <a:p>
            <a:r>
              <a:rPr lang="en-US" dirty="0"/>
              <a:t>Naïve Bayes in python</a:t>
            </a:r>
            <a:endParaRPr lang="en-IN" dirty="0"/>
          </a:p>
        </p:txBody>
      </p:sp>
      <p:sp>
        <p:nvSpPr>
          <p:cNvPr id="3" name="Content Placeholder 2">
            <a:extLst>
              <a:ext uri="{FF2B5EF4-FFF2-40B4-BE49-F238E27FC236}">
                <a16:creationId xmlns:a16="http://schemas.microsoft.com/office/drawing/2014/main" id="{061916A8-F2E5-4403-B174-9E47363A1691}"/>
              </a:ext>
            </a:extLst>
          </p:cNvPr>
          <p:cNvSpPr>
            <a:spLocks noGrp="1"/>
          </p:cNvSpPr>
          <p:nvPr>
            <p:ph idx="1"/>
          </p:nvPr>
        </p:nvSpPr>
        <p:spPr>
          <a:xfrm>
            <a:off x="913795" y="1139483"/>
            <a:ext cx="10353762" cy="5289452"/>
          </a:xfrm>
        </p:spPr>
        <p:txBody>
          <a:bodyPr>
            <a:normAutofit fontScale="92500" lnSpcReduction="20000"/>
          </a:bodyPr>
          <a:lstStyle/>
          <a:p>
            <a:pPr marL="0" indent="0">
              <a:buNone/>
            </a:pPr>
            <a:r>
              <a:rPr lang="en-US" dirty="0"/>
              <a:t>from </a:t>
            </a:r>
            <a:r>
              <a:rPr lang="en-US" dirty="0" err="1"/>
              <a:t>sklearn.naive_bayes</a:t>
            </a:r>
            <a:r>
              <a:rPr lang="en-US" dirty="0"/>
              <a:t> import </a:t>
            </a:r>
            <a:r>
              <a:rPr lang="en-US" dirty="0" err="1"/>
              <a:t>GaussianNB</a:t>
            </a:r>
            <a:endParaRPr lang="en-US" dirty="0"/>
          </a:p>
          <a:p>
            <a:pPr marL="0" indent="0">
              <a:buNone/>
            </a:pPr>
            <a:r>
              <a:rPr lang="en-US" dirty="0"/>
              <a:t>import </a:t>
            </a:r>
            <a:r>
              <a:rPr lang="en-US" dirty="0" err="1"/>
              <a:t>numpy</a:t>
            </a:r>
            <a:r>
              <a:rPr lang="en-US" dirty="0"/>
              <a:t> as np</a:t>
            </a:r>
          </a:p>
          <a:p>
            <a:pPr marL="0" indent="0">
              <a:buNone/>
            </a:pPr>
            <a:r>
              <a:rPr lang="en-US" dirty="0"/>
              <a:t>x= </a:t>
            </a:r>
            <a:r>
              <a:rPr lang="en-US" dirty="0" err="1"/>
              <a:t>np.array</a:t>
            </a:r>
            <a:r>
              <a:rPr lang="en-US" dirty="0"/>
              <a:t>([[-3,-7],[1,5], [1,-2], [-2,0], [2,3], [-4,0], [1,1], [1,-1], [-2,2], [2,-7], [4,1], [2,7]])</a:t>
            </a:r>
          </a:p>
          <a:p>
            <a:pPr marL="0" indent="0">
              <a:buNone/>
            </a:pPr>
            <a:r>
              <a:rPr lang="en-US" dirty="0"/>
              <a:t>y = </a:t>
            </a:r>
            <a:r>
              <a:rPr lang="en-US" dirty="0" err="1"/>
              <a:t>np.array</a:t>
            </a:r>
            <a:r>
              <a:rPr lang="en-US" dirty="0"/>
              <a:t>(['N','P','N','N','P','N','P','N','N','N','P','P'])</a:t>
            </a:r>
          </a:p>
          <a:p>
            <a:pPr marL="0" indent="0">
              <a:buNone/>
            </a:pPr>
            <a:r>
              <a:rPr lang="en-US" dirty="0"/>
              <a:t>model = </a:t>
            </a:r>
            <a:r>
              <a:rPr lang="en-US" dirty="0" err="1"/>
              <a:t>GaussianNB</a:t>
            </a:r>
            <a:r>
              <a:rPr lang="en-US" dirty="0"/>
              <a:t>()</a:t>
            </a:r>
          </a:p>
          <a:p>
            <a:pPr marL="0" indent="0">
              <a:buNone/>
            </a:pPr>
            <a:endParaRPr lang="en-US" dirty="0"/>
          </a:p>
          <a:p>
            <a:pPr marL="0" indent="0">
              <a:buNone/>
            </a:pPr>
            <a:r>
              <a:rPr lang="en-US" dirty="0" err="1"/>
              <a:t>model.fit</a:t>
            </a:r>
            <a:r>
              <a:rPr lang="en-US" dirty="0"/>
              <a:t>(x, y)</a:t>
            </a:r>
          </a:p>
          <a:p>
            <a:pPr marL="0" indent="0">
              <a:buNone/>
            </a:pPr>
            <a:endParaRPr lang="en-US" dirty="0"/>
          </a:p>
          <a:p>
            <a:pPr marL="0" indent="0">
              <a:buNone/>
            </a:pPr>
            <a:r>
              <a:rPr lang="en-US" dirty="0"/>
              <a:t>p= </a:t>
            </a:r>
            <a:r>
              <a:rPr lang="en-US" dirty="0" err="1"/>
              <a:t>model.predict</a:t>
            </a:r>
            <a:r>
              <a:rPr lang="en-US" dirty="0"/>
              <a:t>([[1,2],[3,-4]])</a:t>
            </a:r>
          </a:p>
          <a:p>
            <a:pPr marL="0" indent="0">
              <a:buNone/>
            </a:pPr>
            <a:r>
              <a:rPr lang="en-US" dirty="0"/>
              <a:t>print (p)</a:t>
            </a:r>
          </a:p>
          <a:p>
            <a:pPr marL="0" indent="0">
              <a:buNone/>
            </a:pPr>
            <a:endParaRPr lang="en-US" dirty="0"/>
          </a:p>
          <a:p>
            <a:pPr marL="0" indent="0">
              <a:buNone/>
            </a:pPr>
            <a:r>
              <a:rPr lang="en-US" dirty="0"/>
              <a:t>OUTPUT: ['P' 'N']</a:t>
            </a:r>
          </a:p>
          <a:p>
            <a:endParaRPr lang="en-IN" dirty="0"/>
          </a:p>
        </p:txBody>
      </p:sp>
      <p:pic>
        <p:nvPicPr>
          <p:cNvPr id="5" name="Picture 2" descr="IFMR GSB">
            <a:extLst>
              <a:ext uri="{FF2B5EF4-FFF2-40B4-BE49-F238E27FC236}">
                <a16:creationId xmlns:a16="http://schemas.microsoft.com/office/drawing/2014/main" id="{C6934754-63E5-4C68-86A1-137131604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078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ADF6E-0DB8-4920-A3AD-B586FA5E1AEB}"/>
              </a:ext>
            </a:extLst>
          </p:cNvPr>
          <p:cNvSpPr>
            <a:spLocks noGrp="1"/>
          </p:cNvSpPr>
          <p:nvPr>
            <p:ph type="title"/>
          </p:nvPr>
        </p:nvSpPr>
        <p:spPr>
          <a:xfrm>
            <a:off x="919119" y="175846"/>
            <a:ext cx="10353761" cy="1326321"/>
          </a:xfrm>
        </p:spPr>
        <p:txBody>
          <a:bodyPr/>
          <a:lstStyle/>
          <a:p>
            <a:r>
              <a:rPr lang="en-US" dirty="0"/>
              <a:t>Naïve Bayes in R</a:t>
            </a:r>
            <a:endParaRPr lang="en-IN" dirty="0"/>
          </a:p>
        </p:txBody>
      </p:sp>
      <p:sp>
        <p:nvSpPr>
          <p:cNvPr id="3" name="Content Placeholder 2">
            <a:extLst>
              <a:ext uri="{FF2B5EF4-FFF2-40B4-BE49-F238E27FC236}">
                <a16:creationId xmlns:a16="http://schemas.microsoft.com/office/drawing/2014/main" id="{07ED39C5-01C6-4CC4-BBCD-C7174719295E}"/>
              </a:ext>
            </a:extLst>
          </p:cNvPr>
          <p:cNvSpPr>
            <a:spLocks noGrp="1"/>
          </p:cNvSpPr>
          <p:nvPr>
            <p:ph sz="half" idx="1"/>
          </p:nvPr>
        </p:nvSpPr>
        <p:spPr>
          <a:xfrm>
            <a:off x="913795" y="1502167"/>
            <a:ext cx="6513948" cy="5179987"/>
          </a:xfrm>
        </p:spPr>
        <p:txBody>
          <a:bodyPr>
            <a:normAutofit/>
          </a:bodyPr>
          <a:lstStyle/>
          <a:p>
            <a:pPr marL="0" indent="0">
              <a:buNone/>
            </a:pPr>
            <a:r>
              <a:rPr lang="en-US" dirty="0"/>
              <a:t>library(e1071)</a:t>
            </a:r>
          </a:p>
          <a:p>
            <a:pPr marL="0" indent="0">
              <a:buNone/>
            </a:pPr>
            <a:r>
              <a:rPr lang="en-US" dirty="0"/>
              <a:t>x= c(-1,2,-3,-6,3,-4,4,-5,-7,-5,3,5)</a:t>
            </a:r>
          </a:p>
          <a:p>
            <a:pPr marL="0" indent="0">
              <a:buNone/>
            </a:pPr>
            <a:r>
              <a:rPr lang="en-US" dirty="0"/>
              <a:t>y = c('N','P','N','N','P','N','P','N','N','N','P','P')</a:t>
            </a:r>
          </a:p>
          <a:p>
            <a:pPr marL="0" indent="0">
              <a:buNone/>
            </a:pPr>
            <a:r>
              <a:rPr lang="en-US" dirty="0" err="1"/>
              <a:t>testdata</a:t>
            </a:r>
            <a:r>
              <a:rPr lang="en-US" dirty="0"/>
              <a:t> = </a:t>
            </a:r>
            <a:r>
              <a:rPr lang="en-US" dirty="0" err="1"/>
              <a:t>data.frame</a:t>
            </a:r>
            <a:r>
              <a:rPr lang="en-US" dirty="0"/>
              <a:t>(</a:t>
            </a:r>
            <a:r>
              <a:rPr lang="en-US" dirty="0" err="1"/>
              <a:t>y,x</a:t>
            </a:r>
            <a:r>
              <a:rPr lang="en-US" dirty="0"/>
              <a:t>)</a:t>
            </a:r>
          </a:p>
          <a:p>
            <a:pPr marL="0" indent="0">
              <a:buNone/>
            </a:pPr>
            <a:r>
              <a:rPr lang="en-US" dirty="0" err="1"/>
              <a:t>Naive_Bayes_Model</a:t>
            </a:r>
            <a:r>
              <a:rPr lang="en-US" dirty="0"/>
              <a:t>=</a:t>
            </a:r>
            <a:r>
              <a:rPr lang="en-US" dirty="0" err="1"/>
              <a:t>naiveBayes</a:t>
            </a:r>
            <a:r>
              <a:rPr lang="en-US" dirty="0"/>
              <a:t>(</a:t>
            </a:r>
            <a:r>
              <a:rPr lang="en-US" dirty="0" err="1"/>
              <a:t>y~x,data</a:t>
            </a:r>
            <a:r>
              <a:rPr lang="en-US" dirty="0"/>
              <a:t> = </a:t>
            </a:r>
            <a:r>
              <a:rPr lang="en-US" dirty="0" err="1"/>
              <a:t>testdata</a:t>
            </a:r>
            <a:r>
              <a:rPr lang="en-US" dirty="0"/>
              <a:t>)</a:t>
            </a:r>
          </a:p>
          <a:p>
            <a:pPr marL="0" indent="0">
              <a:buNone/>
            </a:pPr>
            <a:r>
              <a:rPr lang="en-US" dirty="0"/>
              <a:t>m = c(3,5,-9,5)</a:t>
            </a:r>
          </a:p>
          <a:p>
            <a:pPr marL="0" indent="0">
              <a:buNone/>
            </a:pPr>
            <a:r>
              <a:rPr lang="en-US" dirty="0"/>
              <a:t>k = </a:t>
            </a:r>
            <a:r>
              <a:rPr lang="en-US" dirty="0" err="1"/>
              <a:t>data.frame</a:t>
            </a:r>
            <a:r>
              <a:rPr lang="en-US" dirty="0"/>
              <a:t>(m)</a:t>
            </a:r>
          </a:p>
          <a:p>
            <a:pPr marL="0" indent="0">
              <a:buNone/>
            </a:pPr>
            <a:r>
              <a:rPr lang="en-US" dirty="0"/>
              <a:t>names(kc('x’)</a:t>
            </a:r>
          </a:p>
          <a:p>
            <a:pPr marL="0" indent="0">
              <a:buNone/>
            </a:pPr>
            <a:r>
              <a:rPr lang="en-US" dirty="0"/>
              <a:t>k</a:t>
            </a:r>
          </a:p>
          <a:p>
            <a:pPr marL="0" indent="0">
              <a:buNone/>
            </a:pPr>
            <a:r>
              <a:rPr lang="en-US" dirty="0"/>
              <a:t>predict(</a:t>
            </a:r>
            <a:r>
              <a:rPr lang="en-US" dirty="0" err="1"/>
              <a:t>Naive_Bayes_Model</a:t>
            </a:r>
            <a:r>
              <a:rPr lang="en-US" dirty="0"/>
              <a:t> , k)</a:t>
            </a:r>
          </a:p>
          <a:p>
            <a:pPr marL="0" indent="0">
              <a:buNone/>
            </a:pPr>
            <a:endParaRPr lang="en-US" dirty="0"/>
          </a:p>
          <a:p>
            <a:endParaRPr lang="en-IN" dirty="0"/>
          </a:p>
        </p:txBody>
      </p:sp>
      <p:sp>
        <p:nvSpPr>
          <p:cNvPr id="5" name="Content Placeholder 4">
            <a:extLst>
              <a:ext uri="{FF2B5EF4-FFF2-40B4-BE49-F238E27FC236}">
                <a16:creationId xmlns:a16="http://schemas.microsoft.com/office/drawing/2014/main" id="{DFE6E7EE-B4DD-40B6-994A-83F00056A98F}"/>
              </a:ext>
            </a:extLst>
          </p:cNvPr>
          <p:cNvSpPr>
            <a:spLocks noGrp="1"/>
          </p:cNvSpPr>
          <p:nvPr>
            <p:ph sz="half" idx="2"/>
          </p:nvPr>
        </p:nvSpPr>
        <p:spPr>
          <a:xfrm>
            <a:off x="8834511" y="2088319"/>
            <a:ext cx="2433045" cy="3702881"/>
          </a:xfrm>
        </p:spPr>
        <p:txBody>
          <a:bodyPr>
            <a:normAutofit/>
          </a:bodyPr>
          <a:lstStyle/>
          <a:p>
            <a:pPr marL="0" indent="0">
              <a:buNone/>
            </a:pPr>
            <a:r>
              <a:rPr lang="en-US" b="1" dirty="0"/>
              <a:t>Output:   </a:t>
            </a:r>
            <a:r>
              <a:rPr lang="pt-BR" dirty="0"/>
              <a:t>[1] P P N P</a:t>
            </a:r>
            <a:endParaRPr lang="en-US" dirty="0"/>
          </a:p>
        </p:txBody>
      </p:sp>
      <p:pic>
        <p:nvPicPr>
          <p:cNvPr id="7" name="Picture 2" descr="IFMR GSB">
            <a:extLst>
              <a:ext uri="{FF2B5EF4-FFF2-40B4-BE49-F238E27FC236}">
                <a16:creationId xmlns:a16="http://schemas.microsoft.com/office/drawing/2014/main" id="{CB9AE620-4BC0-4464-B7DB-41A6E766A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49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0A80-5DDE-48A5-99F4-CAF4D950BED2}"/>
              </a:ext>
            </a:extLst>
          </p:cNvPr>
          <p:cNvSpPr>
            <a:spLocks noGrp="1"/>
          </p:cNvSpPr>
          <p:nvPr>
            <p:ph type="title"/>
          </p:nvPr>
        </p:nvSpPr>
        <p:spPr>
          <a:xfrm>
            <a:off x="913796" y="0"/>
            <a:ext cx="10353761" cy="1326321"/>
          </a:xfrm>
        </p:spPr>
        <p:txBody>
          <a:bodyPr/>
          <a:lstStyle/>
          <a:p>
            <a:r>
              <a:rPr lang="en-IN" dirty="0">
                <a:effectLst/>
              </a:rPr>
              <a:t>Decision Trees</a:t>
            </a:r>
            <a:endParaRPr lang="en-IN" dirty="0"/>
          </a:p>
        </p:txBody>
      </p:sp>
      <p:sp>
        <p:nvSpPr>
          <p:cNvPr id="3" name="Content Placeholder 2">
            <a:extLst>
              <a:ext uri="{FF2B5EF4-FFF2-40B4-BE49-F238E27FC236}">
                <a16:creationId xmlns:a16="http://schemas.microsoft.com/office/drawing/2014/main" id="{815477EF-F372-4D5B-BA42-41CCB1D48693}"/>
              </a:ext>
            </a:extLst>
          </p:cNvPr>
          <p:cNvSpPr>
            <a:spLocks noGrp="1"/>
          </p:cNvSpPr>
          <p:nvPr>
            <p:ph idx="1"/>
          </p:nvPr>
        </p:nvSpPr>
        <p:spPr>
          <a:xfrm>
            <a:off x="184074" y="1209799"/>
            <a:ext cx="6542082" cy="5233204"/>
          </a:xfrm>
        </p:spPr>
        <p:txBody>
          <a:bodyPr>
            <a:normAutofit/>
          </a:bodyPr>
          <a:lstStyle/>
          <a:p>
            <a:r>
              <a:rPr lang="en-US" dirty="0"/>
              <a:t>Decision trees are used for both classification and regression techniques. </a:t>
            </a:r>
          </a:p>
          <a:p>
            <a:r>
              <a:rPr lang="en-US" dirty="0"/>
              <a:t>They form the decision model in the form of a tree like structure.</a:t>
            </a:r>
          </a:p>
          <a:p>
            <a:r>
              <a:rPr lang="en-US" dirty="0"/>
              <a:t>All the attributes in a decision tree are made in categorical format.</a:t>
            </a:r>
          </a:p>
          <a:p>
            <a:r>
              <a:rPr lang="en-US" dirty="0"/>
              <a:t>Attributes at the upper end are given priority as compared to the lower ones.</a:t>
            </a:r>
          </a:p>
          <a:p>
            <a:r>
              <a:rPr lang="en-US" dirty="0"/>
              <a:t>Sometimes too many branches in a decision tree can lead to the problem of overfitting. This can be avoided by cutting down some of the branches.</a:t>
            </a:r>
          </a:p>
        </p:txBody>
      </p:sp>
      <p:pic>
        <p:nvPicPr>
          <p:cNvPr id="33794" name="Picture 2" descr="https://cdn-images-1.medium.com/max/600/1*XMId5sJqPtm8-RIwVVz2tg.png">
            <a:extLst>
              <a:ext uri="{FF2B5EF4-FFF2-40B4-BE49-F238E27FC236}">
                <a16:creationId xmlns:a16="http://schemas.microsoft.com/office/drawing/2014/main" id="{FAA7619C-8CAD-4B02-B9EA-E1A5E1B50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900" y="1326321"/>
            <a:ext cx="5016282" cy="473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FMR GSB">
            <a:extLst>
              <a:ext uri="{FF2B5EF4-FFF2-40B4-BE49-F238E27FC236}">
                <a16:creationId xmlns:a16="http://schemas.microsoft.com/office/drawing/2014/main" id="{ABD3563B-48E5-470A-8F23-2F560D173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694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57C5C-53AB-416B-B785-8BB3BB9D7751}"/>
              </a:ext>
            </a:extLst>
          </p:cNvPr>
          <p:cNvSpPr>
            <a:spLocks noGrp="1"/>
          </p:cNvSpPr>
          <p:nvPr>
            <p:ph idx="1"/>
          </p:nvPr>
        </p:nvSpPr>
        <p:spPr>
          <a:xfrm>
            <a:off x="834380" y="808966"/>
            <a:ext cx="10523239" cy="5791200"/>
          </a:xfrm>
        </p:spPr>
        <p:txBody>
          <a:bodyPr/>
          <a:lstStyle/>
          <a:p>
            <a:r>
              <a:rPr lang="en-US" dirty="0"/>
              <a:t>Terminologies related to decision trees:</a:t>
            </a:r>
          </a:p>
          <a:p>
            <a:pPr lvl="1">
              <a:buFont typeface="Wingdings" panose="05000000000000000000" pitchFamily="2" charset="2"/>
              <a:buChar char="Ø"/>
            </a:pPr>
            <a:r>
              <a:rPr lang="en-US" dirty="0"/>
              <a:t>Root Node: Top most node also called best predictor. It best classifies the training data set.</a:t>
            </a:r>
          </a:p>
          <a:p>
            <a:pPr lvl="1">
              <a:buFont typeface="Wingdings" panose="05000000000000000000" pitchFamily="2" charset="2"/>
              <a:buChar char="Ø"/>
            </a:pPr>
            <a:r>
              <a:rPr lang="en-US" dirty="0"/>
              <a:t>Decision Node: These are the lower nodes which split further and are helpful in making final decision.</a:t>
            </a:r>
          </a:p>
          <a:p>
            <a:pPr lvl="1">
              <a:buFont typeface="Wingdings" panose="05000000000000000000" pitchFamily="2" charset="2"/>
              <a:buChar char="Ø"/>
            </a:pPr>
            <a:r>
              <a:rPr lang="en-US" dirty="0"/>
              <a:t>Branch: </a:t>
            </a:r>
            <a:r>
              <a:rPr lang="en-IN" dirty="0">
                <a:effectLst/>
              </a:rPr>
              <a:t>A sub section of entire tree is called branch or sub-tree</a:t>
            </a:r>
          </a:p>
          <a:p>
            <a:pPr lvl="1">
              <a:buFont typeface="Wingdings" panose="05000000000000000000" pitchFamily="2" charset="2"/>
              <a:buChar char="Ø"/>
            </a:pPr>
            <a:r>
              <a:rPr lang="en-US" dirty="0"/>
              <a:t>Leaf/Terminal Node: This is the result node which does not split further.</a:t>
            </a:r>
          </a:p>
          <a:p>
            <a:pPr marL="457200" lvl="1" indent="0">
              <a:buNone/>
            </a:pPr>
            <a:endParaRPr lang="en-US" dirty="0"/>
          </a:p>
          <a:p>
            <a:r>
              <a:rPr lang="en-US" dirty="0"/>
              <a:t>Algorithms to build decision trees:</a:t>
            </a:r>
          </a:p>
          <a:p>
            <a:pPr lvl="1">
              <a:buFont typeface="Wingdings" panose="05000000000000000000" pitchFamily="2" charset="2"/>
              <a:buChar char="Ø"/>
            </a:pPr>
            <a:r>
              <a:rPr lang="en-IN" dirty="0">
                <a:effectLst/>
              </a:rPr>
              <a:t>CART (Classification and Regression Trees)</a:t>
            </a:r>
          </a:p>
          <a:p>
            <a:pPr lvl="1">
              <a:buFont typeface="Wingdings" panose="05000000000000000000" pitchFamily="2" charset="2"/>
              <a:buChar char="Ø"/>
            </a:pPr>
            <a:r>
              <a:rPr lang="en-IN" dirty="0">
                <a:effectLst/>
              </a:rPr>
              <a:t>ID3 (Iterative </a:t>
            </a:r>
            <a:r>
              <a:rPr lang="en-IN" dirty="0" err="1">
                <a:effectLst/>
              </a:rPr>
              <a:t>Dichotomiser</a:t>
            </a:r>
            <a:r>
              <a:rPr lang="en-IN" dirty="0">
                <a:effectLst/>
              </a:rPr>
              <a:t> 3)</a:t>
            </a:r>
          </a:p>
          <a:p>
            <a:pPr lvl="1">
              <a:buFont typeface="Wingdings" panose="05000000000000000000" pitchFamily="2" charset="2"/>
              <a:buChar char="Ø"/>
            </a:pPr>
            <a:r>
              <a:rPr lang="en-IN" dirty="0">
                <a:effectLst/>
              </a:rPr>
              <a:t>CHAID(Chi-square Automatic Interaction Detector)</a:t>
            </a:r>
          </a:p>
          <a:p>
            <a:endParaRPr lang="en-IN" dirty="0"/>
          </a:p>
        </p:txBody>
      </p:sp>
      <p:pic>
        <p:nvPicPr>
          <p:cNvPr id="1026" name="Picture 2" descr="Decision Tree Terminology, Root Node, Branch, Splitting, Pruning">
            <a:extLst>
              <a:ext uri="{FF2B5EF4-FFF2-40B4-BE49-F238E27FC236}">
                <a16:creationId xmlns:a16="http://schemas.microsoft.com/office/drawing/2014/main" id="{6209A7BD-69D8-49DA-9AC9-EAF2A795F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846" y="3543009"/>
            <a:ext cx="4975274" cy="27397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FMR GSB">
            <a:extLst>
              <a:ext uri="{FF2B5EF4-FFF2-40B4-BE49-F238E27FC236}">
                <a16:creationId xmlns:a16="http://schemas.microsoft.com/office/drawing/2014/main" id="{03B24C2F-C66F-4A21-805B-299D43F17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073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460F6-329A-41BE-B123-D13FD477E2E1}"/>
              </a:ext>
            </a:extLst>
          </p:cNvPr>
          <p:cNvSpPr>
            <a:spLocks noGrp="1"/>
          </p:cNvSpPr>
          <p:nvPr>
            <p:ph idx="1"/>
          </p:nvPr>
        </p:nvSpPr>
        <p:spPr>
          <a:xfrm>
            <a:off x="1771650" y="-6131"/>
            <a:ext cx="10353762" cy="6857999"/>
          </a:xfrm>
        </p:spPr>
        <p:txBody>
          <a:bodyPr>
            <a:normAutofit/>
          </a:bodyPr>
          <a:lstStyle/>
          <a:p>
            <a:r>
              <a:rPr lang="en-US" dirty="0"/>
              <a:t>ID3</a:t>
            </a:r>
            <a:r>
              <a:rPr lang="en-IN" dirty="0">
                <a:effectLst/>
              </a:rPr>
              <a:t>(Iterative </a:t>
            </a:r>
            <a:r>
              <a:rPr lang="en-IN" dirty="0" err="1">
                <a:effectLst/>
              </a:rPr>
              <a:t>Dichotomiser</a:t>
            </a:r>
            <a:r>
              <a:rPr lang="en-IN" dirty="0">
                <a:effectLst/>
              </a:rPr>
              <a:t> 3):</a:t>
            </a:r>
          </a:p>
          <a:p>
            <a:pPr lvl="1">
              <a:buFont typeface="Wingdings" panose="05000000000000000000" pitchFamily="2" charset="2"/>
              <a:buChar char="Ø"/>
            </a:pPr>
            <a:r>
              <a:rPr lang="en-US" dirty="0"/>
              <a:t> This algorithm uses entropy and information gain to select the attributes.</a:t>
            </a:r>
          </a:p>
          <a:p>
            <a:pPr lvl="1">
              <a:buFont typeface="Wingdings" panose="05000000000000000000" pitchFamily="2" charset="2"/>
              <a:buChar char="Ø"/>
            </a:pPr>
            <a:r>
              <a:rPr lang="en-US" dirty="0"/>
              <a:t>Attribute with highest information gain is chosen for splitting the data.  </a:t>
            </a:r>
          </a:p>
          <a:p>
            <a:pPr lvl="1">
              <a:buFont typeface="Wingdings" panose="05000000000000000000" pitchFamily="2" charset="2"/>
              <a:buChar char="Ø"/>
            </a:pPr>
            <a:r>
              <a:rPr lang="en-IN" dirty="0"/>
              <a:t>Entropy, H(S) is a measure of the amount of uncertainty in the (data) set S.</a:t>
            </a:r>
          </a:p>
          <a:p>
            <a:pPr lvl="1">
              <a:buFont typeface="Wingdings" panose="05000000000000000000" pitchFamily="2" charset="2"/>
              <a:buChar char="Ø"/>
            </a:pPr>
            <a:endParaRPr lang="en-IN" dirty="0"/>
          </a:p>
          <a:p>
            <a:pPr lvl="1">
              <a:buFont typeface="Wingdings" panose="05000000000000000000" pitchFamily="2" charset="2"/>
              <a:buChar char="Ø"/>
            </a:pPr>
            <a:endParaRPr lang="en-IN" dirty="0"/>
          </a:p>
          <a:p>
            <a:pPr lvl="2">
              <a:buFont typeface="Courier New" panose="02070309020205020404" pitchFamily="49" charset="0"/>
              <a:buChar char="o"/>
            </a:pPr>
            <a:r>
              <a:rPr lang="en-IN" dirty="0"/>
              <a:t>S – The current dataset for which entropy is being calculated.</a:t>
            </a:r>
          </a:p>
          <a:p>
            <a:pPr lvl="2">
              <a:buFont typeface="Courier New" panose="02070309020205020404" pitchFamily="49" charset="0"/>
              <a:buChar char="o"/>
            </a:pPr>
            <a:r>
              <a:rPr lang="en-IN" dirty="0"/>
              <a:t>X – The set of classes in S.</a:t>
            </a:r>
          </a:p>
          <a:p>
            <a:pPr lvl="2">
              <a:buFont typeface="Courier New" panose="02070309020205020404" pitchFamily="49" charset="0"/>
              <a:buChar char="o"/>
            </a:pPr>
            <a:r>
              <a:rPr lang="en-IN" dirty="0"/>
              <a:t>p(x) – The proportion of the number of elements in class x to the number of elements in set S.</a:t>
            </a:r>
            <a:br>
              <a:rPr lang="en-IN" dirty="0"/>
            </a:br>
            <a:endParaRPr lang="en-IN" dirty="0"/>
          </a:p>
          <a:p>
            <a:pPr lvl="1">
              <a:buFont typeface="Wingdings" panose="05000000000000000000" pitchFamily="2" charset="2"/>
              <a:buChar char="Ø"/>
            </a:pPr>
            <a:r>
              <a:rPr lang="en-IN" dirty="0"/>
              <a:t>Information gain IG(A) is the measure of the difference in entropy from before to after the set S is split on an attribute A.</a:t>
            </a:r>
          </a:p>
          <a:p>
            <a:pPr marL="457200" lvl="1" indent="0">
              <a:buNone/>
            </a:pPr>
            <a:endParaRPr lang="en-IN" dirty="0"/>
          </a:p>
          <a:p>
            <a:pPr marL="457200" lvl="1" indent="0">
              <a:buNone/>
            </a:pPr>
            <a:endParaRPr lang="en-IN" dirty="0"/>
          </a:p>
          <a:p>
            <a:pPr lvl="2">
              <a:buFont typeface="Courier New" panose="02070309020205020404" pitchFamily="49" charset="0"/>
              <a:buChar char="o"/>
            </a:pPr>
            <a:r>
              <a:rPr lang="en-IN" dirty="0"/>
              <a:t>H(S)– Entropy of set S.</a:t>
            </a:r>
          </a:p>
          <a:p>
            <a:pPr lvl="2">
              <a:buFont typeface="Courier New" panose="02070309020205020404" pitchFamily="49" charset="0"/>
              <a:buChar char="o"/>
            </a:pPr>
            <a:r>
              <a:rPr lang="en-IN" dirty="0"/>
              <a:t>t – The subsets created from splitting set S by attribute A.</a:t>
            </a:r>
          </a:p>
          <a:p>
            <a:pPr lvl="2">
              <a:buFont typeface="Courier New" panose="02070309020205020404" pitchFamily="49" charset="0"/>
              <a:buChar char="o"/>
            </a:pPr>
            <a:r>
              <a:rPr lang="en-IN" dirty="0"/>
              <a:t>p(t) – The proportion of the number of elements in </a:t>
            </a:r>
            <a:r>
              <a:rPr lang="en-IN" b="1" dirty="0"/>
              <a:t>“t” </a:t>
            </a:r>
            <a:r>
              <a:rPr lang="en-IN" dirty="0"/>
              <a:t>to the total elements in set S.</a:t>
            </a:r>
          </a:p>
          <a:p>
            <a:pPr lvl="2">
              <a:buFont typeface="Courier New" panose="02070309020205020404" pitchFamily="49" charset="0"/>
              <a:buChar char="o"/>
            </a:pPr>
            <a:r>
              <a:rPr lang="en-IN" dirty="0"/>
              <a:t>H(t) – Entropy of subset t.</a:t>
            </a:r>
          </a:p>
        </p:txBody>
      </p:sp>
      <p:pic>
        <p:nvPicPr>
          <p:cNvPr id="8" name="Picture 7">
            <a:extLst>
              <a:ext uri="{FF2B5EF4-FFF2-40B4-BE49-F238E27FC236}">
                <a16:creationId xmlns:a16="http://schemas.microsoft.com/office/drawing/2014/main" id="{BB17A61F-E35C-45DF-9F9C-15280820EDD3}"/>
              </a:ext>
            </a:extLst>
          </p:cNvPr>
          <p:cNvPicPr>
            <a:picLocks noChangeAspect="1"/>
          </p:cNvPicPr>
          <p:nvPr/>
        </p:nvPicPr>
        <p:blipFill>
          <a:blip r:embed="rId2"/>
          <a:stretch>
            <a:fillRect/>
          </a:stretch>
        </p:blipFill>
        <p:spPr>
          <a:xfrm>
            <a:off x="3609975" y="1672583"/>
            <a:ext cx="3446734" cy="738586"/>
          </a:xfrm>
          <a:prstGeom prst="rect">
            <a:avLst/>
          </a:prstGeom>
        </p:spPr>
      </p:pic>
      <p:sp>
        <p:nvSpPr>
          <p:cNvPr id="13" name="Rectangle 11">
            <a:extLst>
              <a:ext uri="{FF2B5EF4-FFF2-40B4-BE49-F238E27FC236}">
                <a16:creationId xmlns:a16="http://schemas.microsoft.com/office/drawing/2014/main" id="{EA89A0C3-48FA-4F65-AFCC-505E646D9A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22222"/>
                </a:solidFill>
                <a:effectLst/>
                <a:latin typeface="Arial" panose="020B0604020202020204" pitchFamily="34" charset="0"/>
                <a:cs typeface="Arial" panose="020B0604020202020204" pitchFamily="34" charset="0"/>
              </a:rPr>
              <a:t>how much uncertainty in   </a:t>
            </a:r>
            <a:r>
              <a:rPr kumimoji="0" lang="en-US" altLang="en-US"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was reduced after splitting set   </a:t>
            </a:r>
            <a:r>
              <a:rPr kumimoji="0" lang="en-US" altLang="en-US"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on attribute   </a:t>
            </a:r>
            <a:r>
              <a:rPr kumimoji="0" lang="en-US" altLang="en-US"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12" descr="S">
            <a:extLst>
              <a:ext uri="{FF2B5EF4-FFF2-40B4-BE49-F238E27FC236}">
                <a16:creationId xmlns:a16="http://schemas.microsoft.com/office/drawing/2014/main" id="{2243CD6A-E6FB-4A2D-81D5-4DBD5E90585E}"/>
              </a:ext>
            </a:extLst>
          </p:cNvPr>
          <p:cNvSpPr>
            <a:spLocks noChangeAspect="1" noChangeArrowheads="1"/>
          </p:cNvSpPr>
          <p:nvPr/>
        </p:nvSpPr>
        <p:spPr bwMode="auto">
          <a:xfrm>
            <a:off x="1466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3" descr="S">
            <a:extLst>
              <a:ext uri="{FF2B5EF4-FFF2-40B4-BE49-F238E27FC236}">
                <a16:creationId xmlns:a16="http://schemas.microsoft.com/office/drawing/2014/main" id="{1BCB8DF7-BA64-4AA2-84EE-D6C84E1496C3}"/>
              </a:ext>
            </a:extLst>
          </p:cNvPr>
          <p:cNvSpPr>
            <a:spLocks noChangeAspect="1" noChangeArrowheads="1"/>
          </p:cNvSpPr>
          <p:nvPr/>
        </p:nvSpPr>
        <p:spPr bwMode="auto">
          <a:xfrm>
            <a:off x="3609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4" descr="A">
            <a:extLst>
              <a:ext uri="{FF2B5EF4-FFF2-40B4-BE49-F238E27FC236}">
                <a16:creationId xmlns:a16="http://schemas.microsoft.com/office/drawing/2014/main" id="{3914D01A-A92F-4A6E-B50A-0DB8B54009DC}"/>
              </a:ext>
            </a:extLst>
          </p:cNvPr>
          <p:cNvSpPr>
            <a:spLocks noChangeAspect="1" noChangeArrowheads="1"/>
          </p:cNvSpPr>
          <p:nvPr/>
        </p:nvSpPr>
        <p:spPr bwMode="auto">
          <a:xfrm>
            <a:off x="47132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6">
            <a:extLst>
              <a:ext uri="{FF2B5EF4-FFF2-40B4-BE49-F238E27FC236}">
                <a16:creationId xmlns:a16="http://schemas.microsoft.com/office/drawing/2014/main" id="{B4A40193-315C-4370-8653-E678AF958644}"/>
              </a:ext>
            </a:extLst>
          </p:cNvPr>
          <p:cNvPicPr>
            <a:picLocks noChangeAspect="1"/>
          </p:cNvPicPr>
          <p:nvPr/>
        </p:nvPicPr>
        <p:blipFill>
          <a:blip r:embed="rId3"/>
          <a:stretch>
            <a:fillRect/>
          </a:stretch>
        </p:blipFill>
        <p:spPr>
          <a:xfrm>
            <a:off x="3609975" y="4545306"/>
            <a:ext cx="3446734" cy="738586"/>
          </a:xfrm>
          <a:prstGeom prst="rect">
            <a:avLst/>
          </a:prstGeom>
        </p:spPr>
      </p:pic>
      <p:pic>
        <p:nvPicPr>
          <p:cNvPr id="18" name="Picture 2" descr="IFMR GSB">
            <a:extLst>
              <a:ext uri="{FF2B5EF4-FFF2-40B4-BE49-F238E27FC236}">
                <a16:creationId xmlns:a16="http://schemas.microsoft.com/office/drawing/2014/main" id="{457E8902-F3B9-4417-8943-481CB25B4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5744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EBA2D-1DD3-406D-BBA4-7289ED1A3FC5}"/>
              </a:ext>
            </a:extLst>
          </p:cNvPr>
          <p:cNvSpPr>
            <a:spLocks noGrp="1"/>
          </p:cNvSpPr>
          <p:nvPr>
            <p:ph idx="1"/>
          </p:nvPr>
        </p:nvSpPr>
        <p:spPr>
          <a:xfrm>
            <a:off x="919119" y="293055"/>
            <a:ext cx="10353762" cy="2869809"/>
          </a:xfrm>
        </p:spPr>
        <p:txBody>
          <a:bodyPr>
            <a:normAutofit fontScale="92500" lnSpcReduction="10000"/>
          </a:bodyPr>
          <a:lstStyle/>
          <a:p>
            <a:r>
              <a:rPr lang="en-IN" dirty="0">
                <a:effectLst/>
              </a:rPr>
              <a:t>CART (Classification and Regression Trees):</a:t>
            </a:r>
          </a:p>
          <a:p>
            <a:pPr lvl="1">
              <a:buFont typeface="Wingdings" panose="05000000000000000000" pitchFamily="2" charset="2"/>
              <a:buChar char="Ø"/>
            </a:pPr>
            <a:r>
              <a:rPr lang="en-US" dirty="0"/>
              <a:t>Here the independent variable should be binary. (True or False)</a:t>
            </a:r>
          </a:p>
          <a:p>
            <a:pPr lvl="1">
              <a:buFont typeface="Wingdings" panose="05000000000000000000" pitchFamily="2" charset="2"/>
              <a:buChar char="Ø"/>
            </a:pPr>
            <a:r>
              <a:rPr lang="en-IN" dirty="0">
                <a:effectLst/>
              </a:rPr>
              <a:t>CART uses Gini Index as cost function used to evaluate splits in the dataset.</a:t>
            </a:r>
          </a:p>
          <a:p>
            <a:pPr lvl="1">
              <a:buFont typeface="Wingdings" panose="05000000000000000000" pitchFamily="2" charset="2"/>
              <a:buChar char="Ø"/>
            </a:pPr>
            <a:r>
              <a:rPr lang="en-IN" dirty="0">
                <a:effectLst/>
              </a:rPr>
              <a:t>A Gini score gives an idea of how good a split is by how mixed the classes are in the two groups created by the split.</a:t>
            </a:r>
          </a:p>
          <a:p>
            <a:pPr lvl="1">
              <a:buFont typeface="Wingdings" panose="05000000000000000000" pitchFamily="2" charset="2"/>
              <a:buChar char="Ø"/>
            </a:pPr>
            <a:r>
              <a:rPr lang="en-IN" dirty="0">
                <a:effectLst/>
              </a:rPr>
              <a:t>A perfect separation results in a Gini score of 0.</a:t>
            </a:r>
          </a:p>
          <a:p>
            <a:pPr lvl="1">
              <a:buFont typeface="Wingdings" panose="05000000000000000000" pitchFamily="2" charset="2"/>
              <a:buChar char="Ø"/>
            </a:pPr>
            <a:r>
              <a:rPr lang="en-IN" dirty="0">
                <a:effectLst/>
              </a:rPr>
              <a:t>Attribute which provided lower value of Gini index is preferred.</a:t>
            </a:r>
          </a:p>
          <a:p>
            <a:pPr lvl="2">
              <a:buFont typeface="Courier New" panose="02070309020205020404" pitchFamily="49" charset="0"/>
              <a:buChar char="o"/>
            </a:pPr>
            <a:r>
              <a:rPr lang="en-IN" dirty="0"/>
              <a:t>p(</a:t>
            </a:r>
            <a:r>
              <a:rPr lang="en-IN" dirty="0" err="1"/>
              <a:t>i</a:t>
            </a:r>
            <a:r>
              <a:rPr lang="en-IN" dirty="0"/>
              <a:t>) – The proportion of the “</a:t>
            </a:r>
            <a:r>
              <a:rPr lang="en-IN" dirty="0" err="1"/>
              <a:t>i</a:t>
            </a:r>
            <a:r>
              <a:rPr lang="en-IN" dirty="0"/>
              <a:t>”  elements to the total elements in set S.</a:t>
            </a:r>
          </a:p>
          <a:p>
            <a:pPr lvl="1">
              <a:buFont typeface="Wingdings" panose="05000000000000000000" pitchFamily="2" charset="2"/>
              <a:buChar char="Ø"/>
            </a:pPr>
            <a:endParaRPr lang="en-IN" dirty="0">
              <a:effectLst/>
            </a:endParaRPr>
          </a:p>
        </p:txBody>
      </p:sp>
      <p:pic>
        <p:nvPicPr>
          <p:cNvPr id="4" name="Picture 3">
            <a:extLst>
              <a:ext uri="{FF2B5EF4-FFF2-40B4-BE49-F238E27FC236}">
                <a16:creationId xmlns:a16="http://schemas.microsoft.com/office/drawing/2014/main" id="{3B2EBB83-94FF-4178-B8BE-92DBD43CDEB0}"/>
              </a:ext>
            </a:extLst>
          </p:cNvPr>
          <p:cNvPicPr>
            <a:picLocks noChangeAspect="1"/>
          </p:cNvPicPr>
          <p:nvPr/>
        </p:nvPicPr>
        <p:blipFill>
          <a:blip r:embed="rId2"/>
          <a:stretch>
            <a:fillRect/>
          </a:stretch>
        </p:blipFill>
        <p:spPr>
          <a:xfrm>
            <a:off x="8481666" y="1942894"/>
            <a:ext cx="2791215" cy="990738"/>
          </a:xfrm>
          <a:prstGeom prst="rect">
            <a:avLst/>
          </a:prstGeom>
        </p:spPr>
      </p:pic>
      <p:sp>
        <p:nvSpPr>
          <p:cNvPr id="5" name="Content Placeholder 2">
            <a:extLst>
              <a:ext uri="{FF2B5EF4-FFF2-40B4-BE49-F238E27FC236}">
                <a16:creationId xmlns:a16="http://schemas.microsoft.com/office/drawing/2014/main" id="{9532AA45-04C2-49D9-B26E-E84855A47624}"/>
              </a:ext>
            </a:extLst>
          </p:cNvPr>
          <p:cNvSpPr txBox="1">
            <a:spLocks/>
          </p:cNvSpPr>
          <p:nvPr/>
        </p:nvSpPr>
        <p:spPr>
          <a:xfrm>
            <a:off x="919119" y="3695137"/>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effectLst/>
              </a:rPr>
              <a:t>CHAID(Chi-square Automatic Interaction Detector):</a:t>
            </a:r>
          </a:p>
          <a:p>
            <a:pPr lvl="1">
              <a:buFont typeface="Wingdings" panose="05000000000000000000" pitchFamily="2" charset="2"/>
              <a:buChar char="Ø"/>
            </a:pPr>
            <a:r>
              <a:rPr lang="en-IN" dirty="0">
                <a:effectLst/>
              </a:rPr>
              <a:t>This method will find the chi-squared value or the statistical significance between sub nodes and parent node.</a:t>
            </a:r>
          </a:p>
          <a:p>
            <a:pPr lvl="1">
              <a:buFont typeface="Wingdings" panose="05000000000000000000" pitchFamily="2" charset="2"/>
              <a:buChar char="Ø"/>
            </a:pPr>
            <a:r>
              <a:rPr lang="en-IN" dirty="0">
                <a:effectLst/>
              </a:rPr>
              <a:t>Higher the value, higher the significance.</a:t>
            </a:r>
          </a:p>
          <a:p>
            <a:pPr lvl="1">
              <a:buFont typeface="Wingdings" panose="05000000000000000000" pitchFamily="2" charset="2"/>
              <a:buChar char="Ø"/>
            </a:pPr>
            <a:r>
              <a:rPr lang="en-IN" dirty="0">
                <a:effectLst/>
              </a:rPr>
              <a:t>Here, independent variable can be of more than 2 categories.</a:t>
            </a:r>
          </a:p>
          <a:p>
            <a:pPr lvl="1">
              <a:buFont typeface="Wingdings" panose="05000000000000000000" pitchFamily="2" charset="2"/>
              <a:buChar char="Ø"/>
            </a:pPr>
            <a:r>
              <a:rPr lang="en-IN" dirty="0">
                <a:effectLst/>
              </a:rPr>
              <a:t>Chi-square = ((Actual – Expected)^2 / Expected)^1/2</a:t>
            </a:r>
          </a:p>
          <a:p>
            <a:pPr lvl="1">
              <a:buFont typeface="Wingdings" panose="05000000000000000000" pitchFamily="2" charset="2"/>
              <a:buChar char="Ø"/>
            </a:pPr>
            <a:endParaRPr lang="en-IN" dirty="0">
              <a:effectLst/>
            </a:endParaRPr>
          </a:p>
        </p:txBody>
      </p:sp>
    </p:spTree>
    <p:extLst>
      <p:ext uri="{BB962C8B-B14F-4D97-AF65-F5344CB8AC3E}">
        <p14:creationId xmlns:p14="http://schemas.microsoft.com/office/powerpoint/2010/main" val="30887183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3922-7C4C-49B9-90E0-183B5D5849DD}"/>
              </a:ext>
            </a:extLst>
          </p:cNvPr>
          <p:cNvSpPr>
            <a:spLocks noGrp="1"/>
          </p:cNvSpPr>
          <p:nvPr>
            <p:ph type="title"/>
          </p:nvPr>
        </p:nvSpPr>
        <p:spPr>
          <a:xfrm>
            <a:off x="924443" y="32825"/>
            <a:ext cx="10353761" cy="1326321"/>
          </a:xfrm>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48E591DB-649F-4833-848B-F7AA29B58172}"/>
              </a:ext>
            </a:extLst>
          </p:cNvPr>
          <p:cNvSpPr>
            <a:spLocks noGrp="1"/>
          </p:cNvSpPr>
          <p:nvPr>
            <p:ph idx="1"/>
          </p:nvPr>
        </p:nvSpPr>
        <p:spPr>
          <a:xfrm>
            <a:off x="464234" y="1223867"/>
            <a:ext cx="11324492" cy="5488766"/>
          </a:xfrm>
        </p:spPr>
        <p:txBody>
          <a:bodyPr>
            <a:normAutofit fontScale="85000" lnSpcReduction="10000"/>
          </a:bodyPr>
          <a:lstStyle/>
          <a:p>
            <a:pPr marL="0" indent="0">
              <a:buNone/>
            </a:pPr>
            <a:r>
              <a:rPr lang="en-US" dirty="0"/>
              <a:t>At the root level, ML requires extensive application of mathematics and coding but there are tools available in the markets which users can directly use to implement machine learning in at their workplace.</a:t>
            </a:r>
            <a:endParaRPr lang="en-IN" dirty="0"/>
          </a:p>
          <a:p>
            <a:pPr marL="0" indent="0">
              <a:buNone/>
            </a:pPr>
            <a:r>
              <a:rPr lang="en-US" dirty="0"/>
              <a:t>Some tools:</a:t>
            </a:r>
          </a:p>
          <a:p>
            <a:r>
              <a:rPr lang="en-US" dirty="0">
                <a:effectLst/>
              </a:rPr>
              <a:t>Amazon Lex</a:t>
            </a:r>
            <a:endParaRPr lang="en-IN" dirty="0">
              <a:effectLst/>
            </a:endParaRPr>
          </a:p>
          <a:p>
            <a:r>
              <a:rPr lang="en-US" dirty="0">
                <a:effectLst/>
              </a:rPr>
              <a:t>Auto WEKA</a:t>
            </a:r>
          </a:p>
          <a:p>
            <a:r>
              <a:rPr lang="en-US" dirty="0">
                <a:effectLst/>
              </a:rPr>
              <a:t>Big ML</a:t>
            </a:r>
            <a:endParaRPr lang="en-IN" dirty="0">
              <a:effectLst/>
            </a:endParaRPr>
          </a:p>
          <a:p>
            <a:r>
              <a:rPr lang="en-US" dirty="0">
                <a:effectLst/>
              </a:rPr>
              <a:t>Data Robot</a:t>
            </a:r>
            <a:endParaRPr lang="en-IN" dirty="0">
              <a:effectLst/>
            </a:endParaRPr>
          </a:p>
          <a:p>
            <a:r>
              <a:rPr lang="en-US" dirty="0">
                <a:effectLst/>
              </a:rPr>
              <a:t>H2O Driverless AI.</a:t>
            </a:r>
            <a:endParaRPr lang="en-IN" dirty="0">
              <a:effectLst/>
            </a:endParaRPr>
          </a:p>
          <a:p>
            <a:r>
              <a:rPr lang="en-US" dirty="0">
                <a:effectLst/>
              </a:rPr>
              <a:t>Google Cloud Auto ML</a:t>
            </a:r>
          </a:p>
          <a:p>
            <a:r>
              <a:rPr lang="en-US" dirty="0">
                <a:effectLst/>
              </a:rPr>
              <a:t>IBM Watson Studio</a:t>
            </a:r>
          </a:p>
          <a:p>
            <a:r>
              <a:rPr lang="en-US" dirty="0">
                <a:effectLst/>
              </a:rPr>
              <a:t>Microsoft Azure Machine Learning Studio</a:t>
            </a:r>
          </a:p>
          <a:p>
            <a:r>
              <a:rPr lang="en-US" dirty="0">
                <a:effectLst/>
              </a:rPr>
              <a:t>Rapid Miner</a:t>
            </a:r>
          </a:p>
          <a:p>
            <a:r>
              <a:rPr lang="en-US" dirty="0" err="1">
                <a:effectLst/>
              </a:rPr>
              <a:t>Trifacta</a:t>
            </a:r>
            <a:endParaRPr lang="en-US" dirty="0"/>
          </a:p>
        </p:txBody>
      </p:sp>
      <p:pic>
        <p:nvPicPr>
          <p:cNvPr id="5" name="Picture 2" descr="IFMR GSB">
            <a:extLst>
              <a:ext uri="{FF2B5EF4-FFF2-40B4-BE49-F238E27FC236}">
                <a16:creationId xmlns:a16="http://schemas.microsoft.com/office/drawing/2014/main" id="{F0FDC52E-6C2A-4FD5-96E8-6D8EE254C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99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9D8A-4108-489B-9D02-14EDAC0FACC0}"/>
              </a:ext>
            </a:extLst>
          </p:cNvPr>
          <p:cNvSpPr>
            <a:spLocks noGrp="1"/>
          </p:cNvSpPr>
          <p:nvPr>
            <p:ph type="title"/>
          </p:nvPr>
        </p:nvSpPr>
        <p:spPr>
          <a:xfrm>
            <a:off x="913796" y="1"/>
            <a:ext cx="10353761" cy="952500"/>
          </a:xfrm>
        </p:spPr>
        <p:txBody>
          <a:bodyPr/>
          <a:lstStyle/>
          <a:p>
            <a:r>
              <a:rPr lang="en-IN" dirty="0">
                <a:effectLst/>
              </a:rPr>
              <a:t>Random forest</a:t>
            </a:r>
            <a:endParaRPr lang="en-IN" dirty="0"/>
          </a:p>
        </p:txBody>
      </p:sp>
      <p:sp>
        <p:nvSpPr>
          <p:cNvPr id="3" name="Content Placeholder 2">
            <a:extLst>
              <a:ext uri="{FF2B5EF4-FFF2-40B4-BE49-F238E27FC236}">
                <a16:creationId xmlns:a16="http://schemas.microsoft.com/office/drawing/2014/main" id="{263EA7EE-DBCA-4652-9D7A-87141F0CCA19}"/>
              </a:ext>
            </a:extLst>
          </p:cNvPr>
          <p:cNvSpPr>
            <a:spLocks noGrp="1"/>
          </p:cNvSpPr>
          <p:nvPr>
            <p:ph idx="1"/>
          </p:nvPr>
        </p:nvSpPr>
        <p:spPr>
          <a:xfrm>
            <a:off x="1071562" y="952500"/>
            <a:ext cx="10353762" cy="2102679"/>
          </a:xfrm>
        </p:spPr>
        <p:txBody>
          <a:bodyPr>
            <a:normAutofit fontScale="92500" lnSpcReduction="10000"/>
          </a:bodyPr>
          <a:lstStyle/>
          <a:p>
            <a:r>
              <a:rPr lang="en-IN" dirty="0">
                <a:effectLst/>
              </a:rPr>
              <a:t>This algorithm builds multiple decision trees based on different variables and then mergers them to get a more accurate output. It can be used for both classification and regression. Here, when data is provided to the algorithm, then it automatically selects the number of observations and features (variables) and based on that create a decision tree. Then like this many decision trees are made and finally the average result or most common output is taken into account.</a:t>
            </a:r>
            <a:endParaRPr lang="en-IN" dirty="0"/>
          </a:p>
        </p:txBody>
      </p:sp>
      <p:pic>
        <p:nvPicPr>
          <p:cNvPr id="4" name="Picture 2" descr="IFMR GSB">
            <a:extLst>
              <a:ext uri="{FF2B5EF4-FFF2-40B4-BE49-F238E27FC236}">
                <a16:creationId xmlns:a16="http://schemas.microsoft.com/office/drawing/2014/main" id="{FDFA9BB9-D080-4F94-A72B-F7500D6F8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00665" cy="8002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cdn-images-1.medium.com/max/800/1*i0o8mjFfCn-uD79-F1Cqkw.png">
            <a:extLst>
              <a:ext uri="{FF2B5EF4-FFF2-40B4-BE49-F238E27FC236}">
                <a16:creationId xmlns:a16="http://schemas.microsoft.com/office/drawing/2014/main" id="{418BB2F5-2D29-4187-ABFB-9704D2DBB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55179"/>
            <a:ext cx="5638800" cy="369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0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1B7F0F-F5CE-4F1F-891B-A79FF4E47C02}"/>
              </a:ext>
            </a:extLst>
          </p:cNvPr>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25548239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967" y="0"/>
            <a:ext cx="10353761" cy="1326321"/>
          </a:xfrm>
        </p:spPr>
        <p:txBody>
          <a:bodyPr/>
          <a:lstStyle/>
          <a:p>
            <a:r>
              <a:rPr lang="en-US" dirty="0"/>
              <a:t>Error Measures</a:t>
            </a:r>
          </a:p>
        </p:txBody>
      </p:sp>
      <p:sp>
        <p:nvSpPr>
          <p:cNvPr id="3" name="Content Placeholder 2"/>
          <p:cNvSpPr>
            <a:spLocks noGrp="1"/>
          </p:cNvSpPr>
          <p:nvPr>
            <p:ph idx="1"/>
          </p:nvPr>
        </p:nvSpPr>
        <p:spPr>
          <a:xfrm>
            <a:off x="913795" y="1145895"/>
            <a:ext cx="10353762" cy="5359078"/>
          </a:xfrm>
        </p:spPr>
        <p:txBody>
          <a:bodyPr>
            <a:normAutofit/>
          </a:bodyPr>
          <a:lstStyle/>
          <a:p>
            <a:pPr marL="0" indent="0">
              <a:buNone/>
            </a:pPr>
            <a:r>
              <a:rPr lang="en-US" dirty="0"/>
              <a:t>The type of error measure we are using depends upon the model we selected</a:t>
            </a:r>
          </a:p>
          <a:p>
            <a:r>
              <a:rPr lang="en-US" dirty="0"/>
              <a:t>Regression Error Measures:</a:t>
            </a:r>
          </a:p>
          <a:p>
            <a:pPr lvl="1">
              <a:buFont typeface="Wingdings" panose="05000000000000000000" pitchFamily="2" charset="2"/>
              <a:buChar char="Ø"/>
            </a:pPr>
            <a:r>
              <a:rPr lang="en-US" b="1" dirty="0">
                <a:effectLst/>
              </a:rPr>
              <a:t>R-squared</a:t>
            </a:r>
            <a:r>
              <a:rPr lang="en-US" dirty="0">
                <a:effectLst/>
              </a:rPr>
              <a:t>: This measurement shows of how correlated our predicted values are with the actual observed values. </a:t>
            </a:r>
          </a:p>
          <a:p>
            <a:pPr lvl="2">
              <a:buFont typeface="Courier New" panose="02070309020205020404" pitchFamily="49" charset="0"/>
              <a:buChar char="o"/>
            </a:pPr>
            <a:r>
              <a:rPr lang="en-US" dirty="0">
                <a:effectLst/>
              </a:rPr>
              <a:t>It ranges from 0 to 1, with 0 being no correlation and 1 being perfect correlation. </a:t>
            </a:r>
          </a:p>
          <a:p>
            <a:pPr lvl="2">
              <a:buFont typeface="Courier New" panose="02070309020205020404" pitchFamily="49" charset="0"/>
              <a:buChar char="o"/>
            </a:pPr>
            <a:r>
              <a:rPr lang="en-US" dirty="0">
                <a:effectLst/>
              </a:rPr>
              <a:t>Higher the value, better the model fit.</a:t>
            </a:r>
          </a:p>
          <a:p>
            <a:pPr marL="914400" lvl="2" indent="0">
              <a:buNone/>
            </a:pPr>
            <a:endParaRPr lang="en-US" dirty="0">
              <a:effectLst/>
            </a:endParaRPr>
          </a:p>
          <a:p>
            <a:pPr lvl="1">
              <a:buFont typeface="Wingdings" panose="05000000000000000000" pitchFamily="2" charset="2"/>
              <a:buChar char="Ø"/>
            </a:pPr>
            <a:r>
              <a:rPr lang="en-US" b="1" dirty="0">
                <a:effectLst/>
              </a:rPr>
              <a:t>Root mean squared error (RMSE): </a:t>
            </a:r>
            <a:r>
              <a:rPr lang="en-US" dirty="0">
                <a:effectLst/>
              </a:rPr>
              <a:t>This is an average of how wrong we are from the each point we predicted.</a:t>
            </a:r>
          </a:p>
          <a:p>
            <a:pPr lvl="2">
              <a:buFont typeface="Courier New" panose="02070309020205020404" pitchFamily="49" charset="0"/>
              <a:buChar char="o"/>
            </a:pPr>
            <a:r>
              <a:rPr lang="en-US" dirty="0">
                <a:effectLst/>
              </a:rPr>
              <a:t>Range is from 0 to infinity.</a:t>
            </a:r>
          </a:p>
          <a:p>
            <a:pPr lvl="2">
              <a:buFont typeface="Courier New" panose="02070309020205020404" pitchFamily="49" charset="0"/>
              <a:buChar char="o"/>
            </a:pPr>
            <a:r>
              <a:rPr lang="en-US" dirty="0">
                <a:effectLst/>
              </a:rPr>
              <a:t>Closer RMSE to 0 better the prediction.</a:t>
            </a:r>
          </a:p>
          <a:p>
            <a:pPr lvl="2">
              <a:buFont typeface="Courier New" panose="02070309020205020404" pitchFamily="49" charset="0"/>
              <a:buChar char="o"/>
            </a:pPr>
            <a:r>
              <a:rPr lang="en-US" dirty="0">
                <a:effectLst/>
              </a:rPr>
              <a:t>This is also called Standard error.</a:t>
            </a:r>
          </a:p>
          <a:p>
            <a:pPr lvl="2">
              <a:buFont typeface="Courier New" panose="02070309020205020404" pitchFamily="49" charset="0"/>
              <a:buChar char="o"/>
            </a:pPr>
            <a:r>
              <a:rPr lang="en-US" dirty="0">
                <a:effectLst/>
              </a:rPr>
              <a:t>Outliers can inflate this measure.</a:t>
            </a:r>
          </a:p>
        </p:txBody>
      </p:sp>
      <p:pic>
        <p:nvPicPr>
          <p:cNvPr id="4" name="Picture 2" descr="IFMR GSB">
            <a:extLst>
              <a:ext uri="{FF2B5EF4-FFF2-40B4-BE49-F238E27FC236}">
                <a16:creationId xmlns:a16="http://schemas.microsoft.com/office/drawing/2014/main" id="{58B07F67-A1C1-47DD-8B94-91C348EF6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6912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9119" y="1"/>
            <a:ext cx="10353762" cy="6625882"/>
          </a:xfrm>
        </p:spPr>
        <p:txBody>
          <a:bodyPr>
            <a:normAutofit fontScale="92500" lnSpcReduction="20000"/>
          </a:bodyPr>
          <a:lstStyle/>
          <a:p>
            <a:r>
              <a:rPr lang="en-US" dirty="0"/>
              <a:t>Classification Error Measures:</a:t>
            </a:r>
          </a:p>
          <a:p>
            <a:pPr lvl="1">
              <a:buFont typeface="Wingdings" panose="05000000000000000000" pitchFamily="2" charset="2"/>
              <a:buChar char="Ø"/>
            </a:pPr>
            <a:r>
              <a:rPr lang="en-IN" sz="1600" b="1" dirty="0">
                <a:effectLst/>
              </a:rPr>
              <a:t>Confusion Matrix</a:t>
            </a:r>
            <a:r>
              <a:rPr lang="en-IN" sz="1600" dirty="0">
                <a:effectLst/>
              </a:rPr>
              <a:t>: It is a table with the actual labels along one axis and the predicted labels along the other (in the same order).</a:t>
            </a:r>
          </a:p>
          <a:p>
            <a:pPr lvl="2">
              <a:buFont typeface="Courier New" panose="02070309020205020404" pitchFamily="49" charset="0"/>
              <a:buChar char="o"/>
            </a:pPr>
            <a:r>
              <a:rPr lang="en-IN" dirty="0">
                <a:effectLst/>
              </a:rPr>
              <a:t>Each cell of the table has a count value for the number of predictions that fell into that category.</a:t>
            </a:r>
          </a:p>
          <a:p>
            <a:pPr lvl="2">
              <a:buFont typeface="Courier New" panose="02070309020205020404" pitchFamily="49" charset="0"/>
              <a:buChar char="o"/>
            </a:pPr>
            <a:r>
              <a:rPr lang="en-IN" dirty="0">
                <a:effectLst/>
              </a:rPr>
              <a:t>Correct predictions will fall along the centre diagonal.</a:t>
            </a:r>
          </a:p>
          <a:p>
            <a:pPr lvl="2">
              <a:buFont typeface="Courier New" panose="02070309020205020404" pitchFamily="49" charset="0"/>
              <a:buChar char="o"/>
            </a:pPr>
            <a:r>
              <a:rPr lang="en-IN" dirty="0">
                <a:effectLst/>
              </a:rPr>
              <a:t>Useful to compare performance across different classes.</a:t>
            </a:r>
          </a:p>
          <a:p>
            <a:pPr lvl="1"/>
            <a:endParaRPr lang="en-US" dirty="0"/>
          </a:p>
          <a:p>
            <a:pPr lvl="1">
              <a:buFont typeface="Wingdings" panose="05000000000000000000" pitchFamily="2" charset="2"/>
              <a:buChar char="Ø"/>
            </a:pPr>
            <a:r>
              <a:rPr lang="en-US" b="1" dirty="0"/>
              <a:t>Accuracy:</a:t>
            </a:r>
            <a:r>
              <a:rPr lang="en-US" dirty="0"/>
              <a:t> This is proportion of the test cases that our model got right. </a:t>
            </a:r>
          </a:p>
          <a:p>
            <a:pPr lvl="2">
              <a:buFont typeface="Courier New" panose="02070309020205020404" pitchFamily="49" charset="0"/>
              <a:buChar char="o"/>
            </a:pPr>
            <a:r>
              <a:rPr lang="en-US" dirty="0"/>
              <a:t>It ranges from 0 (all wrong) to 1 (all right).</a:t>
            </a:r>
          </a:p>
          <a:p>
            <a:pPr lvl="2">
              <a:buFont typeface="Courier New" panose="02070309020205020404" pitchFamily="49" charset="0"/>
              <a:buChar char="o"/>
            </a:pPr>
            <a:r>
              <a:rPr lang="en-US" dirty="0"/>
              <a:t>Higher the value, better the classification.</a:t>
            </a:r>
          </a:p>
          <a:p>
            <a:pPr lvl="2">
              <a:buFont typeface="Courier New" panose="02070309020205020404" pitchFamily="49" charset="0"/>
              <a:buChar char="o"/>
            </a:pPr>
            <a:r>
              <a:rPr lang="en-US" dirty="0"/>
              <a:t>Works best for balanced data.</a:t>
            </a:r>
          </a:p>
          <a:p>
            <a:pPr lvl="2">
              <a:buFont typeface="Courier New" panose="02070309020205020404" pitchFamily="49" charset="0"/>
              <a:buChar char="o"/>
            </a:pPr>
            <a:endParaRPr lang="en-US" dirty="0"/>
          </a:p>
          <a:p>
            <a:pPr lvl="1">
              <a:buFont typeface="Wingdings" panose="05000000000000000000" pitchFamily="2" charset="2"/>
              <a:buChar char="Ø"/>
            </a:pPr>
            <a:r>
              <a:rPr lang="en-US" b="1" dirty="0">
                <a:effectLst/>
              </a:rPr>
              <a:t>Precision: </a:t>
            </a:r>
            <a:r>
              <a:rPr lang="en-US" dirty="0">
                <a:effectLst/>
              </a:rPr>
              <a:t>It tells how many correct options we got out of the total options we predicted for a particular class.</a:t>
            </a:r>
          </a:p>
          <a:p>
            <a:pPr lvl="2">
              <a:buFont typeface="Courier New" panose="02070309020205020404" pitchFamily="49" charset="0"/>
              <a:buChar char="o"/>
            </a:pPr>
            <a:r>
              <a:rPr lang="en-US" dirty="0"/>
              <a:t>It ranges from 0 (all wrong) to 1 (all right).</a:t>
            </a:r>
          </a:p>
          <a:p>
            <a:pPr lvl="2">
              <a:buFont typeface="Courier New" panose="02070309020205020404" pitchFamily="49" charset="0"/>
              <a:buChar char="o"/>
            </a:pPr>
            <a:r>
              <a:rPr lang="en-US" dirty="0"/>
              <a:t>Higher the value, better the classification.</a:t>
            </a:r>
          </a:p>
          <a:p>
            <a:pPr lvl="2">
              <a:buFont typeface="Courier New" panose="02070309020205020404" pitchFamily="49" charset="0"/>
              <a:buChar char="o"/>
            </a:pPr>
            <a:endParaRPr lang="en-US" dirty="0"/>
          </a:p>
          <a:p>
            <a:pPr lvl="1">
              <a:buFont typeface="Wingdings" panose="05000000000000000000" pitchFamily="2" charset="2"/>
              <a:buChar char="Ø"/>
            </a:pPr>
            <a:r>
              <a:rPr lang="en-IN" b="1" dirty="0">
                <a:effectLst/>
              </a:rPr>
              <a:t>Recall: </a:t>
            </a:r>
            <a:r>
              <a:rPr lang="en-IN" dirty="0">
                <a:effectLst/>
              </a:rPr>
              <a:t>It measures how many correct options we got out of the actual options of a particular class.</a:t>
            </a:r>
          </a:p>
          <a:p>
            <a:pPr lvl="2">
              <a:buFont typeface="Courier New" panose="02070309020205020404" pitchFamily="49" charset="0"/>
              <a:buChar char="o"/>
            </a:pPr>
            <a:r>
              <a:rPr lang="en-US" dirty="0"/>
              <a:t>It ranges from 0 (all wrong) to 1 (all right).</a:t>
            </a:r>
          </a:p>
          <a:p>
            <a:pPr lvl="2">
              <a:buFont typeface="Courier New" panose="02070309020205020404" pitchFamily="49" charset="0"/>
              <a:buChar char="o"/>
            </a:pPr>
            <a:r>
              <a:rPr lang="en-US" dirty="0"/>
              <a:t>Higher the value, better the classification.</a:t>
            </a:r>
          </a:p>
          <a:p>
            <a:pPr lvl="2">
              <a:buFont typeface="Courier New" panose="02070309020205020404" pitchFamily="49" charset="0"/>
              <a:buChar char="o"/>
            </a:pPr>
            <a:r>
              <a:rPr lang="en-US" dirty="0"/>
              <a:t>It is also called Specificity.</a:t>
            </a:r>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effectLst/>
            </a:endParaRPr>
          </a:p>
          <a:p>
            <a:pPr lvl="1">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584104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60622-644F-43A8-9FA1-01537D6CED67}"/>
              </a:ext>
            </a:extLst>
          </p:cNvPr>
          <p:cNvSpPr>
            <a:spLocks noGrp="1"/>
          </p:cNvSpPr>
          <p:nvPr>
            <p:ph idx="1"/>
          </p:nvPr>
        </p:nvSpPr>
        <p:spPr>
          <a:xfrm>
            <a:off x="913795" y="295422"/>
            <a:ext cx="10353762" cy="5655212"/>
          </a:xfrm>
        </p:spPr>
        <p:txBody>
          <a:bodyPr>
            <a:normAutofit lnSpcReduction="10000"/>
          </a:bodyPr>
          <a:lstStyle/>
          <a:p>
            <a:pPr marL="914400" lvl="2" indent="0">
              <a:buNone/>
            </a:pPr>
            <a:endParaRPr lang="en-US" dirty="0"/>
          </a:p>
          <a:p>
            <a:pPr lvl="1">
              <a:buFont typeface="Wingdings" panose="05000000000000000000" pitchFamily="2" charset="2"/>
              <a:buChar char="Ø"/>
            </a:pPr>
            <a:r>
              <a:rPr lang="en-IN" b="1" dirty="0">
                <a:effectLst/>
              </a:rPr>
              <a:t>F-Score:</a:t>
            </a:r>
            <a:r>
              <a:rPr lang="en-IN" dirty="0">
                <a:effectLst/>
              </a:rPr>
              <a:t>  This is the harmonic mean of both precision and recall.</a:t>
            </a:r>
          </a:p>
          <a:p>
            <a:pPr lvl="2">
              <a:buFont typeface="Courier New" panose="02070309020205020404" pitchFamily="49" charset="0"/>
              <a:buChar char="o"/>
            </a:pPr>
            <a:r>
              <a:rPr lang="en-US" dirty="0">
                <a:effectLst/>
              </a:rPr>
              <a:t>It is calculated based on the specific class we are interested.</a:t>
            </a:r>
            <a:endParaRPr lang="en-US" dirty="0"/>
          </a:p>
          <a:p>
            <a:pPr lvl="2">
              <a:buFont typeface="Courier New" panose="02070309020205020404" pitchFamily="49" charset="0"/>
              <a:buChar char="o"/>
            </a:pPr>
            <a:r>
              <a:rPr lang="en-US" dirty="0"/>
              <a:t>It ranges from 0 (all wrong) to 1 (all right).</a:t>
            </a:r>
          </a:p>
          <a:p>
            <a:pPr lvl="2">
              <a:buFont typeface="Courier New" panose="02070309020205020404" pitchFamily="49" charset="0"/>
              <a:buChar char="o"/>
            </a:pPr>
            <a:r>
              <a:rPr lang="en-US" dirty="0"/>
              <a:t>Higher the value, better the classification.</a:t>
            </a:r>
          </a:p>
          <a:p>
            <a:pPr lvl="2">
              <a:buFont typeface="Courier New" panose="02070309020205020404" pitchFamily="49" charset="0"/>
              <a:buChar char="o"/>
            </a:pPr>
            <a:endParaRPr lang="en-US" dirty="0"/>
          </a:p>
          <a:p>
            <a:pPr marL="914400" lvl="2" indent="0">
              <a:buNone/>
            </a:pPr>
            <a:endParaRPr lang="en-US" dirty="0"/>
          </a:p>
          <a:p>
            <a:pPr marL="914400" lvl="2" indent="0">
              <a:buNone/>
            </a:pPr>
            <a:endParaRPr lang="en-US" dirty="0"/>
          </a:p>
          <a:p>
            <a:pPr marL="0" indent="0">
              <a:buNone/>
            </a:pPr>
            <a:r>
              <a:rPr lang="en-US" dirty="0"/>
              <a:t>Confusion Matrix Terms:</a:t>
            </a:r>
          </a:p>
          <a:p>
            <a:pPr lvl="1">
              <a:buFont typeface="Wingdings" panose="05000000000000000000" pitchFamily="2" charset="2"/>
              <a:buChar char="Ø"/>
            </a:pPr>
            <a:r>
              <a:rPr lang="en-IN" b="1" dirty="0">
                <a:effectLst/>
              </a:rPr>
              <a:t>True positives (TP):</a:t>
            </a:r>
            <a:r>
              <a:rPr lang="en-IN" dirty="0">
                <a:effectLst/>
              </a:rPr>
              <a:t> These are cases in which we predicted CAT and it is actually a CAT.</a:t>
            </a:r>
          </a:p>
          <a:p>
            <a:pPr lvl="1">
              <a:buFont typeface="Wingdings" panose="05000000000000000000" pitchFamily="2" charset="2"/>
              <a:buChar char="Ø"/>
            </a:pPr>
            <a:r>
              <a:rPr lang="en-IN" b="1" dirty="0">
                <a:effectLst/>
              </a:rPr>
              <a:t>True negatives (TN):</a:t>
            </a:r>
            <a:r>
              <a:rPr lang="en-IN" dirty="0">
                <a:effectLst/>
              </a:rPr>
              <a:t> We predicted no CAT, and it is actually no CAT.</a:t>
            </a:r>
          </a:p>
          <a:p>
            <a:pPr lvl="1">
              <a:buFont typeface="Wingdings" panose="05000000000000000000" pitchFamily="2" charset="2"/>
              <a:buChar char="Ø"/>
            </a:pPr>
            <a:r>
              <a:rPr lang="en-IN" b="1" dirty="0">
                <a:effectLst/>
              </a:rPr>
              <a:t>False positives (FP):</a:t>
            </a:r>
            <a:r>
              <a:rPr lang="en-IN" dirty="0">
                <a:effectLst/>
              </a:rPr>
              <a:t> We predicted CAT, but it is actually no CAT.</a:t>
            </a:r>
          </a:p>
          <a:p>
            <a:pPr lvl="1">
              <a:buFont typeface="Wingdings" panose="05000000000000000000" pitchFamily="2" charset="2"/>
              <a:buChar char="Ø"/>
            </a:pPr>
            <a:r>
              <a:rPr lang="en-IN" b="1" dirty="0">
                <a:effectLst/>
              </a:rPr>
              <a:t>False negatives (FN):</a:t>
            </a:r>
            <a:r>
              <a:rPr lang="en-IN" dirty="0">
                <a:effectLst/>
              </a:rPr>
              <a:t> We predicted no CAT, but it is actually a CAT.</a:t>
            </a:r>
          </a:p>
          <a:p>
            <a:pPr lvl="1">
              <a:buFont typeface="Wingdings" panose="05000000000000000000" pitchFamily="2" charset="2"/>
              <a:buChar char="Ø"/>
            </a:pPr>
            <a:r>
              <a:rPr lang="en-IN" b="1" dirty="0">
                <a:effectLst/>
              </a:rPr>
              <a:t>Total Predicted Values:  </a:t>
            </a:r>
            <a:r>
              <a:rPr lang="en-IN" dirty="0">
                <a:effectLst/>
              </a:rPr>
              <a:t>TP+FP</a:t>
            </a:r>
          </a:p>
          <a:p>
            <a:pPr lvl="1">
              <a:buFont typeface="Wingdings" panose="05000000000000000000" pitchFamily="2" charset="2"/>
              <a:buChar char="Ø"/>
            </a:pPr>
            <a:r>
              <a:rPr lang="en-IN" b="1" dirty="0">
                <a:effectLst/>
              </a:rPr>
              <a:t>Total Actual Values:  </a:t>
            </a:r>
            <a:r>
              <a:rPr lang="en-IN" dirty="0">
                <a:effectLst/>
              </a:rPr>
              <a:t>TP+FN</a:t>
            </a:r>
          </a:p>
          <a:p>
            <a:endParaRPr lang="en-IN" dirty="0"/>
          </a:p>
        </p:txBody>
      </p:sp>
    </p:spTree>
    <p:extLst>
      <p:ext uri="{BB962C8B-B14F-4D97-AF65-F5344CB8AC3E}">
        <p14:creationId xmlns:p14="http://schemas.microsoft.com/office/powerpoint/2010/main" val="21411730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22528-8D41-476A-B061-F5E7DD7AD0B2}"/>
              </a:ext>
            </a:extLst>
          </p:cNvPr>
          <p:cNvSpPr>
            <a:spLocks noGrp="1"/>
          </p:cNvSpPr>
          <p:nvPr>
            <p:ph idx="1"/>
          </p:nvPr>
        </p:nvSpPr>
        <p:spPr>
          <a:xfrm>
            <a:off x="913795" y="0"/>
            <a:ext cx="10353762" cy="6858000"/>
          </a:xfrm>
        </p:spPr>
        <p:txBody>
          <a:bodyPr/>
          <a:lstStyle/>
          <a:p>
            <a:pPr lvl="1">
              <a:buFont typeface="Wingdings" panose="05000000000000000000" pitchFamily="2" charset="2"/>
              <a:buChar char="Ø"/>
            </a:pPr>
            <a:endParaRPr lang="en-IN" b="1" dirty="0">
              <a:effectLst/>
            </a:endParaRPr>
          </a:p>
          <a:p>
            <a:pPr marL="457200" lvl="1" indent="0">
              <a:buNone/>
            </a:pPr>
            <a:endParaRPr lang="en-IN" dirty="0">
              <a:effectLst/>
            </a:endParaRPr>
          </a:p>
          <a:p>
            <a:pPr marL="457200" lvl="1" indent="0">
              <a:buNone/>
            </a:pPr>
            <a:endParaRPr lang="en-IN" dirty="0">
              <a:effectLst/>
            </a:endParaRPr>
          </a:p>
        </p:txBody>
      </p:sp>
      <p:pic>
        <p:nvPicPr>
          <p:cNvPr id="9" name="Picture 8">
            <a:extLst>
              <a:ext uri="{FF2B5EF4-FFF2-40B4-BE49-F238E27FC236}">
                <a16:creationId xmlns:a16="http://schemas.microsoft.com/office/drawing/2014/main" id="{80E1E5F0-2777-4861-91DD-AD9B4478D3A8}"/>
              </a:ext>
            </a:extLst>
          </p:cNvPr>
          <p:cNvPicPr>
            <a:picLocks noChangeAspect="1"/>
          </p:cNvPicPr>
          <p:nvPr/>
        </p:nvPicPr>
        <p:blipFill>
          <a:blip r:embed="rId2"/>
          <a:stretch>
            <a:fillRect/>
          </a:stretch>
        </p:blipFill>
        <p:spPr>
          <a:xfrm>
            <a:off x="1326182" y="1559121"/>
            <a:ext cx="9528988" cy="3739757"/>
          </a:xfrm>
          <a:prstGeom prst="rect">
            <a:avLst/>
          </a:prstGeom>
        </p:spPr>
      </p:pic>
      <p:cxnSp>
        <p:nvCxnSpPr>
          <p:cNvPr id="11" name="Straight Arrow Connector 10">
            <a:extLst>
              <a:ext uri="{FF2B5EF4-FFF2-40B4-BE49-F238E27FC236}">
                <a16:creationId xmlns:a16="http://schemas.microsoft.com/office/drawing/2014/main" id="{A6849081-289A-41E2-9720-6EF6A45658E9}"/>
              </a:ext>
            </a:extLst>
          </p:cNvPr>
          <p:cNvCxnSpPr/>
          <p:nvPr/>
        </p:nvCxnSpPr>
        <p:spPr>
          <a:xfrm flipV="1">
            <a:off x="3165231" y="5036234"/>
            <a:ext cx="1280160" cy="10128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2B288C14-D210-4270-9C70-EBF364C0DC7C}"/>
              </a:ext>
            </a:extLst>
          </p:cNvPr>
          <p:cNvSpPr/>
          <p:nvPr/>
        </p:nvSpPr>
        <p:spPr>
          <a:xfrm>
            <a:off x="2602523" y="6049108"/>
            <a:ext cx="1716259"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Red coded is FP for A</a:t>
            </a:r>
            <a:endParaRPr lang="en-IN" dirty="0"/>
          </a:p>
        </p:txBody>
      </p:sp>
      <p:cxnSp>
        <p:nvCxnSpPr>
          <p:cNvPr id="16" name="Straight Arrow Connector 15">
            <a:extLst>
              <a:ext uri="{FF2B5EF4-FFF2-40B4-BE49-F238E27FC236}">
                <a16:creationId xmlns:a16="http://schemas.microsoft.com/office/drawing/2014/main" id="{CAD7CB66-3302-456E-893C-1F00FA017824}"/>
              </a:ext>
            </a:extLst>
          </p:cNvPr>
          <p:cNvCxnSpPr/>
          <p:nvPr/>
        </p:nvCxnSpPr>
        <p:spPr>
          <a:xfrm>
            <a:off x="10522634" y="3221502"/>
            <a:ext cx="900332" cy="1181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Rectangle 16">
            <a:extLst>
              <a:ext uri="{FF2B5EF4-FFF2-40B4-BE49-F238E27FC236}">
                <a16:creationId xmlns:a16="http://schemas.microsoft.com/office/drawing/2014/main" id="{AD3F5566-C3FD-4B81-A8DF-2A6D1A1A8A15}"/>
              </a:ext>
            </a:extLst>
          </p:cNvPr>
          <p:cNvSpPr/>
          <p:nvPr/>
        </p:nvSpPr>
        <p:spPr>
          <a:xfrm>
            <a:off x="10972800" y="4403188"/>
            <a:ext cx="1116036" cy="797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Green coded is FN for A</a:t>
            </a:r>
            <a:endParaRPr lang="en-IN" dirty="0"/>
          </a:p>
        </p:txBody>
      </p:sp>
      <p:pic>
        <p:nvPicPr>
          <p:cNvPr id="8" name="Picture 2" descr="IFMR GSB">
            <a:extLst>
              <a:ext uri="{FF2B5EF4-FFF2-40B4-BE49-F238E27FC236}">
                <a16:creationId xmlns:a16="http://schemas.microsoft.com/office/drawing/2014/main" id="{A67D5356-6EA8-43EB-B9F8-BCFCA15E3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2632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4A02B6-ED19-4FDA-8BE9-793D6818A2D3}"/>
              </a:ext>
            </a:extLst>
          </p:cNvPr>
          <p:cNvPicPr>
            <a:picLocks noChangeAspect="1"/>
          </p:cNvPicPr>
          <p:nvPr/>
        </p:nvPicPr>
        <p:blipFill>
          <a:blip r:embed="rId2"/>
          <a:stretch>
            <a:fillRect/>
          </a:stretch>
        </p:blipFill>
        <p:spPr>
          <a:xfrm>
            <a:off x="732318" y="1141142"/>
            <a:ext cx="10727363" cy="5082152"/>
          </a:xfrm>
          <a:prstGeom prst="rect">
            <a:avLst/>
          </a:prstGeom>
        </p:spPr>
      </p:pic>
      <p:pic>
        <p:nvPicPr>
          <p:cNvPr id="3" name="Picture 2" descr="IFMR GSB">
            <a:extLst>
              <a:ext uri="{FF2B5EF4-FFF2-40B4-BE49-F238E27FC236}">
                <a16:creationId xmlns:a16="http://schemas.microsoft.com/office/drawing/2014/main" id="{A331460A-4F93-4ADF-8F09-239EBD209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74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F3E-CEE7-4435-ABF2-09FA377D7FA4}"/>
              </a:ext>
            </a:extLst>
          </p:cNvPr>
          <p:cNvSpPr>
            <a:spLocks noGrp="1"/>
          </p:cNvSpPr>
          <p:nvPr>
            <p:ph type="title"/>
          </p:nvPr>
        </p:nvSpPr>
        <p:spPr>
          <a:xfrm>
            <a:off x="913796" y="165332"/>
            <a:ext cx="10353761" cy="478302"/>
          </a:xfrm>
        </p:spPr>
        <p:txBody>
          <a:bodyPr>
            <a:normAutofit fontScale="90000"/>
          </a:bodyPr>
          <a:lstStyle/>
          <a:p>
            <a:r>
              <a:rPr lang="en-US" dirty="0"/>
              <a:t>Collaborative Filtering</a:t>
            </a:r>
            <a:endParaRPr lang="en-IN" dirty="0"/>
          </a:p>
        </p:txBody>
      </p:sp>
      <p:sp>
        <p:nvSpPr>
          <p:cNvPr id="3" name="Content Placeholder 2">
            <a:extLst>
              <a:ext uri="{FF2B5EF4-FFF2-40B4-BE49-F238E27FC236}">
                <a16:creationId xmlns:a16="http://schemas.microsoft.com/office/drawing/2014/main" id="{90D7EF72-CEE4-4DB6-91BE-F41FB2FA3DFE}"/>
              </a:ext>
            </a:extLst>
          </p:cNvPr>
          <p:cNvSpPr>
            <a:spLocks noGrp="1"/>
          </p:cNvSpPr>
          <p:nvPr>
            <p:ph idx="1"/>
          </p:nvPr>
        </p:nvSpPr>
        <p:spPr>
          <a:xfrm>
            <a:off x="913795" y="808966"/>
            <a:ext cx="10353762" cy="6049034"/>
          </a:xfrm>
        </p:spPr>
        <p:txBody>
          <a:bodyPr/>
          <a:lstStyle/>
          <a:p>
            <a:r>
              <a:rPr lang="en-US" dirty="0"/>
              <a:t>It is a technique used by </a:t>
            </a:r>
            <a:r>
              <a:rPr lang="en-IN" dirty="0">
                <a:effectLst/>
              </a:rPr>
              <a:t>recommender systems to make automatic predictions about the interests of the users by collecting preferences and tastes from many users.</a:t>
            </a:r>
          </a:p>
          <a:p>
            <a:r>
              <a:rPr lang="en-IN" dirty="0">
                <a:effectLst/>
              </a:rPr>
              <a:t>The underlying assumption of the collaborative filtering approach is that if a person </a:t>
            </a:r>
            <a:r>
              <a:rPr lang="en-IN" i="1" dirty="0">
                <a:effectLst/>
              </a:rPr>
              <a:t>A</a:t>
            </a:r>
            <a:r>
              <a:rPr lang="en-IN" dirty="0">
                <a:effectLst/>
              </a:rPr>
              <a:t> has the same opinion as a person </a:t>
            </a:r>
            <a:r>
              <a:rPr lang="en-IN" i="1" dirty="0">
                <a:effectLst/>
              </a:rPr>
              <a:t>B</a:t>
            </a:r>
            <a:r>
              <a:rPr lang="en-IN" dirty="0">
                <a:effectLst/>
              </a:rPr>
              <a:t> on an issue, A is more likely to have B's opinion on a different issue.</a:t>
            </a:r>
          </a:p>
          <a:p>
            <a:pPr marL="0" indent="0">
              <a:buNone/>
            </a:pPr>
            <a:endParaRPr lang="en-IN" dirty="0">
              <a:effectLst/>
            </a:endParaRPr>
          </a:p>
        </p:txBody>
      </p:sp>
      <p:pic>
        <p:nvPicPr>
          <p:cNvPr id="2050" name="Picture 2" descr="https://cdn-images-1.medium.com/max/1200/1*6_NlX6CJYhtxzRM-t6ywkQ.png">
            <a:extLst>
              <a:ext uri="{FF2B5EF4-FFF2-40B4-BE49-F238E27FC236}">
                <a16:creationId xmlns:a16="http://schemas.microsoft.com/office/drawing/2014/main" id="{CBF511CA-17DF-48C3-9B87-186D96467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072" y="2821359"/>
            <a:ext cx="7247206" cy="38047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FMR GSB">
            <a:extLst>
              <a:ext uri="{FF2B5EF4-FFF2-40B4-BE49-F238E27FC236}">
                <a16:creationId xmlns:a16="http://schemas.microsoft.com/office/drawing/2014/main" id="{B56492E9-FF8D-4268-AF70-15020787F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970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1B42FB-1455-4594-8351-EB40425FCD16}"/>
              </a:ext>
            </a:extLst>
          </p:cNvPr>
          <p:cNvSpPr>
            <a:spLocks noGrp="1"/>
          </p:cNvSpPr>
          <p:nvPr>
            <p:ph type="title"/>
          </p:nvPr>
        </p:nvSpPr>
        <p:spPr>
          <a:xfrm>
            <a:off x="919119" y="300112"/>
            <a:ext cx="10353762" cy="248528"/>
          </a:xfrm>
        </p:spPr>
        <p:txBody>
          <a:bodyPr>
            <a:normAutofit fontScale="90000"/>
          </a:bodyPr>
          <a:lstStyle/>
          <a:p>
            <a:r>
              <a:rPr lang="en-US" dirty="0"/>
              <a:t>Types of Collaborative Filtering:</a:t>
            </a:r>
            <a:br>
              <a:rPr lang="en-US" dirty="0"/>
            </a:br>
            <a:endParaRPr lang="en-IN" dirty="0"/>
          </a:p>
        </p:txBody>
      </p:sp>
      <p:sp>
        <p:nvSpPr>
          <p:cNvPr id="3" name="Content Placeholder 2">
            <a:extLst>
              <a:ext uri="{FF2B5EF4-FFF2-40B4-BE49-F238E27FC236}">
                <a16:creationId xmlns:a16="http://schemas.microsoft.com/office/drawing/2014/main" id="{1755E996-746C-41BD-A8E1-E57CC38E6B25}"/>
              </a:ext>
            </a:extLst>
          </p:cNvPr>
          <p:cNvSpPr>
            <a:spLocks noGrp="1"/>
          </p:cNvSpPr>
          <p:nvPr>
            <p:ph type="body" idx="1"/>
          </p:nvPr>
        </p:nvSpPr>
        <p:spPr>
          <a:xfrm>
            <a:off x="913794" y="1165330"/>
            <a:ext cx="3298956" cy="444881"/>
          </a:xfrm>
        </p:spPr>
        <p:txBody>
          <a:bodyPr/>
          <a:lstStyle/>
          <a:p>
            <a:r>
              <a:rPr lang="en-US" u="sng" dirty="0"/>
              <a:t>Memory Based</a:t>
            </a:r>
            <a:endParaRPr lang="en-IN" u="sng" dirty="0"/>
          </a:p>
        </p:txBody>
      </p:sp>
      <p:sp>
        <p:nvSpPr>
          <p:cNvPr id="7" name="Text Placeholder 6">
            <a:extLst>
              <a:ext uri="{FF2B5EF4-FFF2-40B4-BE49-F238E27FC236}">
                <a16:creationId xmlns:a16="http://schemas.microsoft.com/office/drawing/2014/main" id="{BD11FE18-35F1-478D-8A3E-F8DA5EAE51CF}"/>
              </a:ext>
            </a:extLst>
          </p:cNvPr>
          <p:cNvSpPr>
            <a:spLocks noGrp="1"/>
          </p:cNvSpPr>
          <p:nvPr>
            <p:ph type="body" sz="half" idx="15"/>
          </p:nvPr>
        </p:nvSpPr>
        <p:spPr>
          <a:xfrm>
            <a:off x="913794" y="1714181"/>
            <a:ext cx="3298956" cy="4947677"/>
          </a:xfrm>
        </p:spPr>
        <p:txBody>
          <a:bodyPr>
            <a:normAutofit/>
          </a:bodyPr>
          <a:lstStyle/>
          <a:p>
            <a:pPr marL="285750" indent="-285750" algn="l">
              <a:buFont typeface="Arial" panose="020B0604020202020204" pitchFamily="34" charset="0"/>
              <a:buChar char="•"/>
            </a:pPr>
            <a:r>
              <a:rPr lang="en-IN" sz="1800" dirty="0">
                <a:effectLst/>
              </a:rPr>
              <a:t>The memory-based approach uses user rating data to compute the similarity between users or items.</a:t>
            </a:r>
          </a:p>
          <a:p>
            <a:pPr marL="285750" indent="-285750" algn="l">
              <a:buFont typeface="Arial" panose="020B0604020202020204" pitchFamily="34" charset="0"/>
              <a:buChar char="•"/>
            </a:pPr>
            <a:r>
              <a:rPr lang="en-IN" sz="1800" dirty="0">
                <a:effectLst/>
              </a:rPr>
              <a:t>It takes a particular user, find users that are similar to that user based on similarity of ratings, and recommend items that those similar users liked</a:t>
            </a:r>
          </a:p>
          <a:p>
            <a:pPr marL="285750" indent="-285750" algn="l">
              <a:buFont typeface="Arial" panose="020B0604020202020204" pitchFamily="34" charset="0"/>
              <a:buChar char="•"/>
            </a:pPr>
            <a:r>
              <a:rPr lang="en-IN" sz="1800" dirty="0">
                <a:effectLst/>
              </a:rPr>
              <a:t>Here we are not learning any parameter.</a:t>
            </a:r>
          </a:p>
        </p:txBody>
      </p:sp>
      <p:sp>
        <p:nvSpPr>
          <p:cNvPr id="5" name="Text Placeholder 4">
            <a:extLst>
              <a:ext uri="{FF2B5EF4-FFF2-40B4-BE49-F238E27FC236}">
                <a16:creationId xmlns:a16="http://schemas.microsoft.com/office/drawing/2014/main" id="{E2026F7D-3294-43E7-B2DF-067ADF3C2990}"/>
              </a:ext>
            </a:extLst>
          </p:cNvPr>
          <p:cNvSpPr>
            <a:spLocks noGrp="1"/>
          </p:cNvSpPr>
          <p:nvPr>
            <p:ph type="body" sz="quarter" idx="3"/>
          </p:nvPr>
        </p:nvSpPr>
        <p:spPr>
          <a:xfrm>
            <a:off x="4446721" y="1132102"/>
            <a:ext cx="3298558" cy="478109"/>
          </a:xfrm>
        </p:spPr>
        <p:txBody>
          <a:bodyPr/>
          <a:lstStyle/>
          <a:p>
            <a:r>
              <a:rPr lang="en-US" u="sng" dirty="0"/>
              <a:t>Model Based</a:t>
            </a:r>
            <a:endParaRPr lang="en-IN" u="sng" dirty="0"/>
          </a:p>
        </p:txBody>
      </p:sp>
      <p:sp>
        <p:nvSpPr>
          <p:cNvPr id="8" name="Text Placeholder 7">
            <a:extLst>
              <a:ext uri="{FF2B5EF4-FFF2-40B4-BE49-F238E27FC236}">
                <a16:creationId xmlns:a16="http://schemas.microsoft.com/office/drawing/2014/main" id="{E46B1C2B-C9AD-4AD7-81BA-C5333770182D}"/>
              </a:ext>
            </a:extLst>
          </p:cNvPr>
          <p:cNvSpPr>
            <a:spLocks noGrp="1"/>
          </p:cNvSpPr>
          <p:nvPr>
            <p:ph type="body" sz="half" idx="16"/>
          </p:nvPr>
        </p:nvSpPr>
        <p:spPr>
          <a:xfrm>
            <a:off x="4570189" y="1714181"/>
            <a:ext cx="3299821" cy="4484982"/>
          </a:xfrm>
        </p:spPr>
        <p:txBody>
          <a:bodyPr/>
          <a:lstStyle/>
          <a:p>
            <a:pPr marL="285750" indent="-285750" algn="l">
              <a:buFont typeface="Arial" panose="020B0604020202020204" pitchFamily="34" charset="0"/>
              <a:buChar char="•"/>
            </a:pPr>
            <a:r>
              <a:rPr lang="en-US" sz="1800" dirty="0">
                <a:effectLst/>
              </a:rPr>
              <a:t>In this technique, </a:t>
            </a:r>
            <a:r>
              <a:rPr lang="en-IN" sz="1800" dirty="0">
                <a:effectLst/>
              </a:rPr>
              <a:t>CF models are developed using different  data mining and machine learning algorithms to predict user’s rating of unrated items.</a:t>
            </a:r>
          </a:p>
          <a:p>
            <a:pPr marL="285750" indent="-285750" algn="l">
              <a:buFont typeface="Arial" panose="020B0604020202020204" pitchFamily="34" charset="0"/>
              <a:buChar char="•"/>
            </a:pPr>
            <a:r>
              <a:rPr lang="en-IN" sz="1800" dirty="0">
                <a:effectLst/>
              </a:rPr>
              <a:t>Here we have to train the model to optimize parameters in order to make accurate predictions.</a:t>
            </a:r>
          </a:p>
        </p:txBody>
      </p:sp>
      <p:sp>
        <p:nvSpPr>
          <p:cNvPr id="6" name="Text Placeholder 5">
            <a:extLst>
              <a:ext uri="{FF2B5EF4-FFF2-40B4-BE49-F238E27FC236}">
                <a16:creationId xmlns:a16="http://schemas.microsoft.com/office/drawing/2014/main" id="{D31A2D18-2EB5-428A-954F-C175F1F7DF9F}"/>
              </a:ext>
            </a:extLst>
          </p:cNvPr>
          <p:cNvSpPr>
            <a:spLocks noGrp="1"/>
          </p:cNvSpPr>
          <p:nvPr>
            <p:ph type="body" sz="quarter" idx="13"/>
          </p:nvPr>
        </p:nvSpPr>
        <p:spPr>
          <a:xfrm>
            <a:off x="7870010" y="1131410"/>
            <a:ext cx="3291211" cy="478109"/>
          </a:xfrm>
        </p:spPr>
        <p:txBody>
          <a:bodyPr/>
          <a:lstStyle/>
          <a:p>
            <a:r>
              <a:rPr lang="en-US" u="sng" dirty="0"/>
              <a:t>Hybrid</a:t>
            </a:r>
            <a:endParaRPr lang="en-IN" u="sng" dirty="0"/>
          </a:p>
        </p:txBody>
      </p:sp>
      <p:sp>
        <p:nvSpPr>
          <p:cNvPr id="9" name="Text Placeholder 8">
            <a:extLst>
              <a:ext uri="{FF2B5EF4-FFF2-40B4-BE49-F238E27FC236}">
                <a16:creationId xmlns:a16="http://schemas.microsoft.com/office/drawing/2014/main" id="{4167BC1F-A2B8-4DCE-9CB3-E3DE21655CAA}"/>
              </a:ext>
            </a:extLst>
          </p:cNvPr>
          <p:cNvSpPr>
            <a:spLocks noGrp="1"/>
          </p:cNvSpPr>
          <p:nvPr>
            <p:ph type="body" sz="half" idx="17"/>
          </p:nvPr>
        </p:nvSpPr>
        <p:spPr>
          <a:xfrm>
            <a:off x="7976346" y="1786598"/>
            <a:ext cx="3291211" cy="4642338"/>
          </a:xfrm>
        </p:spPr>
        <p:txBody>
          <a:bodyPr>
            <a:normAutofit lnSpcReduction="10000"/>
          </a:bodyPr>
          <a:lstStyle/>
          <a:p>
            <a:pPr marL="285750" indent="-285750" algn="l">
              <a:buFont typeface="Arial" panose="020B0604020202020204" pitchFamily="34" charset="0"/>
              <a:buChar char="•"/>
            </a:pPr>
            <a:r>
              <a:rPr lang="en-US" sz="1800" dirty="0">
                <a:effectLst/>
              </a:rPr>
              <a:t>In this case, both </a:t>
            </a:r>
            <a:r>
              <a:rPr lang="en-IN" sz="1800" dirty="0">
                <a:effectLst/>
              </a:rPr>
              <a:t>the memory-based and the model-based CF algorithms are used.</a:t>
            </a:r>
          </a:p>
          <a:p>
            <a:pPr marL="285750" indent="-285750" algn="l">
              <a:buFont typeface="Arial" panose="020B0604020202020204" pitchFamily="34" charset="0"/>
              <a:buChar char="•"/>
            </a:pPr>
            <a:r>
              <a:rPr lang="en-IN" sz="1800" dirty="0">
                <a:effectLst/>
              </a:rPr>
              <a:t>They overcome the CF problems such as sparsity and loss of information.</a:t>
            </a:r>
          </a:p>
          <a:p>
            <a:pPr marL="285750" indent="-285750" algn="l">
              <a:buFont typeface="Arial" panose="020B0604020202020204" pitchFamily="34" charset="0"/>
              <a:buChar char="•"/>
            </a:pPr>
            <a:r>
              <a:rPr lang="en-IN" sz="1800" dirty="0">
                <a:effectLst/>
              </a:rPr>
              <a:t>They have increased complexity and are expensive to implement.</a:t>
            </a:r>
          </a:p>
          <a:p>
            <a:pPr marL="285750" indent="-285750" algn="l">
              <a:buFont typeface="Arial" panose="020B0604020202020204" pitchFamily="34" charset="0"/>
              <a:buChar char="•"/>
            </a:pPr>
            <a:r>
              <a:rPr lang="en-IN" sz="1800" dirty="0">
                <a:effectLst/>
              </a:rPr>
              <a:t>Google News Recommender uses this model.</a:t>
            </a:r>
          </a:p>
        </p:txBody>
      </p:sp>
      <p:sp>
        <p:nvSpPr>
          <p:cNvPr id="10" name="Arrow: Down 9">
            <a:extLst>
              <a:ext uri="{FF2B5EF4-FFF2-40B4-BE49-F238E27FC236}">
                <a16:creationId xmlns:a16="http://schemas.microsoft.com/office/drawing/2014/main" id="{4C126BFA-AA6C-4B61-A6C1-3CA2B249D188}"/>
              </a:ext>
            </a:extLst>
          </p:cNvPr>
          <p:cNvSpPr/>
          <p:nvPr/>
        </p:nvSpPr>
        <p:spPr>
          <a:xfrm>
            <a:off x="2380392" y="440759"/>
            <a:ext cx="365760" cy="73626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9138AA65-1F9A-4894-926B-960E7E225C83}"/>
              </a:ext>
            </a:extLst>
          </p:cNvPr>
          <p:cNvSpPr/>
          <p:nvPr/>
        </p:nvSpPr>
        <p:spPr>
          <a:xfrm>
            <a:off x="9251787" y="395144"/>
            <a:ext cx="365760" cy="73626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94B2742C-6307-4612-8309-1809758E774F}"/>
              </a:ext>
            </a:extLst>
          </p:cNvPr>
          <p:cNvSpPr/>
          <p:nvPr/>
        </p:nvSpPr>
        <p:spPr>
          <a:xfrm>
            <a:off x="5913120" y="439010"/>
            <a:ext cx="365760" cy="73626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3" name="Picture 2" descr="IFMR GSB">
            <a:extLst>
              <a:ext uri="{FF2B5EF4-FFF2-40B4-BE49-F238E27FC236}">
                <a16:creationId xmlns:a16="http://schemas.microsoft.com/office/drawing/2014/main" id="{5930FA9A-C56E-4B13-A81C-5CCCB9D66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089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3922-7C4C-49B9-90E0-183B5D5849DD}"/>
              </a:ext>
            </a:extLst>
          </p:cNvPr>
          <p:cNvSpPr>
            <a:spLocks noGrp="1"/>
          </p:cNvSpPr>
          <p:nvPr>
            <p:ph type="title"/>
          </p:nvPr>
        </p:nvSpPr>
        <p:spPr>
          <a:xfrm>
            <a:off x="924443" y="32825"/>
            <a:ext cx="10353761" cy="1326321"/>
          </a:xfrm>
        </p:spPr>
        <p:txBody>
          <a:bodyPr/>
          <a:lstStyle/>
          <a:p>
            <a:r>
              <a:rPr lang="en-US" dirty="0"/>
              <a:t>Example of CF</a:t>
            </a:r>
            <a:endParaRPr lang="en-IN" dirty="0"/>
          </a:p>
        </p:txBody>
      </p:sp>
      <p:sp>
        <p:nvSpPr>
          <p:cNvPr id="3" name="Content Placeholder 2">
            <a:extLst>
              <a:ext uri="{FF2B5EF4-FFF2-40B4-BE49-F238E27FC236}">
                <a16:creationId xmlns:a16="http://schemas.microsoft.com/office/drawing/2014/main" id="{48E591DB-649F-4833-848B-F7AA29B58172}"/>
              </a:ext>
            </a:extLst>
          </p:cNvPr>
          <p:cNvSpPr>
            <a:spLocks noGrp="1"/>
          </p:cNvSpPr>
          <p:nvPr>
            <p:ph idx="1"/>
          </p:nvPr>
        </p:nvSpPr>
        <p:spPr>
          <a:xfrm>
            <a:off x="464234" y="1223867"/>
            <a:ext cx="11324492" cy="2518139"/>
          </a:xfrm>
        </p:spPr>
        <p:txBody>
          <a:bodyPr>
            <a:normAutofit fontScale="92500" lnSpcReduction="20000"/>
          </a:bodyPr>
          <a:lstStyle/>
          <a:p>
            <a:r>
              <a:rPr lang="en-US" dirty="0"/>
              <a:t>Movies recommendations by Netflix.</a:t>
            </a:r>
          </a:p>
          <a:p>
            <a:r>
              <a:rPr lang="en-US" dirty="0"/>
              <a:t>Product recommendations by Amazon, Flipkart etc.</a:t>
            </a:r>
          </a:p>
          <a:p>
            <a:r>
              <a:rPr lang="en-US" dirty="0"/>
              <a:t>Facebook recommends friends.</a:t>
            </a:r>
          </a:p>
          <a:p>
            <a:r>
              <a:rPr lang="en-US" dirty="0" err="1"/>
              <a:t>Gaana</a:t>
            </a:r>
            <a:r>
              <a:rPr lang="en-US" dirty="0"/>
              <a:t>, Apple music recommends songs.</a:t>
            </a:r>
          </a:p>
          <a:p>
            <a:r>
              <a:rPr lang="en-US" dirty="0"/>
              <a:t>Zomato recommends restaurants.</a:t>
            </a:r>
          </a:p>
          <a:p>
            <a:r>
              <a:rPr lang="en-US" dirty="0"/>
              <a:t>Food recommendations by </a:t>
            </a:r>
            <a:r>
              <a:rPr lang="en-US" dirty="0" err="1"/>
              <a:t>Swiggy</a:t>
            </a:r>
            <a:r>
              <a:rPr lang="en-US" dirty="0"/>
              <a:t>.</a:t>
            </a:r>
          </a:p>
          <a:p>
            <a:pPr marL="0" indent="0">
              <a:buNone/>
            </a:pPr>
            <a:endParaRPr lang="en-US" dirty="0"/>
          </a:p>
        </p:txBody>
      </p:sp>
      <p:pic>
        <p:nvPicPr>
          <p:cNvPr id="3074" name="Picture 2" descr="Image result for movies netflix">
            <a:extLst>
              <a:ext uri="{FF2B5EF4-FFF2-40B4-BE49-F238E27FC236}">
                <a16:creationId xmlns:a16="http://schemas.microsoft.com/office/drawing/2014/main" id="{C49CBB64-7F26-4D62-AB2F-1091C5A03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34" y="3800623"/>
            <a:ext cx="4128165" cy="2322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17BEA2-5AC4-440C-9E99-FC2C9EEBD7DA}"/>
              </a:ext>
            </a:extLst>
          </p:cNvPr>
          <p:cNvPicPr>
            <a:picLocks noChangeAspect="1"/>
          </p:cNvPicPr>
          <p:nvPr/>
        </p:nvPicPr>
        <p:blipFill>
          <a:blip r:embed="rId3"/>
          <a:stretch>
            <a:fillRect/>
          </a:stretch>
        </p:blipFill>
        <p:spPr>
          <a:xfrm>
            <a:off x="7005710" y="1101884"/>
            <a:ext cx="3968333" cy="2378258"/>
          </a:xfrm>
          <a:prstGeom prst="rect">
            <a:avLst/>
          </a:prstGeom>
        </p:spPr>
      </p:pic>
      <p:pic>
        <p:nvPicPr>
          <p:cNvPr id="7" name="Picture 6">
            <a:extLst>
              <a:ext uri="{FF2B5EF4-FFF2-40B4-BE49-F238E27FC236}">
                <a16:creationId xmlns:a16="http://schemas.microsoft.com/office/drawing/2014/main" id="{4AD4B408-DCCF-49CE-9285-3AA7082EF01D}"/>
              </a:ext>
            </a:extLst>
          </p:cNvPr>
          <p:cNvPicPr>
            <a:picLocks noChangeAspect="1"/>
          </p:cNvPicPr>
          <p:nvPr/>
        </p:nvPicPr>
        <p:blipFill>
          <a:blip r:embed="rId4"/>
          <a:stretch>
            <a:fillRect/>
          </a:stretch>
        </p:blipFill>
        <p:spPr>
          <a:xfrm>
            <a:off x="5446051" y="3800623"/>
            <a:ext cx="4307104" cy="2322781"/>
          </a:xfrm>
          <a:prstGeom prst="rect">
            <a:avLst/>
          </a:prstGeom>
        </p:spPr>
      </p:pic>
      <p:pic>
        <p:nvPicPr>
          <p:cNvPr id="11" name="Picture 2" descr="IFMR GSB">
            <a:extLst>
              <a:ext uri="{FF2B5EF4-FFF2-40B4-BE49-F238E27FC236}">
                <a16:creationId xmlns:a16="http://schemas.microsoft.com/office/drawing/2014/main" id="{34029439-F839-4C45-A3E6-BC146790F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135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3857A-35A3-4F53-A871-E0155B6F3816}"/>
              </a:ext>
            </a:extLst>
          </p:cNvPr>
          <p:cNvSpPr>
            <a:spLocks noGrp="1"/>
          </p:cNvSpPr>
          <p:nvPr>
            <p:ph type="title"/>
          </p:nvPr>
        </p:nvSpPr>
        <p:spPr>
          <a:xfrm>
            <a:off x="913794" y="466066"/>
            <a:ext cx="10353761" cy="342900"/>
          </a:xfrm>
        </p:spPr>
        <p:txBody>
          <a:bodyPr>
            <a:normAutofit fontScale="90000"/>
          </a:bodyPr>
          <a:lstStyle/>
          <a:p>
            <a:r>
              <a:rPr lang="en-US" dirty="0">
                <a:effectLst/>
              </a:rPr>
              <a:t>Amazon Lex</a:t>
            </a:r>
            <a:br>
              <a:rPr lang="en-IN" dirty="0">
                <a:effectLst/>
              </a:rPr>
            </a:br>
            <a:endParaRPr lang="en-IN" dirty="0"/>
          </a:p>
        </p:txBody>
      </p:sp>
      <p:sp>
        <p:nvSpPr>
          <p:cNvPr id="5" name="Content Placeholder 4">
            <a:extLst>
              <a:ext uri="{FF2B5EF4-FFF2-40B4-BE49-F238E27FC236}">
                <a16:creationId xmlns:a16="http://schemas.microsoft.com/office/drawing/2014/main" id="{39A088E2-3864-4BD7-955C-CB1F6DCDD6C1}"/>
              </a:ext>
            </a:extLst>
          </p:cNvPr>
          <p:cNvSpPr>
            <a:spLocks noGrp="1"/>
          </p:cNvSpPr>
          <p:nvPr>
            <p:ph sz="half" idx="1"/>
          </p:nvPr>
        </p:nvSpPr>
        <p:spPr>
          <a:xfrm>
            <a:off x="79350" y="952500"/>
            <a:ext cx="12022650" cy="5905499"/>
          </a:xfrm>
        </p:spPr>
        <p:txBody>
          <a:bodyPr>
            <a:normAutofit lnSpcReduction="10000"/>
          </a:bodyPr>
          <a:lstStyle/>
          <a:p>
            <a:r>
              <a:rPr lang="en-US" dirty="0">
                <a:effectLst/>
              </a:rPr>
              <a:t>This service is used to make conversational interfaces like Chatbots into any application. </a:t>
            </a:r>
          </a:p>
          <a:p>
            <a:r>
              <a:rPr lang="en-US" dirty="0">
                <a:effectLst/>
              </a:rPr>
              <a:t>Conversation can be done via text or voice.</a:t>
            </a:r>
          </a:p>
          <a:p>
            <a:r>
              <a:rPr lang="en-US" dirty="0">
                <a:effectLst/>
              </a:rPr>
              <a:t>To provide real life like conversational experience, this service uses:</a:t>
            </a:r>
            <a:endParaRPr lang="en-IN" dirty="0">
              <a:effectLst/>
            </a:endParaRPr>
          </a:p>
          <a:p>
            <a:pPr lvl="1">
              <a:buFont typeface="Wingdings" panose="05000000000000000000" pitchFamily="2" charset="2"/>
              <a:buChar char="Ø"/>
            </a:pPr>
            <a:r>
              <a:rPr lang="en-US" dirty="0">
                <a:effectLst/>
              </a:rPr>
              <a:t>Deep learning capabilities of automatic speech recognition for voice to text conversion.</a:t>
            </a:r>
            <a:endParaRPr lang="en-IN" dirty="0">
              <a:effectLst/>
            </a:endParaRPr>
          </a:p>
          <a:p>
            <a:pPr lvl="1">
              <a:buFont typeface="Wingdings" panose="05000000000000000000" pitchFamily="2" charset="2"/>
              <a:buChar char="Ø"/>
            </a:pPr>
            <a:r>
              <a:rPr lang="en-US" dirty="0">
                <a:effectLst/>
              </a:rPr>
              <a:t>Natural language procession to get the intent of the text.</a:t>
            </a:r>
            <a:endParaRPr lang="en-IN" dirty="0">
              <a:effectLst/>
            </a:endParaRPr>
          </a:p>
          <a:p>
            <a:r>
              <a:rPr lang="en-IN" dirty="0"/>
              <a:t>Price is charged based on based on number of text or voice requests processed by the bot in a month.</a:t>
            </a:r>
          </a:p>
          <a:p>
            <a:pPr lvl="1">
              <a:buFont typeface="Wingdings" panose="05000000000000000000" pitchFamily="2" charset="2"/>
              <a:buChar char="Ø"/>
            </a:pPr>
            <a:r>
              <a:rPr lang="en-IN" dirty="0"/>
              <a:t>$0.004 per speech request.</a:t>
            </a:r>
          </a:p>
          <a:p>
            <a:pPr lvl="1">
              <a:buFont typeface="Wingdings" panose="05000000000000000000" pitchFamily="2" charset="2"/>
              <a:buChar char="Ø"/>
            </a:pPr>
            <a:r>
              <a:rPr lang="en-IN" dirty="0"/>
              <a:t>$0.00075 per text request.</a:t>
            </a:r>
          </a:p>
          <a:p>
            <a:r>
              <a:rPr lang="en-IN" dirty="0">
                <a:effectLst/>
              </a:rPr>
              <a:t>The most common use-cases include:</a:t>
            </a:r>
          </a:p>
          <a:p>
            <a:pPr lvl="1">
              <a:buFont typeface="Wingdings" panose="05000000000000000000" pitchFamily="2" charset="2"/>
              <a:buChar char="Ø"/>
            </a:pPr>
            <a:r>
              <a:rPr lang="en-IN" dirty="0">
                <a:effectLst/>
              </a:rPr>
              <a:t>Informational bot – build an automated customer support agent or bot that answers questions.</a:t>
            </a:r>
          </a:p>
          <a:p>
            <a:pPr lvl="1">
              <a:buFont typeface="Wingdings" panose="05000000000000000000" pitchFamily="2" charset="2"/>
              <a:buChar char="Ø"/>
            </a:pPr>
            <a:r>
              <a:rPr lang="en-IN" dirty="0">
                <a:effectLst/>
              </a:rPr>
              <a:t>Application/Transactional bot – build a stand-alone pizza ordering agent or a travel bot.</a:t>
            </a:r>
          </a:p>
          <a:p>
            <a:pPr lvl="1">
              <a:buFont typeface="Wingdings" panose="05000000000000000000" pitchFamily="2" charset="2"/>
              <a:buChar char="Ø"/>
            </a:pPr>
            <a:r>
              <a:rPr lang="en-IN" dirty="0">
                <a:effectLst/>
              </a:rPr>
              <a:t>Enterprise Productivity bot – build custom bots to connect to enterprise data resources.</a:t>
            </a:r>
          </a:p>
          <a:p>
            <a:pPr lvl="1">
              <a:buFont typeface="Wingdings" panose="05000000000000000000" pitchFamily="2" charset="2"/>
              <a:buChar char="Ø"/>
            </a:pPr>
            <a:r>
              <a:rPr lang="en-IN" dirty="0">
                <a:effectLst/>
              </a:rPr>
              <a:t>Device Control bot– use Amazon Lex to issue control commands to connected devices.</a:t>
            </a:r>
          </a:p>
          <a:p>
            <a:pPr lvl="1">
              <a:buFont typeface="Wingdings" panose="05000000000000000000" pitchFamily="2" charset="2"/>
              <a:buChar char="Ø"/>
            </a:pPr>
            <a:endParaRPr lang="en-IN" dirty="0"/>
          </a:p>
        </p:txBody>
      </p:sp>
      <p:pic>
        <p:nvPicPr>
          <p:cNvPr id="6" name="Picture 2" descr="IFMR GSB">
            <a:extLst>
              <a:ext uri="{FF2B5EF4-FFF2-40B4-BE49-F238E27FC236}">
                <a16:creationId xmlns:a16="http://schemas.microsoft.com/office/drawing/2014/main" id="{7763E3F0-20E3-43B8-BAD7-AB9B3F462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769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7623-E0CD-479E-87D2-A72C21B5A8E8}"/>
              </a:ext>
            </a:extLst>
          </p:cNvPr>
          <p:cNvSpPr>
            <a:spLocks noGrp="1"/>
          </p:cNvSpPr>
          <p:nvPr>
            <p:ph type="title"/>
          </p:nvPr>
        </p:nvSpPr>
        <p:spPr>
          <a:xfrm>
            <a:off x="913794" y="0"/>
            <a:ext cx="10353762" cy="1325563"/>
          </a:xfrm>
        </p:spPr>
        <p:txBody>
          <a:bodyPr/>
          <a:lstStyle/>
          <a:p>
            <a:r>
              <a:rPr lang="en-US" dirty="0"/>
              <a:t>OLS vs MLE</a:t>
            </a:r>
            <a:endParaRPr lang="en-IN" dirty="0"/>
          </a:p>
        </p:txBody>
      </p:sp>
      <p:sp>
        <p:nvSpPr>
          <p:cNvPr id="4" name="Text Placeholder 3">
            <a:extLst>
              <a:ext uri="{FF2B5EF4-FFF2-40B4-BE49-F238E27FC236}">
                <a16:creationId xmlns:a16="http://schemas.microsoft.com/office/drawing/2014/main" id="{E2954DB7-4451-4420-8E2D-2BD3B3FCBCFE}"/>
              </a:ext>
            </a:extLst>
          </p:cNvPr>
          <p:cNvSpPr>
            <a:spLocks noGrp="1"/>
          </p:cNvSpPr>
          <p:nvPr>
            <p:ph type="body" idx="1"/>
          </p:nvPr>
        </p:nvSpPr>
        <p:spPr>
          <a:xfrm>
            <a:off x="1677624" y="877566"/>
            <a:ext cx="3298956" cy="895993"/>
          </a:xfrm>
        </p:spPr>
        <p:txBody>
          <a:bodyPr/>
          <a:lstStyle/>
          <a:p>
            <a:r>
              <a:rPr lang="en-US" dirty="0"/>
              <a:t>Ordinary Least Square</a:t>
            </a:r>
            <a:endParaRPr lang="en-IN" dirty="0"/>
          </a:p>
        </p:txBody>
      </p:sp>
      <p:sp>
        <p:nvSpPr>
          <p:cNvPr id="7" name="Text Placeholder 6">
            <a:extLst>
              <a:ext uri="{FF2B5EF4-FFF2-40B4-BE49-F238E27FC236}">
                <a16:creationId xmlns:a16="http://schemas.microsoft.com/office/drawing/2014/main" id="{0147F71F-4C7E-43FF-913D-C234D2A26E8C}"/>
              </a:ext>
            </a:extLst>
          </p:cNvPr>
          <p:cNvSpPr>
            <a:spLocks noGrp="1"/>
          </p:cNvSpPr>
          <p:nvPr>
            <p:ph type="body" sz="half" idx="15"/>
          </p:nvPr>
        </p:nvSpPr>
        <p:spPr>
          <a:xfrm>
            <a:off x="182880" y="1984754"/>
            <a:ext cx="5556738" cy="4711467"/>
          </a:xfrm>
        </p:spPr>
        <p:txBody>
          <a:bodyPr>
            <a:noAutofit/>
          </a:bodyPr>
          <a:lstStyle/>
          <a:p>
            <a:pPr marL="285750" indent="-285750" algn="l">
              <a:buFont typeface="Arial" panose="020B0604020202020204" pitchFamily="34" charset="0"/>
              <a:buChar char="•"/>
            </a:pPr>
            <a:r>
              <a:rPr lang="en-IN" sz="1800" dirty="0">
                <a:effectLst/>
              </a:rPr>
              <a:t>OLS provide that line which minimizes the sum of square distance of (observed - predicted).</a:t>
            </a:r>
          </a:p>
          <a:p>
            <a:pPr marL="285750" indent="-285750" algn="l">
              <a:buFont typeface="Arial" panose="020B0604020202020204" pitchFamily="34" charset="0"/>
              <a:buChar char="•"/>
            </a:pPr>
            <a:r>
              <a:rPr lang="en-IN" sz="1800" dirty="0">
                <a:effectLst/>
              </a:rPr>
              <a:t>We measure the residuals, the distance between the data and the line and then square them so that negative values do not cancel out the positive values and then add them up. Then we rotate the line a little bit, measure the residuals and square them and add them up. The line with the smallest sum of squared residuals is the line chosen to fit best.</a:t>
            </a:r>
          </a:p>
          <a:p>
            <a:pPr marL="285750" indent="-285750" algn="l">
              <a:buFont typeface="Arial" panose="020B0604020202020204" pitchFamily="34" charset="0"/>
              <a:buChar char="•"/>
            </a:pPr>
            <a:r>
              <a:rPr lang="en-IN" sz="1800" dirty="0">
                <a:effectLst/>
              </a:rPr>
              <a:t>This is a method for approximately determining the unknown parameters located in a linear regression model.</a:t>
            </a:r>
            <a:br>
              <a:rPr lang="en-IN" sz="1800" dirty="0">
                <a:effectLst/>
              </a:rPr>
            </a:br>
            <a:br>
              <a:rPr lang="en-IN" dirty="0">
                <a:effectLst/>
              </a:rPr>
            </a:br>
            <a:endParaRPr lang="en-IN" sz="1800" dirty="0"/>
          </a:p>
        </p:txBody>
      </p:sp>
      <p:sp>
        <p:nvSpPr>
          <p:cNvPr id="5" name="Text Placeholder 4">
            <a:extLst>
              <a:ext uri="{FF2B5EF4-FFF2-40B4-BE49-F238E27FC236}">
                <a16:creationId xmlns:a16="http://schemas.microsoft.com/office/drawing/2014/main" id="{14CE394E-BFC7-4844-B8B5-B1C7C61104C1}"/>
              </a:ext>
            </a:extLst>
          </p:cNvPr>
          <p:cNvSpPr>
            <a:spLocks noGrp="1"/>
          </p:cNvSpPr>
          <p:nvPr>
            <p:ph type="body" sz="quarter" idx="3"/>
          </p:nvPr>
        </p:nvSpPr>
        <p:spPr>
          <a:xfrm>
            <a:off x="7215818" y="913910"/>
            <a:ext cx="3298558" cy="823304"/>
          </a:xfrm>
        </p:spPr>
        <p:txBody>
          <a:bodyPr/>
          <a:lstStyle/>
          <a:p>
            <a:r>
              <a:rPr lang="en-US" dirty="0"/>
              <a:t>Maximum Likelihood Estimation</a:t>
            </a:r>
            <a:endParaRPr lang="en-IN" dirty="0"/>
          </a:p>
        </p:txBody>
      </p:sp>
      <p:sp>
        <p:nvSpPr>
          <p:cNvPr id="8" name="Text Placeholder 7">
            <a:extLst>
              <a:ext uri="{FF2B5EF4-FFF2-40B4-BE49-F238E27FC236}">
                <a16:creationId xmlns:a16="http://schemas.microsoft.com/office/drawing/2014/main" id="{F20EA46A-50B8-4454-A682-D04183EAD12B}"/>
              </a:ext>
            </a:extLst>
          </p:cNvPr>
          <p:cNvSpPr>
            <a:spLocks noGrp="1"/>
          </p:cNvSpPr>
          <p:nvPr>
            <p:ph type="body" sz="half" idx="16"/>
          </p:nvPr>
        </p:nvSpPr>
        <p:spPr>
          <a:xfrm>
            <a:off x="6166823" y="1984754"/>
            <a:ext cx="5655212" cy="4444361"/>
          </a:xfrm>
        </p:spPr>
        <p:txBody>
          <a:bodyPr>
            <a:normAutofit/>
          </a:bodyPr>
          <a:lstStyle/>
          <a:p>
            <a:pPr marL="285750" indent="-285750" algn="l">
              <a:buFont typeface="Arial" panose="020B0604020202020204" pitchFamily="34" charset="0"/>
              <a:buChar char="•"/>
            </a:pPr>
            <a:r>
              <a:rPr lang="en-IN" sz="1800" dirty="0">
                <a:effectLst/>
              </a:rPr>
              <a:t>MLE is a method used in estimating the parameters of a statistical model like mean &amp; variance from a given set of observations</a:t>
            </a:r>
            <a:r>
              <a:rPr lang="en-US" sz="1800" dirty="0">
                <a:effectLst/>
              </a:rPr>
              <a:t>.</a:t>
            </a:r>
          </a:p>
          <a:p>
            <a:pPr marL="285750" indent="-285750" algn="l">
              <a:buFont typeface="Arial" panose="020B0604020202020204" pitchFamily="34" charset="0"/>
              <a:buChar char="•"/>
            </a:pPr>
            <a:r>
              <a:rPr lang="en-IN" sz="1800" dirty="0">
                <a:effectLst/>
              </a:rPr>
              <a:t>The method obtains the parameter estimates by finding the parameter values that maximize the likelihood function.</a:t>
            </a:r>
          </a:p>
          <a:p>
            <a:pPr marL="285750" indent="-285750" algn="l">
              <a:buFont typeface="Arial" panose="020B0604020202020204" pitchFamily="34" charset="0"/>
              <a:buChar char="•"/>
            </a:pPr>
            <a:r>
              <a:rPr lang="en-IN" sz="1800" dirty="0">
                <a:effectLst/>
              </a:rPr>
              <a:t>MLE is usually recommended for large samples because it is versatile, applicable to most models and different types of data, and produces the most precise estimates.</a:t>
            </a:r>
            <a:endParaRPr lang="en-US" sz="1800" dirty="0">
              <a:effectLst/>
            </a:endParaRPr>
          </a:p>
          <a:p>
            <a:endParaRPr lang="en-IN" sz="1800" dirty="0">
              <a:effectLst/>
            </a:endParaRPr>
          </a:p>
          <a:p>
            <a:endParaRPr lang="en-IN" dirty="0"/>
          </a:p>
        </p:txBody>
      </p:sp>
      <p:pic>
        <p:nvPicPr>
          <p:cNvPr id="10" name="Picture 2" descr="IFMR GSB">
            <a:extLst>
              <a:ext uri="{FF2B5EF4-FFF2-40B4-BE49-F238E27FC236}">
                <a16:creationId xmlns:a16="http://schemas.microsoft.com/office/drawing/2014/main" id="{25FE4090-369A-41ED-98C5-778DFCE2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1101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B459-4EBF-4C8B-A109-0A9BFCCF7E66}"/>
              </a:ext>
            </a:extLst>
          </p:cNvPr>
          <p:cNvSpPr>
            <a:spLocks noGrp="1"/>
          </p:cNvSpPr>
          <p:nvPr>
            <p:ph type="title"/>
          </p:nvPr>
        </p:nvSpPr>
        <p:spPr>
          <a:xfrm>
            <a:off x="1073863" y="986388"/>
            <a:ext cx="10353761" cy="1180037"/>
          </a:xfrm>
        </p:spPr>
        <p:txBody>
          <a:bodyPr>
            <a:normAutofit fontScale="90000"/>
          </a:bodyPr>
          <a:lstStyle/>
          <a:p>
            <a:pPr algn="l"/>
            <a:r>
              <a:rPr lang="en-IN" sz="2000" dirty="0"/>
              <a:t>given 1000 records of 30 columns each. 5% of the data has missing values. What percentage of data is to be discarded if the missing values are</a:t>
            </a:r>
            <a:br>
              <a:rPr lang="en-IN" sz="2000" dirty="0"/>
            </a:br>
            <a:r>
              <a:rPr lang="en-IN" sz="2000" dirty="0"/>
              <a:t>(a) widely spread</a:t>
            </a:r>
            <a:br>
              <a:rPr lang="en-IN" sz="2000" dirty="0"/>
            </a:br>
            <a:r>
              <a:rPr lang="en-IN" sz="2000" dirty="0"/>
              <a:t>(b) concentrated</a:t>
            </a:r>
            <a:br>
              <a:rPr lang="en-IN" sz="2000" dirty="0"/>
            </a:br>
            <a:r>
              <a:rPr lang="en-IN" sz="2000" dirty="0"/>
              <a:t>(c) sequentially/evenly spread</a:t>
            </a:r>
          </a:p>
        </p:txBody>
      </p:sp>
      <p:sp>
        <p:nvSpPr>
          <p:cNvPr id="3" name="Content Placeholder 2">
            <a:extLst>
              <a:ext uri="{FF2B5EF4-FFF2-40B4-BE49-F238E27FC236}">
                <a16:creationId xmlns:a16="http://schemas.microsoft.com/office/drawing/2014/main" id="{25AB80C2-E312-47CA-852A-C6D49B72C62D}"/>
              </a:ext>
            </a:extLst>
          </p:cNvPr>
          <p:cNvSpPr>
            <a:spLocks noGrp="1"/>
          </p:cNvSpPr>
          <p:nvPr>
            <p:ph idx="1"/>
          </p:nvPr>
        </p:nvSpPr>
        <p:spPr>
          <a:xfrm>
            <a:off x="919120" y="2616591"/>
            <a:ext cx="10353762" cy="4466493"/>
          </a:xfrm>
        </p:spPr>
        <p:txBody>
          <a:bodyPr>
            <a:normAutofit/>
          </a:bodyPr>
          <a:lstStyle/>
          <a:p>
            <a:pPr lvl="1">
              <a:buFont typeface="Wingdings" panose="05000000000000000000" pitchFamily="2" charset="2"/>
              <a:buChar char="Ø"/>
            </a:pPr>
            <a:r>
              <a:rPr lang="en-IN" dirty="0"/>
              <a:t>Total data values = 1000*30 = 30000</a:t>
            </a:r>
          </a:p>
          <a:p>
            <a:pPr lvl="1">
              <a:buFont typeface="Wingdings" panose="05000000000000000000" pitchFamily="2" charset="2"/>
              <a:buChar char="Ø"/>
            </a:pPr>
            <a:r>
              <a:rPr lang="en-IN" dirty="0"/>
              <a:t>Number of missing values = 5% * 30000 = 1500</a:t>
            </a:r>
          </a:p>
          <a:p>
            <a:pPr lvl="1">
              <a:buFont typeface="Wingdings" panose="05000000000000000000" pitchFamily="2" charset="2"/>
              <a:buChar char="Ø"/>
            </a:pPr>
            <a:r>
              <a:rPr lang="en-IN" dirty="0"/>
              <a:t>Worst case:</a:t>
            </a:r>
          </a:p>
          <a:p>
            <a:pPr lvl="2">
              <a:buFont typeface="Courier New" panose="02070309020205020404" pitchFamily="49" charset="0"/>
              <a:buChar char="o"/>
            </a:pPr>
            <a:r>
              <a:rPr lang="en-US" dirty="0"/>
              <a:t>(1500/1000) = 1.5 values missing in each row.</a:t>
            </a:r>
          </a:p>
          <a:p>
            <a:pPr lvl="2">
              <a:buFont typeface="Courier New" panose="02070309020205020404" pitchFamily="49" charset="0"/>
              <a:buChar char="o"/>
            </a:pPr>
            <a:r>
              <a:rPr lang="en-US" dirty="0"/>
              <a:t>This can lead to removal of 100% of data (Whole rows corresponding to missing values removed).</a:t>
            </a:r>
          </a:p>
          <a:p>
            <a:pPr lvl="1">
              <a:buFont typeface="Wingdings" panose="05000000000000000000" pitchFamily="2" charset="2"/>
              <a:buChar char="Ø"/>
            </a:pPr>
            <a:r>
              <a:rPr lang="en-US" dirty="0"/>
              <a:t>Best case:</a:t>
            </a:r>
          </a:p>
          <a:p>
            <a:pPr lvl="2">
              <a:buFont typeface="Courier New" panose="02070309020205020404" pitchFamily="49" charset="0"/>
              <a:buChar char="o"/>
            </a:pPr>
            <a:r>
              <a:rPr lang="en-US" dirty="0"/>
              <a:t>Total number of rows missing = (1500/30) = 50</a:t>
            </a:r>
          </a:p>
          <a:p>
            <a:pPr lvl="2">
              <a:buFont typeface="Courier New" panose="02070309020205020404" pitchFamily="49" charset="0"/>
              <a:buChar char="o"/>
            </a:pPr>
            <a:r>
              <a:rPr lang="en-US" dirty="0"/>
              <a:t>This lead to removal of only 5% of data.</a:t>
            </a:r>
          </a:p>
          <a:p>
            <a:pPr lvl="1">
              <a:buFont typeface="Wingdings" panose="05000000000000000000" pitchFamily="2" charset="2"/>
              <a:buChar char="Ø"/>
            </a:pPr>
            <a:r>
              <a:rPr lang="en-IN" dirty="0"/>
              <a:t>So for all the above options, range to data to be removed is 5-100%</a:t>
            </a:r>
          </a:p>
        </p:txBody>
      </p:sp>
      <p:pic>
        <p:nvPicPr>
          <p:cNvPr id="4" name="Picture 2" descr="IFMR GSB">
            <a:extLst>
              <a:ext uri="{FF2B5EF4-FFF2-40B4-BE49-F238E27FC236}">
                <a16:creationId xmlns:a16="http://schemas.microsoft.com/office/drawing/2014/main" id="{BA74D408-6255-44C2-B8D5-D918E17F5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6922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70C2-F369-42F4-86ED-D85FD245AFDB}"/>
              </a:ext>
            </a:extLst>
          </p:cNvPr>
          <p:cNvSpPr>
            <a:spLocks noGrp="1"/>
          </p:cNvSpPr>
          <p:nvPr>
            <p:ph type="title"/>
          </p:nvPr>
        </p:nvSpPr>
        <p:spPr>
          <a:xfrm>
            <a:off x="919120" y="590842"/>
            <a:ext cx="10353761" cy="783102"/>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7C0088C-0947-4302-AE29-57768423FF92}"/>
              </a:ext>
            </a:extLst>
          </p:cNvPr>
          <p:cNvSpPr>
            <a:spLocks noGrp="1"/>
          </p:cNvSpPr>
          <p:nvPr>
            <p:ph idx="1"/>
          </p:nvPr>
        </p:nvSpPr>
        <p:spPr>
          <a:xfrm>
            <a:off x="919119" y="1388012"/>
            <a:ext cx="10353762" cy="5237871"/>
          </a:xfrm>
        </p:spPr>
        <p:txBody>
          <a:bodyPr>
            <a:normAutofit fontScale="85000" lnSpcReduction="10000"/>
          </a:bodyPr>
          <a:lstStyle/>
          <a:p>
            <a:r>
              <a:rPr lang="en-IN" u="sng" dirty="0">
                <a:effectLst/>
                <a:hlinkClick r:id="rId2"/>
              </a:rPr>
              <a:t>https://www.analyticsvidhya.com/blog/2016/04/complete-tutorial-tree-based-modeling-scratch-in-python/</a:t>
            </a:r>
            <a:endParaRPr lang="en-IN" dirty="0">
              <a:effectLst/>
            </a:endParaRPr>
          </a:p>
          <a:p>
            <a:r>
              <a:rPr lang="en-IN" u="sng" dirty="0">
                <a:effectLst/>
                <a:hlinkClick r:id="rId3"/>
              </a:rPr>
              <a:t>https://www.analyticsvidhya.com/blog/2018/03/introduction-k-neighbours-algorithm-clustering/</a:t>
            </a:r>
            <a:endParaRPr lang="en-IN" dirty="0">
              <a:effectLst/>
            </a:endParaRPr>
          </a:p>
          <a:p>
            <a:r>
              <a:rPr lang="en-IN" u="sng" dirty="0">
                <a:effectLst/>
                <a:hlinkClick r:id="rId4"/>
              </a:rPr>
              <a:t>https://www.geeksforgeeks.org/k-nearest-neighbours/</a:t>
            </a:r>
            <a:endParaRPr lang="en-IN" dirty="0">
              <a:effectLst/>
            </a:endParaRPr>
          </a:p>
          <a:p>
            <a:r>
              <a:rPr lang="en-IN" u="sng" dirty="0">
                <a:effectLst/>
                <a:hlinkClick r:id="rId5"/>
              </a:rPr>
              <a:t>https://in.mathworks.com/discovery/machine-learning.html</a:t>
            </a:r>
            <a:endParaRPr lang="en-IN" dirty="0">
              <a:effectLst/>
            </a:endParaRPr>
          </a:p>
          <a:p>
            <a:r>
              <a:rPr lang="en-IN" u="sng" dirty="0">
                <a:effectLst/>
                <a:hlinkClick r:id="rId6"/>
              </a:rPr>
              <a:t>https://www.analyticsvidhya.com/blog/2017/09/common-machine-learning-algorithms/</a:t>
            </a:r>
            <a:endParaRPr lang="en-IN" dirty="0">
              <a:effectLst/>
            </a:endParaRPr>
          </a:p>
          <a:p>
            <a:r>
              <a:rPr lang="en-IN" u="sng" dirty="0">
                <a:effectLst/>
                <a:hlinkClick r:id="rId7"/>
              </a:rPr>
              <a:t>https://download.microsoft.com/download/A/6/1/A613E11E-8F9C-424A-B99D-65344785C288/m</a:t>
            </a:r>
            <a:endParaRPr lang="en-IN" dirty="0">
              <a:effectLst/>
            </a:endParaRPr>
          </a:p>
          <a:p>
            <a:r>
              <a:rPr lang="en-IN" u="sng" dirty="0">
                <a:effectLst/>
                <a:hlinkClick r:id="rId7"/>
              </a:rPr>
              <a:t>icrosoft-machine-learning-algorithm-cheat-sheet-v7.pdf</a:t>
            </a:r>
            <a:r>
              <a:rPr lang="en-IN" dirty="0">
                <a:effectLst/>
              </a:rPr>
              <a:t>  </a:t>
            </a:r>
            <a:r>
              <a:rPr lang="en-IN" u="sng" dirty="0">
                <a:effectLst/>
                <a:hlinkClick r:id="rId8"/>
              </a:rPr>
              <a:t>https://medium.com/deep-math-machine-learning-ai/chapter-4-decision-trees-algorithms-b93975f7a1f1</a:t>
            </a:r>
            <a:endParaRPr lang="en-IN" dirty="0">
              <a:effectLst/>
            </a:endParaRPr>
          </a:p>
          <a:p>
            <a:r>
              <a:rPr lang="en-IN" u="sng" dirty="0">
                <a:effectLst/>
                <a:hlinkClick r:id="rId9"/>
              </a:rPr>
              <a:t>http://www.learnbymarketing.com/481/decision-tree-flavors-gini-info-gain/</a:t>
            </a:r>
            <a:endParaRPr lang="en-IN" dirty="0">
              <a:effectLst/>
            </a:endParaRPr>
          </a:p>
          <a:p>
            <a:r>
              <a:rPr lang="en-IN" u="sng" dirty="0">
                <a:effectLst/>
                <a:hlinkClick r:id="rId10"/>
              </a:rPr>
              <a:t>http://dataaspirant.com/2014/09/19/supervised-and-unsupervised-learning/</a:t>
            </a:r>
            <a:endParaRPr lang="en-IN" dirty="0">
              <a:effectLst/>
            </a:endParaRPr>
          </a:p>
          <a:p>
            <a:r>
              <a:rPr lang="en-IN" u="sng" dirty="0">
                <a:effectLst/>
                <a:hlinkClick r:id="rId11"/>
              </a:rPr>
              <a:t>https://medium.com/machine-learning-for-humans/unsupervised-learning-f45587588294</a:t>
            </a:r>
            <a:endParaRPr lang="en-IN" dirty="0">
              <a:effectLst/>
            </a:endParaRPr>
          </a:p>
          <a:p>
            <a:r>
              <a:rPr lang="en-IN" u="sng" dirty="0">
                <a:effectLst/>
                <a:hlinkClick r:id="rId12"/>
              </a:rPr>
              <a:t>https://medium.com/@jrodthoughts/understanding-semi-supervised-learning-a6437c070c87</a:t>
            </a:r>
            <a:endParaRPr lang="en-IN" dirty="0">
              <a:effectLst/>
            </a:endParaRPr>
          </a:p>
        </p:txBody>
      </p:sp>
      <p:pic>
        <p:nvPicPr>
          <p:cNvPr id="4" name="Picture 2" descr="IFMR GSB">
            <a:extLst>
              <a:ext uri="{FF2B5EF4-FFF2-40B4-BE49-F238E27FC236}">
                <a16:creationId xmlns:a16="http://schemas.microsoft.com/office/drawing/2014/main" id="{AA55A8A3-7731-4378-A8F3-F435121F42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072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A0309-CF6C-4E27-9744-762F8B5CD858}"/>
              </a:ext>
            </a:extLst>
          </p:cNvPr>
          <p:cNvSpPr>
            <a:spLocks noGrp="1"/>
          </p:cNvSpPr>
          <p:nvPr>
            <p:ph idx="1"/>
          </p:nvPr>
        </p:nvSpPr>
        <p:spPr>
          <a:xfrm>
            <a:off x="919119" y="872197"/>
            <a:ext cx="10353762" cy="5866228"/>
          </a:xfrm>
        </p:spPr>
        <p:txBody>
          <a:bodyPr>
            <a:normAutofit/>
          </a:bodyPr>
          <a:lstStyle/>
          <a:p>
            <a:r>
              <a:rPr lang="en-IN" u="sng" dirty="0">
                <a:effectLst/>
                <a:hlinkClick r:id="rId2"/>
              </a:rPr>
              <a:t>https://makingnoiseandhearingthings.com/2017/12/30/how-to-be-wrong-measuring-error-in-machine-learning-models/</a:t>
            </a:r>
            <a:endParaRPr lang="en-IN" dirty="0">
              <a:effectLst/>
            </a:endParaRPr>
          </a:p>
          <a:p>
            <a:r>
              <a:rPr lang="en-IN" u="sng" dirty="0">
                <a:effectLst/>
                <a:hlinkClick r:id="rId2"/>
              </a:rPr>
              <a:t>https://makingnoiseandhearingthings.com/2017/12/30/how-to-be-wrong-measuring-error-in-machine-learning-models/</a:t>
            </a:r>
            <a:endParaRPr lang="en-IN" dirty="0">
              <a:effectLst/>
            </a:endParaRPr>
          </a:p>
          <a:p>
            <a:r>
              <a:rPr lang="en-IN" u="sng" dirty="0">
                <a:effectLst/>
                <a:hlinkClick r:id="rId3"/>
              </a:rPr>
              <a:t>https://www.youtube.com/watch?v=VPZiJGNX4_s</a:t>
            </a:r>
            <a:endParaRPr lang="en-IN" dirty="0">
              <a:effectLst/>
            </a:endParaRPr>
          </a:p>
          <a:p>
            <a:r>
              <a:rPr lang="en-IN" u="sng" dirty="0">
                <a:effectLst/>
                <a:hlinkClick r:id="rId4"/>
              </a:rPr>
              <a:t>https://www.youtube.com/watch?v=fcO9820wCXE</a:t>
            </a:r>
            <a:endParaRPr lang="en-IN" dirty="0">
              <a:effectLst/>
            </a:endParaRPr>
          </a:p>
          <a:p>
            <a:r>
              <a:rPr lang="en-IN" u="sng" dirty="0">
                <a:effectLst/>
                <a:hlinkClick r:id="rId5"/>
              </a:rPr>
              <a:t>https://www.dataschool.io/simple-guide-to-confusion-matrix-terminology/</a:t>
            </a:r>
            <a:endParaRPr lang="en-IN" dirty="0">
              <a:effectLst/>
            </a:endParaRPr>
          </a:p>
          <a:p>
            <a:r>
              <a:rPr lang="en-IN" u="sng" dirty="0">
                <a:effectLst/>
                <a:hlinkClick r:id="rId6"/>
              </a:rPr>
              <a:t>https://www.youtube.com/watch?v=HBi-P5j0Kec</a:t>
            </a:r>
            <a:endParaRPr lang="en-IN" dirty="0">
              <a:effectLst/>
            </a:endParaRPr>
          </a:p>
          <a:p>
            <a:r>
              <a:rPr lang="en-IN" u="sng" dirty="0">
                <a:effectLst/>
                <a:hlinkClick r:id="rId7"/>
              </a:rPr>
              <a:t>https://towardsdatascience.com/various-implementations-of-collaborative-filtering-100385c6dfe0</a:t>
            </a:r>
            <a:endParaRPr lang="en-IN" dirty="0">
              <a:effectLst/>
            </a:endParaRPr>
          </a:p>
          <a:p>
            <a:r>
              <a:rPr lang="en-IN" u="sng" dirty="0">
                <a:effectLst/>
                <a:hlinkClick r:id="rId8"/>
              </a:rPr>
              <a:t>https://aws.amazon.com/lex/</a:t>
            </a:r>
            <a:endParaRPr lang="en-IN" dirty="0">
              <a:effectLst/>
            </a:endParaRPr>
          </a:p>
          <a:p>
            <a:r>
              <a:rPr lang="en-IN" u="sng" dirty="0">
                <a:effectLst/>
                <a:hlinkClick r:id="rId9"/>
              </a:rPr>
              <a:t>https://medium.com/datadriveninvestor/simplifying-machine-learning-using-weka-3df458fd2c6f</a:t>
            </a:r>
            <a:endParaRPr lang="en-IN" dirty="0">
              <a:effectLst/>
            </a:endParaRPr>
          </a:p>
          <a:p>
            <a:endParaRPr lang="en-IN" dirty="0">
              <a:effectLst/>
            </a:endParaRPr>
          </a:p>
        </p:txBody>
      </p:sp>
      <p:pic>
        <p:nvPicPr>
          <p:cNvPr id="4" name="Picture 2" descr="IFMR GSB">
            <a:extLst>
              <a:ext uri="{FF2B5EF4-FFF2-40B4-BE49-F238E27FC236}">
                <a16:creationId xmlns:a16="http://schemas.microsoft.com/office/drawing/2014/main" id="{BBFD896A-7E34-4849-8EF9-F36E012ADE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982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DDA61-7EF0-4576-9CB2-C6FDE2707EC2}"/>
              </a:ext>
            </a:extLst>
          </p:cNvPr>
          <p:cNvSpPr>
            <a:spLocks noGrp="1"/>
          </p:cNvSpPr>
          <p:nvPr>
            <p:ph idx="1"/>
          </p:nvPr>
        </p:nvSpPr>
        <p:spPr>
          <a:xfrm>
            <a:off x="919119" y="731519"/>
            <a:ext cx="10353762" cy="6020973"/>
          </a:xfrm>
        </p:spPr>
        <p:txBody>
          <a:bodyPr>
            <a:normAutofit fontScale="92500" lnSpcReduction="10000"/>
          </a:bodyPr>
          <a:lstStyle/>
          <a:p>
            <a:r>
              <a:rPr lang="en-IN" u="sng" dirty="0">
                <a:effectLst/>
                <a:hlinkClick r:id="rId2"/>
              </a:rPr>
              <a:t>https://www.cs.waikato.ac.nz/ml/weka/</a:t>
            </a:r>
            <a:endParaRPr lang="en-IN" dirty="0">
              <a:effectLst/>
            </a:endParaRPr>
          </a:p>
          <a:p>
            <a:r>
              <a:rPr lang="en-IN" u="sng" dirty="0">
                <a:effectLst/>
                <a:hlinkClick r:id="rId3"/>
              </a:rPr>
              <a:t>https://machinelearningmastery.com/what-is-the-weka-machine-learning-workbench/</a:t>
            </a:r>
            <a:endParaRPr lang="en-IN" dirty="0">
              <a:effectLst/>
            </a:endParaRPr>
          </a:p>
          <a:p>
            <a:r>
              <a:rPr lang="en-IN" u="sng" dirty="0">
                <a:effectLst/>
                <a:hlinkClick r:id="rId4"/>
              </a:rPr>
              <a:t>https://bigml.com/features</a:t>
            </a:r>
            <a:r>
              <a:rPr lang="en-IN" dirty="0">
                <a:effectLst/>
              </a:rPr>
              <a:t>.</a:t>
            </a:r>
          </a:p>
          <a:p>
            <a:r>
              <a:rPr lang="en-IN" u="sng" dirty="0">
                <a:effectLst/>
                <a:hlinkClick r:id="rId5"/>
              </a:rPr>
              <a:t>https://cloud.google.com/automl/</a:t>
            </a:r>
            <a:endParaRPr lang="en-IN" dirty="0">
              <a:effectLst/>
            </a:endParaRPr>
          </a:p>
          <a:p>
            <a:r>
              <a:rPr lang="en-IN" u="sng" dirty="0">
                <a:effectLst/>
                <a:hlinkClick r:id="rId6"/>
              </a:rPr>
              <a:t>https://reviews.financesonline.com/p/ibm-watson/</a:t>
            </a:r>
            <a:endParaRPr lang="en-IN" dirty="0">
              <a:effectLst/>
            </a:endParaRPr>
          </a:p>
          <a:p>
            <a:r>
              <a:rPr lang="en-IN" u="sng" dirty="0">
                <a:effectLst/>
                <a:hlinkClick r:id="rId7"/>
              </a:rPr>
              <a:t>https://azure.microsoft.com/en-us/pricing/details/machine-learning-studio/</a:t>
            </a:r>
            <a:endParaRPr lang="en-IN" dirty="0">
              <a:effectLst/>
            </a:endParaRPr>
          </a:p>
          <a:p>
            <a:r>
              <a:rPr lang="en-IN" u="sng" dirty="0">
                <a:effectLst/>
                <a:hlinkClick r:id="rId8"/>
              </a:rPr>
              <a:t>https://rapidminer.com/products/</a:t>
            </a:r>
            <a:endParaRPr lang="en-IN" dirty="0">
              <a:effectLst/>
            </a:endParaRPr>
          </a:p>
          <a:p>
            <a:r>
              <a:rPr lang="en-IN" u="sng" dirty="0">
                <a:effectLst/>
                <a:hlinkClick r:id="rId9"/>
              </a:rPr>
              <a:t>https://en.wikipedia.org/wiki/ID3_algorithm</a:t>
            </a:r>
            <a:endParaRPr lang="en-IN" dirty="0">
              <a:effectLst/>
            </a:endParaRPr>
          </a:p>
          <a:p>
            <a:r>
              <a:rPr lang="en-IN" u="sng" dirty="0">
                <a:effectLst/>
                <a:hlinkClick r:id="rId10"/>
              </a:rPr>
              <a:t>http://www.learnbymarketing.com/481/decision-tree-flavors-gini-info-gain/</a:t>
            </a:r>
            <a:endParaRPr lang="en-IN" dirty="0">
              <a:effectLst/>
            </a:endParaRPr>
          </a:p>
          <a:p>
            <a:r>
              <a:rPr lang="en-IN" u="sng" dirty="0">
                <a:effectLst/>
                <a:hlinkClick r:id="rId11"/>
              </a:rPr>
              <a:t>https://towardsdatascience.com/k-nearest-neighbours-introduction-to-machine-learning-algorithms-18e7ce3d802a</a:t>
            </a:r>
            <a:endParaRPr lang="en-IN" dirty="0">
              <a:effectLst/>
            </a:endParaRPr>
          </a:p>
          <a:p>
            <a:r>
              <a:rPr lang="en-IN" u="sng" dirty="0">
                <a:effectLst/>
                <a:hlinkClick r:id="rId12"/>
              </a:rPr>
              <a:t>https://medium.com/@srishtisawla/linear-discriminant-analysis-d38decf48105</a:t>
            </a:r>
            <a:endParaRPr lang="en-IN" dirty="0">
              <a:effectLst/>
            </a:endParaRPr>
          </a:p>
          <a:p>
            <a:r>
              <a:rPr lang="en-IN" u="sng" dirty="0">
                <a:effectLst/>
                <a:hlinkClick r:id="rId13"/>
              </a:rPr>
              <a:t>https://towardsdatascience.com/is-lda-a-dimensionality-reduction-technique-or-a-classifier-algorithm-eeed4de9953a</a:t>
            </a:r>
            <a:endParaRPr lang="en-IN" dirty="0"/>
          </a:p>
        </p:txBody>
      </p:sp>
      <p:pic>
        <p:nvPicPr>
          <p:cNvPr id="4" name="Picture 2" descr="IFMR GSB">
            <a:extLst>
              <a:ext uri="{FF2B5EF4-FFF2-40B4-BE49-F238E27FC236}">
                <a16:creationId xmlns:a16="http://schemas.microsoft.com/office/drawing/2014/main" id="{2D3FB1F9-D5C5-426F-9A8C-0E2105F6C1C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131"/>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483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F6DE-6667-44B4-8695-CCA814D0750C}"/>
              </a:ext>
            </a:extLst>
          </p:cNvPr>
          <p:cNvSpPr>
            <a:spLocks noGrp="1"/>
          </p:cNvSpPr>
          <p:nvPr>
            <p:ph type="title"/>
          </p:nvPr>
        </p:nvSpPr>
        <p:spPr>
          <a:xfrm>
            <a:off x="919119" y="2765839"/>
            <a:ext cx="10353761" cy="1326321"/>
          </a:xfrm>
        </p:spPr>
        <p:txBody>
          <a:bodyPr/>
          <a:lstStyle/>
          <a:p>
            <a:r>
              <a:rPr lang="en-US" dirty="0"/>
              <a:t>Thank You!!</a:t>
            </a:r>
            <a:endParaRPr lang="en-IN" dirty="0"/>
          </a:p>
        </p:txBody>
      </p:sp>
      <p:pic>
        <p:nvPicPr>
          <p:cNvPr id="4" name="Picture 2" descr="IFMR GSB">
            <a:extLst>
              <a:ext uri="{FF2B5EF4-FFF2-40B4-BE49-F238E27FC236}">
                <a16:creationId xmlns:a16="http://schemas.microsoft.com/office/drawing/2014/main" id="{7E2A6DF6-72E7-4495-8559-C87F2890C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7058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EB2D5B6-7167-4F64-AB82-EC274EEC09C6}"/>
              </a:ext>
            </a:extLst>
          </p:cNvPr>
          <p:cNvSpPr>
            <a:spLocks noGrp="1"/>
          </p:cNvSpPr>
          <p:nvPr>
            <p:ph sz="half" idx="1"/>
          </p:nvPr>
        </p:nvSpPr>
        <p:spPr>
          <a:xfrm>
            <a:off x="1820175" y="404483"/>
            <a:ext cx="8834511" cy="6119446"/>
          </a:xfrm>
        </p:spPr>
        <p:txBody>
          <a:bodyPr>
            <a:normAutofit/>
          </a:bodyPr>
          <a:lstStyle/>
          <a:p>
            <a:r>
              <a:rPr lang="en-IN" b="1" dirty="0">
                <a:effectLst/>
              </a:rPr>
              <a:t>Pro’s</a:t>
            </a:r>
            <a:endParaRPr lang="en-IN" dirty="0">
              <a:effectLst/>
            </a:endParaRPr>
          </a:p>
          <a:p>
            <a:pPr lvl="1">
              <a:buFont typeface="Wingdings" panose="05000000000000000000" pitchFamily="2" charset="2"/>
              <a:buChar char="Ø"/>
            </a:pPr>
            <a:r>
              <a:rPr lang="en-IN" dirty="0">
                <a:effectLst/>
              </a:rPr>
              <a:t>SDK support – You can build iOS, Android, Java, JavaScript, Python, </a:t>
            </a:r>
            <a:r>
              <a:rPr lang="en-IN" dirty="0" err="1">
                <a:effectLst/>
              </a:rPr>
              <a:t>.Net</a:t>
            </a:r>
            <a:r>
              <a:rPr lang="en-IN" dirty="0">
                <a:effectLst/>
              </a:rPr>
              <a:t>, Ruby, PHP, Go, and C++ bots that span mobile, web, desktop, and IoT platforms.</a:t>
            </a:r>
          </a:p>
          <a:p>
            <a:pPr lvl="1">
              <a:buFont typeface="Wingdings" panose="05000000000000000000" pitchFamily="2" charset="2"/>
              <a:buChar char="Ø"/>
            </a:pPr>
            <a:r>
              <a:rPr lang="en-IN" dirty="0">
                <a:effectLst/>
              </a:rPr>
              <a:t>Natural language processing</a:t>
            </a:r>
          </a:p>
          <a:p>
            <a:pPr lvl="1">
              <a:buFont typeface="Wingdings" panose="05000000000000000000" pitchFamily="2" charset="2"/>
              <a:buChar char="Ø"/>
            </a:pPr>
            <a:r>
              <a:rPr lang="en-IN" dirty="0">
                <a:effectLst/>
              </a:rPr>
              <a:t>Speech and text support</a:t>
            </a:r>
          </a:p>
          <a:p>
            <a:pPr lvl="1">
              <a:buFont typeface="Wingdings" panose="05000000000000000000" pitchFamily="2" charset="2"/>
              <a:buChar char="Ø"/>
            </a:pPr>
            <a:r>
              <a:rPr lang="en-IN" dirty="0">
                <a:effectLst/>
              </a:rPr>
              <a:t>Utterance Monitoring</a:t>
            </a:r>
          </a:p>
          <a:p>
            <a:pPr lvl="1">
              <a:buFont typeface="Wingdings" panose="05000000000000000000" pitchFamily="2" charset="2"/>
              <a:buChar char="Ø"/>
            </a:pPr>
            <a:r>
              <a:rPr lang="en-IN" dirty="0">
                <a:effectLst/>
              </a:rPr>
              <a:t>Scalable</a:t>
            </a:r>
          </a:p>
          <a:p>
            <a:pPr lvl="1">
              <a:buFont typeface="Wingdings" panose="05000000000000000000" pitchFamily="2" charset="2"/>
              <a:buChar char="Ø"/>
            </a:pPr>
            <a:r>
              <a:rPr lang="en-IN" dirty="0">
                <a:effectLst/>
              </a:rPr>
              <a:t>Mobile integration</a:t>
            </a:r>
          </a:p>
          <a:p>
            <a:r>
              <a:rPr lang="en-IN" b="1" dirty="0">
                <a:effectLst/>
              </a:rPr>
              <a:t>Con’s</a:t>
            </a:r>
            <a:endParaRPr lang="en-IN" dirty="0">
              <a:effectLst/>
            </a:endParaRPr>
          </a:p>
          <a:p>
            <a:pPr lvl="1">
              <a:buFont typeface="Wingdings" panose="05000000000000000000" pitchFamily="2" charset="2"/>
              <a:buChar char="Ø"/>
            </a:pPr>
            <a:r>
              <a:rPr lang="en-IN" dirty="0">
                <a:effectLst/>
              </a:rPr>
              <a:t>Complex web integration.</a:t>
            </a:r>
          </a:p>
          <a:p>
            <a:pPr lvl="1">
              <a:buFont typeface="Wingdings" panose="05000000000000000000" pitchFamily="2" charset="2"/>
              <a:buChar char="Ø"/>
            </a:pPr>
            <a:r>
              <a:rPr lang="en-IN" dirty="0">
                <a:effectLst/>
              </a:rPr>
              <a:t>Less deployment channels.</a:t>
            </a:r>
          </a:p>
          <a:p>
            <a:pPr lvl="1">
              <a:buFont typeface="Wingdings" panose="05000000000000000000" pitchFamily="2" charset="2"/>
              <a:buChar char="Ø"/>
            </a:pPr>
            <a:r>
              <a:rPr lang="en-IN" dirty="0">
                <a:effectLst/>
              </a:rPr>
              <a:t>Lex in not multilingual, supports only English.</a:t>
            </a:r>
          </a:p>
          <a:p>
            <a:pPr lvl="1">
              <a:buFont typeface="Wingdings" panose="05000000000000000000" pitchFamily="2" charset="2"/>
              <a:buChar char="Ø"/>
            </a:pPr>
            <a:r>
              <a:rPr lang="en-IN" dirty="0">
                <a:effectLst/>
              </a:rPr>
              <a:t>Preparation of data set is complicated, the utterances and entities mapping is somewhat critical.</a:t>
            </a:r>
          </a:p>
          <a:p>
            <a:endParaRPr lang="en-IN" dirty="0"/>
          </a:p>
        </p:txBody>
      </p:sp>
      <p:pic>
        <p:nvPicPr>
          <p:cNvPr id="10" name="Picture 2" descr="IFMR GSB">
            <a:extLst>
              <a:ext uri="{FF2B5EF4-FFF2-40B4-BE49-F238E27FC236}">
                <a16:creationId xmlns:a16="http://schemas.microsoft.com/office/drawing/2014/main" id="{70CDB634-F8AA-4E6B-BB23-F2E2419E2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6481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8BCA-A369-4259-8B78-F5657E6C73BA}"/>
              </a:ext>
            </a:extLst>
          </p:cNvPr>
          <p:cNvSpPr>
            <a:spLocks noGrp="1"/>
          </p:cNvSpPr>
          <p:nvPr>
            <p:ph type="title"/>
          </p:nvPr>
        </p:nvSpPr>
        <p:spPr>
          <a:xfrm>
            <a:off x="913796" y="360923"/>
            <a:ext cx="10353761" cy="614289"/>
          </a:xfrm>
        </p:spPr>
        <p:txBody>
          <a:bodyPr>
            <a:normAutofit fontScale="90000"/>
          </a:bodyPr>
          <a:lstStyle/>
          <a:p>
            <a:r>
              <a:rPr lang="en-US" dirty="0">
                <a:effectLst/>
              </a:rPr>
              <a:t>WEKA</a:t>
            </a:r>
            <a:br>
              <a:rPr lang="en-US" dirty="0">
                <a:effectLst/>
              </a:rPr>
            </a:br>
            <a:endParaRPr lang="en-IN" dirty="0"/>
          </a:p>
        </p:txBody>
      </p:sp>
      <p:sp>
        <p:nvSpPr>
          <p:cNvPr id="3" name="Content Placeholder 2">
            <a:extLst>
              <a:ext uri="{FF2B5EF4-FFF2-40B4-BE49-F238E27FC236}">
                <a16:creationId xmlns:a16="http://schemas.microsoft.com/office/drawing/2014/main" id="{E0466701-32D6-4599-A1FF-B81D0D911495}"/>
              </a:ext>
            </a:extLst>
          </p:cNvPr>
          <p:cNvSpPr>
            <a:spLocks noGrp="1"/>
          </p:cNvSpPr>
          <p:nvPr>
            <p:ph idx="1"/>
          </p:nvPr>
        </p:nvSpPr>
        <p:spPr>
          <a:xfrm>
            <a:off x="913795" y="808966"/>
            <a:ext cx="10353762" cy="6049034"/>
          </a:xfrm>
        </p:spPr>
        <p:txBody>
          <a:bodyPr>
            <a:normAutofit fontScale="85000" lnSpcReduction="20000"/>
          </a:bodyPr>
          <a:lstStyle/>
          <a:p>
            <a:r>
              <a:rPr lang="en-IN" dirty="0">
                <a:effectLst/>
              </a:rPr>
              <a:t>WEKA is short for Waikato Environment for Knowledge Analysis.</a:t>
            </a:r>
          </a:p>
          <a:p>
            <a:r>
              <a:rPr lang="en-IN" dirty="0">
                <a:effectLst/>
              </a:rPr>
              <a:t>It is developed by the University of Waikato, New Zealand. </a:t>
            </a:r>
          </a:p>
          <a:p>
            <a:r>
              <a:rPr lang="en-IN" dirty="0">
                <a:effectLst/>
              </a:rPr>
              <a:t>It is an open source Java software that has a collection of machine learning algorithms for data mining and data exploration tasks. </a:t>
            </a:r>
          </a:p>
          <a:p>
            <a:r>
              <a:rPr lang="en-IN" dirty="0">
                <a:effectLst/>
              </a:rPr>
              <a:t>It is a very powerful tool for understanding and visualizing machine learning algorithms on your local machine. </a:t>
            </a:r>
          </a:p>
          <a:p>
            <a:r>
              <a:rPr lang="en-IN" dirty="0">
                <a:effectLst/>
              </a:rPr>
              <a:t>It contains tools for data preparation, classification, regression, clustering, and visualization.</a:t>
            </a:r>
            <a:endParaRPr lang="en-US" dirty="0">
              <a:effectLst/>
            </a:endParaRPr>
          </a:p>
          <a:p>
            <a:r>
              <a:rPr lang="en-IN" dirty="0">
                <a:effectLst/>
              </a:rPr>
              <a:t>Auto-WEKA is the Auto ML implementation for Weka. It automatically finds the best model with its best hyperparameter settings for a given classification or regression task.</a:t>
            </a:r>
          </a:p>
          <a:p>
            <a:r>
              <a:rPr lang="en-IN" dirty="0">
                <a:effectLst/>
              </a:rPr>
              <a:t>Pros:</a:t>
            </a:r>
          </a:p>
          <a:p>
            <a:pPr lvl="1">
              <a:buFont typeface="Wingdings" panose="05000000000000000000" pitchFamily="2" charset="2"/>
              <a:buChar char="Ø"/>
            </a:pPr>
            <a:r>
              <a:rPr lang="en-IN" dirty="0">
                <a:effectLst/>
              </a:rPr>
              <a:t>Open source software.</a:t>
            </a:r>
          </a:p>
          <a:p>
            <a:pPr lvl="1">
              <a:buFont typeface="Wingdings" panose="05000000000000000000" pitchFamily="2" charset="2"/>
              <a:buChar char="Ø"/>
            </a:pPr>
            <a:r>
              <a:rPr lang="en-IN" dirty="0">
                <a:effectLst/>
              </a:rPr>
              <a:t>Covers large number of machine learning algorithms.</a:t>
            </a:r>
          </a:p>
          <a:p>
            <a:pPr lvl="1">
              <a:buFont typeface="Wingdings" panose="05000000000000000000" pitchFamily="2" charset="2"/>
              <a:buChar char="Ø"/>
            </a:pPr>
            <a:r>
              <a:rPr lang="en-US" dirty="0">
                <a:effectLst/>
              </a:rPr>
              <a:t>Can be easily learned from free online content.</a:t>
            </a:r>
          </a:p>
          <a:p>
            <a:pPr lvl="1">
              <a:buFont typeface="Wingdings" panose="05000000000000000000" pitchFamily="2" charset="2"/>
              <a:buChar char="Ø"/>
            </a:pPr>
            <a:r>
              <a:rPr lang="en-US" dirty="0">
                <a:effectLst/>
              </a:rPr>
              <a:t>Can be used to process data and perform deep learning.</a:t>
            </a:r>
          </a:p>
          <a:p>
            <a:pPr marL="228600" lvl="1">
              <a:spcBef>
                <a:spcPts val="1000"/>
              </a:spcBef>
            </a:pPr>
            <a:r>
              <a:rPr lang="en-US" sz="2100" dirty="0">
                <a:effectLst/>
              </a:rPr>
              <a:t>Cons:</a:t>
            </a:r>
          </a:p>
          <a:p>
            <a:pPr marL="742950" lvl="2" indent="-285750">
              <a:spcBef>
                <a:spcPts val="1000"/>
              </a:spcBef>
              <a:buFont typeface="Wingdings" panose="05000000000000000000" pitchFamily="2" charset="2"/>
              <a:buChar char="Ø"/>
            </a:pPr>
            <a:r>
              <a:rPr lang="en-IN" sz="1800" dirty="0">
                <a:effectLst/>
              </a:rPr>
              <a:t>WEKA runs on Java, which is memory intensive.</a:t>
            </a:r>
          </a:p>
          <a:p>
            <a:pPr marL="742950" lvl="2" indent="-285750">
              <a:spcBef>
                <a:spcPts val="1000"/>
              </a:spcBef>
              <a:buFont typeface="Wingdings" panose="05000000000000000000" pitchFamily="2" charset="2"/>
              <a:buChar char="Ø"/>
            </a:pPr>
            <a:r>
              <a:rPr lang="en-IN" sz="1800" dirty="0">
                <a:effectLst/>
              </a:rPr>
              <a:t>Lack of features in GUI as compared to CLI.</a:t>
            </a:r>
          </a:p>
          <a:p>
            <a:pPr marL="228600" lvl="1">
              <a:spcBef>
                <a:spcPts val="1000"/>
              </a:spcBef>
            </a:pPr>
            <a:endParaRPr lang="en-US" sz="2100" dirty="0">
              <a:effectLst/>
            </a:endParaRPr>
          </a:p>
          <a:p>
            <a:pPr lvl="1">
              <a:buFont typeface="Wingdings" panose="05000000000000000000" pitchFamily="2" charset="2"/>
              <a:buChar char="Ø"/>
            </a:pPr>
            <a:endParaRPr lang="en-US" dirty="0">
              <a:effectLst/>
            </a:endParaRPr>
          </a:p>
          <a:p>
            <a:endParaRPr lang="en-IN" dirty="0">
              <a:effectLst/>
            </a:endParaRPr>
          </a:p>
        </p:txBody>
      </p:sp>
      <p:pic>
        <p:nvPicPr>
          <p:cNvPr id="5" name="Picture 2" descr="IFMR GSB">
            <a:extLst>
              <a:ext uri="{FF2B5EF4-FFF2-40B4-BE49-F238E27FC236}">
                <a16:creationId xmlns:a16="http://schemas.microsoft.com/office/drawing/2014/main" id="{4C158937-6AFE-4A0B-8161-56698FA5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376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CD11-9550-438D-8175-36D2FA7F72AC}"/>
              </a:ext>
            </a:extLst>
          </p:cNvPr>
          <p:cNvSpPr>
            <a:spLocks noGrp="1"/>
          </p:cNvSpPr>
          <p:nvPr>
            <p:ph type="title"/>
          </p:nvPr>
        </p:nvSpPr>
        <p:spPr>
          <a:xfrm>
            <a:off x="913796" y="351766"/>
            <a:ext cx="10353761" cy="457200"/>
          </a:xfrm>
        </p:spPr>
        <p:txBody>
          <a:bodyPr>
            <a:normAutofit fontScale="90000"/>
          </a:bodyPr>
          <a:lstStyle/>
          <a:p>
            <a:r>
              <a:rPr lang="en-US" dirty="0">
                <a:effectLst/>
              </a:rPr>
              <a:t>Big ML</a:t>
            </a:r>
            <a:br>
              <a:rPr lang="en-IN" dirty="0">
                <a:effectLst/>
              </a:rPr>
            </a:br>
            <a:endParaRPr lang="en-IN" dirty="0"/>
          </a:p>
        </p:txBody>
      </p:sp>
      <p:sp>
        <p:nvSpPr>
          <p:cNvPr id="3" name="Content Placeholder 2">
            <a:extLst>
              <a:ext uri="{FF2B5EF4-FFF2-40B4-BE49-F238E27FC236}">
                <a16:creationId xmlns:a16="http://schemas.microsoft.com/office/drawing/2014/main" id="{DDC86600-FB38-41C1-AB59-E8C4775408E4}"/>
              </a:ext>
            </a:extLst>
          </p:cNvPr>
          <p:cNvSpPr>
            <a:spLocks noGrp="1"/>
          </p:cNvSpPr>
          <p:nvPr>
            <p:ph idx="1"/>
          </p:nvPr>
        </p:nvSpPr>
        <p:spPr>
          <a:xfrm>
            <a:off x="913795" y="808966"/>
            <a:ext cx="10353762" cy="6049033"/>
          </a:xfrm>
        </p:spPr>
        <p:txBody>
          <a:bodyPr>
            <a:normAutofit/>
          </a:bodyPr>
          <a:lstStyle/>
          <a:p>
            <a:r>
              <a:rPr lang="en-IN" dirty="0">
                <a:effectLst/>
              </a:rPr>
              <a:t>Big ML provides a selection of robustly-engineered Machine Learning algorithms proven to solve real world problems by applying a single, standardized framework.</a:t>
            </a:r>
          </a:p>
          <a:p>
            <a:r>
              <a:rPr lang="en-IN" dirty="0">
                <a:effectLst/>
              </a:rPr>
              <a:t>It facilitates unlimited predictive applications across industries including aerospace, automotive, energy, entertainment, financial services, food, healthcare etc.</a:t>
            </a:r>
            <a:endParaRPr lang="en-US" dirty="0">
              <a:effectLst/>
            </a:endParaRPr>
          </a:p>
          <a:p>
            <a:r>
              <a:rPr lang="en-US" dirty="0">
                <a:effectLst/>
              </a:rPr>
              <a:t>This platform covers various types of ML algorithms like </a:t>
            </a:r>
            <a:r>
              <a:rPr lang="en-IN" dirty="0">
                <a:effectLst/>
              </a:rPr>
              <a:t>Classification, Regression, Cluster analysis, Anomaly detection, Association discovery etc.</a:t>
            </a:r>
          </a:p>
          <a:p>
            <a:r>
              <a:rPr lang="en-IN" dirty="0">
                <a:effectLst/>
              </a:rPr>
              <a:t>Consists of 2 types of accounts for subscription:</a:t>
            </a:r>
          </a:p>
          <a:p>
            <a:pPr lvl="1" fontAlgn="base">
              <a:buFont typeface="Wingdings" panose="05000000000000000000" pitchFamily="2" charset="2"/>
              <a:buChar char="Ø"/>
            </a:pPr>
            <a:r>
              <a:rPr lang="en-IN" b="1" dirty="0">
                <a:effectLst/>
              </a:rPr>
              <a:t>Free Accounts:  </a:t>
            </a:r>
            <a:r>
              <a:rPr lang="en-IN" dirty="0">
                <a:effectLst/>
              </a:rPr>
              <a:t>All the latest features can be accessed, but maximum dataset size is 16MB and maximum parallel tasks in 2.</a:t>
            </a:r>
          </a:p>
          <a:p>
            <a:pPr lvl="1" fontAlgn="base">
              <a:buFont typeface="Wingdings" panose="05000000000000000000" pitchFamily="2" charset="2"/>
              <a:buChar char="Ø"/>
            </a:pPr>
            <a:r>
              <a:rPr lang="en-IN" b="1" dirty="0">
                <a:effectLst/>
              </a:rPr>
              <a:t>Prime Accounts: </a:t>
            </a:r>
            <a:r>
              <a:rPr lang="en-IN" dirty="0">
                <a:effectLst/>
              </a:rPr>
              <a:t>Process larger datasets and run more parallel. Access to ”</a:t>
            </a:r>
            <a:r>
              <a:rPr lang="en-IN" dirty="0" err="1">
                <a:effectLst/>
              </a:rPr>
              <a:t>BigML</a:t>
            </a:r>
            <a:r>
              <a:rPr lang="en-IN" dirty="0">
                <a:effectLst/>
              </a:rPr>
              <a:t> Organisations”, which let us to collaborate on projects with team members. Price range varies depending upon the size of the requirement.</a:t>
            </a:r>
          </a:p>
          <a:p>
            <a:pPr marL="457200" lvl="1" indent="0" fontAlgn="base">
              <a:buNone/>
            </a:pPr>
            <a:endParaRPr lang="en-IN" dirty="0">
              <a:effectLst/>
            </a:endParaRPr>
          </a:p>
          <a:p>
            <a:pPr marL="457200" lvl="1" indent="0" fontAlgn="base">
              <a:buNone/>
            </a:pPr>
            <a:r>
              <a:rPr lang="en-IN" dirty="0">
                <a:effectLst/>
              </a:rPr>
              <a:t>	</a:t>
            </a:r>
          </a:p>
          <a:p>
            <a:pPr lvl="1">
              <a:buFont typeface="Wingdings" panose="05000000000000000000" pitchFamily="2" charset="2"/>
              <a:buChar char="Ø"/>
            </a:pPr>
            <a:endParaRPr lang="en-IN" dirty="0"/>
          </a:p>
          <a:p>
            <a:pPr marL="0" indent="0">
              <a:buNone/>
            </a:pPr>
            <a:endParaRPr lang="en-IN" dirty="0">
              <a:effectLst/>
            </a:endParaRPr>
          </a:p>
        </p:txBody>
      </p:sp>
      <p:pic>
        <p:nvPicPr>
          <p:cNvPr id="5" name="Picture 2" descr="IFMR GSB">
            <a:extLst>
              <a:ext uri="{FF2B5EF4-FFF2-40B4-BE49-F238E27FC236}">
                <a16:creationId xmlns:a16="http://schemas.microsoft.com/office/drawing/2014/main" id="{0193B763-AB9E-4AC1-A3C0-96A1B1A5F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6226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E1DF-993E-4F24-AE2E-09DE876E02DE}"/>
              </a:ext>
            </a:extLst>
          </p:cNvPr>
          <p:cNvSpPr>
            <a:spLocks noGrp="1"/>
          </p:cNvSpPr>
          <p:nvPr>
            <p:ph type="title"/>
          </p:nvPr>
        </p:nvSpPr>
        <p:spPr>
          <a:xfrm>
            <a:off x="913796" y="1"/>
            <a:ext cx="10353761" cy="808966"/>
          </a:xfrm>
        </p:spPr>
        <p:txBody>
          <a:bodyPr/>
          <a:lstStyle/>
          <a:p>
            <a:pPr lvl="0"/>
            <a:r>
              <a:rPr lang="en-US" dirty="0">
                <a:effectLst/>
              </a:rPr>
              <a:t>Data Robot</a:t>
            </a:r>
            <a:endParaRPr lang="en-IN" dirty="0">
              <a:effectLst/>
            </a:endParaRPr>
          </a:p>
        </p:txBody>
      </p:sp>
      <p:sp>
        <p:nvSpPr>
          <p:cNvPr id="3" name="Content Placeholder 2">
            <a:extLst>
              <a:ext uri="{FF2B5EF4-FFF2-40B4-BE49-F238E27FC236}">
                <a16:creationId xmlns:a16="http://schemas.microsoft.com/office/drawing/2014/main" id="{F6038657-044D-48D7-94E1-CE4D4374E183}"/>
              </a:ext>
            </a:extLst>
          </p:cNvPr>
          <p:cNvSpPr>
            <a:spLocks noGrp="1"/>
          </p:cNvSpPr>
          <p:nvPr>
            <p:ph idx="1"/>
          </p:nvPr>
        </p:nvSpPr>
        <p:spPr>
          <a:xfrm>
            <a:off x="913795" y="928504"/>
            <a:ext cx="10353762" cy="5929496"/>
          </a:xfrm>
        </p:spPr>
        <p:txBody>
          <a:bodyPr>
            <a:normAutofit fontScale="85000" lnSpcReduction="20000"/>
          </a:bodyPr>
          <a:lstStyle/>
          <a:p>
            <a:r>
              <a:rPr lang="en-US" dirty="0">
                <a:effectLst/>
              </a:rPr>
              <a:t>This platform enables the users to deploy machine learning models by automatically detecting the best data preprocessing. </a:t>
            </a:r>
          </a:p>
          <a:p>
            <a:r>
              <a:rPr lang="en-US" dirty="0">
                <a:effectLst/>
              </a:rPr>
              <a:t>It employs encoding, scaling, text mining etc. and also uses distributed algorithms when data set is large.</a:t>
            </a:r>
            <a:endParaRPr lang="en-IN" dirty="0">
              <a:effectLst/>
            </a:endParaRPr>
          </a:p>
          <a:p>
            <a:r>
              <a:rPr lang="en-IN" dirty="0"/>
              <a:t>How Data Robot works:</a:t>
            </a:r>
          </a:p>
          <a:p>
            <a:pPr lvl="1">
              <a:buFont typeface="Wingdings" panose="05000000000000000000" pitchFamily="2" charset="2"/>
              <a:buChar char="Ø"/>
            </a:pPr>
            <a:r>
              <a:rPr lang="en-US" dirty="0">
                <a:effectLst/>
              </a:rPr>
              <a:t>Ingest your data</a:t>
            </a:r>
            <a:endParaRPr lang="en-IN" dirty="0">
              <a:effectLst/>
            </a:endParaRPr>
          </a:p>
          <a:p>
            <a:pPr lvl="1">
              <a:buFont typeface="Wingdings" panose="05000000000000000000" pitchFamily="2" charset="2"/>
              <a:buChar char="Ø"/>
            </a:pPr>
            <a:r>
              <a:rPr lang="en-US" dirty="0">
                <a:effectLst/>
              </a:rPr>
              <a:t>Select the target variable</a:t>
            </a:r>
            <a:endParaRPr lang="en-IN" dirty="0">
              <a:effectLst/>
            </a:endParaRPr>
          </a:p>
          <a:p>
            <a:pPr lvl="1">
              <a:buFont typeface="Wingdings" panose="05000000000000000000" pitchFamily="2" charset="2"/>
              <a:buChar char="Ø"/>
            </a:pPr>
            <a:r>
              <a:rPr lang="en-US" dirty="0">
                <a:effectLst/>
              </a:rPr>
              <a:t>Build hundreds of models in one click</a:t>
            </a:r>
            <a:endParaRPr lang="en-IN" dirty="0">
              <a:effectLst/>
            </a:endParaRPr>
          </a:p>
          <a:p>
            <a:pPr lvl="1">
              <a:buFont typeface="Wingdings" panose="05000000000000000000" pitchFamily="2" charset="2"/>
              <a:buChar char="Ø"/>
            </a:pPr>
            <a:r>
              <a:rPr lang="en-US" dirty="0">
                <a:effectLst/>
              </a:rPr>
              <a:t>Explore top models and get insights</a:t>
            </a:r>
            <a:endParaRPr lang="en-IN" dirty="0">
              <a:effectLst/>
            </a:endParaRPr>
          </a:p>
          <a:p>
            <a:pPr lvl="1">
              <a:buFont typeface="Wingdings" panose="05000000000000000000" pitchFamily="2" charset="2"/>
              <a:buChar char="Ø"/>
            </a:pPr>
            <a:r>
              <a:rPr lang="en-US" dirty="0">
                <a:effectLst/>
              </a:rPr>
              <a:t>Deploy the best model</a:t>
            </a:r>
          </a:p>
          <a:p>
            <a:r>
              <a:rPr lang="en-IN" dirty="0">
                <a:effectLst/>
              </a:rPr>
              <a:t>It is not a freeware and prices are only decided after contacting with the vendor.</a:t>
            </a:r>
          </a:p>
          <a:p>
            <a:r>
              <a:rPr lang="en-IN" dirty="0">
                <a:effectLst/>
              </a:rPr>
              <a:t>Some benefits:</a:t>
            </a:r>
          </a:p>
          <a:p>
            <a:pPr lvl="1">
              <a:buFont typeface="Wingdings" panose="05000000000000000000" pitchFamily="2" charset="2"/>
              <a:buChar char="Ø"/>
            </a:pPr>
            <a:r>
              <a:rPr lang="en-IN" dirty="0">
                <a:effectLst/>
              </a:rPr>
              <a:t> All models designed using Data Robot publish a REST API endpoint, which means integrating them within your modern enterprise applications is easy. </a:t>
            </a:r>
          </a:p>
          <a:p>
            <a:pPr lvl="1">
              <a:buFont typeface="Wingdings" panose="05000000000000000000" pitchFamily="2" charset="2"/>
              <a:buChar char="Ø"/>
            </a:pPr>
            <a:r>
              <a:rPr lang="en-IN" dirty="0">
                <a:effectLst/>
              </a:rPr>
              <a:t>Data Robot supports both on-premise and cloud-based deployment.</a:t>
            </a:r>
          </a:p>
          <a:p>
            <a:pPr lvl="1">
              <a:buFont typeface="Wingdings" panose="05000000000000000000" pitchFamily="2" charset="2"/>
              <a:buChar char="Ø"/>
            </a:pPr>
            <a:r>
              <a:rPr lang="en-IN" dirty="0">
                <a:effectLst/>
              </a:rPr>
              <a:t>Cloud environment ensures a low total cost of ownership by trashing the need for infrastructure setup, hardware installation, and additional computing cost.</a:t>
            </a:r>
          </a:p>
          <a:p>
            <a:pPr lvl="1">
              <a:buFont typeface="Wingdings" panose="05000000000000000000" pitchFamily="2" charset="2"/>
              <a:buChar char="Ø"/>
            </a:pPr>
            <a:r>
              <a:rPr lang="en-IN" dirty="0">
                <a:effectLst/>
              </a:rPr>
              <a:t>It runs multiple experiments simultaneously to minimize the time it takes to complete a data science project. </a:t>
            </a:r>
          </a:p>
          <a:p>
            <a:endParaRPr lang="en-IN" dirty="0"/>
          </a:p>
        </p:txBody>
      </p:sp>
      <p:pic>
        <p:nvPicPr>
          <p:cNvPr id="5" name="Picture 2" descr="IFMR GSB">
            <a:extLst>
              <a:ext uri="{FF2B5EF4-FFF2-40B4-BE49-F238E27FC236}">
                <a16:creationId xmlns:a16="http://schemas.microsoft.com/office/drawing/2014/main" id="{131D81B0-885E-44D3-A71E-B79CA5A68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820174" cy="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717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4753</TotalTime>
  <Words>4518</Words>
  <Application>Microsoft Office PowerPoint</Application>
  <PresentationFormat>Widescreen</PresentationFormat>
  <Paragraphs>499</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Bookman Old Style</vt:lpstr>
      <vt:lpstr>Courier New</vt:lpstr>
      <vt:lpstr>Rockwell</vt:lpstr>
      <vt:lpstr>Wingdings</vt:lpstr>
      <vt:lpstr>Damask</vt:lpstr>
      <vt:lpstr>Introduction to Machine Learning</vt:lpstr>
      <vt:lpstr>Definition</vt:lpstr>
      <vt:lpstr>Terminologies</vt:lpstr>
      <vt:lpstr>Tools</vt:lpstr>
      <vt:lpstr>Amazon Lex </vt:lpstr>
      <vt:lpstr>PowerPoint Presentation</vt:lpstr>
      <vt:lpstr>WEKA </vt:lpstr>
      <vt:lpstr>Big ML </vt:lpstr>
      <vt:lpstr>Data Robot</vt:lpstr>
      <vt:lpstr>H2O Driverless AI</vt:lpstr>
      <vt:lpstr>Google Cloud Auto ML</vt:lpstr>
      <vt:lpstr>IBM Watson Studio</vt:lpstr>
      <vt:lpstr>Microsoft Azure Machine Learning Studio</vt:lpstr>
      <vt:lpstr>Rapid Miner</vt:lpstr>
      <vt:lpstr>Trifacta</vt:lpstr>
      <vt:lpstr>Machine Learning Techniques</vt:lpstr>
      <vt:lpstr>Supervised Learning</vt:lpstr>
      <vt:lpstr>Types of Supervised Learning</vt:lpstr>
      <vt:lpstr>Unsupervised learning</vt:lpstr>
      <vt:lpstr>Reinforcement Learning</vt:lpstr>
      <vt:lpstr>Semi supervised learning</vt:lpstr>
      <vt:lpstr>Machine Learning Algorithms</vt:lpstr>
      <vt:lpstr>Linear Regression</vt:lpstr>
      <vt:lpstr>calculations for LR</vt:lpstr>
      <vt:lpstr>Linear Regression in Python</vt:lpstr>
      <vt:lpstr>Linear Regression in R</vt:lpstr>
      <vt:lpstr>Logistic Regression</vt:lpstr>
      <vt:lpstr>Linear Discriminant Analysis (LDA)</vt:lpstr>
      <vt:lpstr>K-Nearest Neighbors</vt:lpstr>
      <vt:lpstr>Support Vector Machines</vt:lpstr>
      <vt:lpstr>SVM in Python</vt:lpstr>
      <vt:lpstr>SVM In R</vt:lpstr>
      <vt:lpstr>Naive Bayes</vt:lpstr>
      <vt:lpstr>Naïve Bayes in python</vt:lpstr>
      <vt:lpstr>Naïve Bayes in R</vt:lpstr>
      <vt:lpstr>Decision Trees</vt:lpstr>
      <vt:lpstr>PowerPoint Presentation</vt:lpstr>
      <vt:lpstr>PowerPoint Presentation</vt:lpstr>
      <vt:lpstr>PowerPoint Presentation</vt:lpstr>
      <vt:lpstr>Random forest</vt:lpstr>
      <vt:lpstr>PowerPoint Presentation</vt:lpstr>
      <vt:lpstr>Error Measures</vt:lpstr>
      <vt:lpstr>PowerPoint Presentation</vt:lpstr>
      <vt:lpstr>PowerPoint Presentation</vt:lpstr>
      <vt:lpstr>PowerPoint Presentation</vt:lpstr>
      <vt:lpstr>PowerPoint Presentation</vt:lpstr>
      <vt:lpstr>Collaborative Filtering</vt:lpstr>
      <vt:lpstr>Types of Collaborative Filtering: </vt:lpstr>
      <vt:lpstr>Example of CF</vt:lpstr>
      <vt:lpstr>OLS vs MLE</vt:lpstr>
      <vt:lpstr>given 1000 records of 30 columns each. 5% of the data has missing values. What percentage of data is to be discarded if the missing values are (a) widely spread (b) concentrated (c) sequentially/evenly spread</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Defination</dc:title>
  <dc:creator>Samardeep Verma</dc:creator>
  <cp:lastModifiedBy>Samardeep Verma</cp:lastModifiedBy>
  <cp:revision>182</cp:revision>
  <dcterms:created xsi:type="dcterms:W3CDTF">2019-04-02T16:32:19Z</dcterms:created>
  <dcterms:modified xsi:type="dcterms:W3CDTF">2019-04-08T10:47:17Z</dcterms:modified>
</cp:coreProperties>
</file>