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3" r:id="rId4"/>
    <p:sldId id="260" r:id="rId5"/>
    <p:sldId id="272" r:id="rId6"/>
    <p:sldId id="261" r:id="rId7"/>
    <p:sldId id="263" r:id="rId8"/>
    <p:sldId id="274" r:id="rId9"/>
    <p:sldId id="268" r:id="rId10"/>
    <p:sldId id="269" r:id="rId11"/>
    <p:sldId id="265" r:id="rId12"/>
    <p:sldId id="267" r:id="rId13"/>
    <p:sldId id="262" r:id="rId14"/>
    <p:sldId id="27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19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3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1/30/2025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2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49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8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7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geo/" TargetMode="External"/><Relationship Id="rId2" Type="http://schemas.openxmlformats.org/officeDocument/2006/relationships/hyperlink" Target="https://www.cancer.gov/ccg/research/genome-sequencing/tcg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D9ABC086-A567-F7F3-6B2A-B98C472E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9" r="-1" b="631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4543B09-440D-4F57-BCB0-A4FCC922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EE80047-1219-42E8-86D3-94F51205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709530"/>
            <a:ext cx="5448246" cy="5148470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83B29B1-18A6-4A7A-A498-90E521667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9946DC-EB16-A63E-471D-67ECE27C8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6864" y="3075154"/>
            <a:ext cx="3848430" cy="218639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Patients’ Stratification in Advanced Gastric Cancer</a:t>
            </a:r>
          </a:p>
        </p:txBody>
      </p:sp>
    </p:spTree>
    <p:extLst>
      <p:ext uri="{BB962C8B-B14F-4D97-AF65-F5344CB8AC3E}">
        <p14:creationId xmlns:p14="http://schemas.microsoft.com/office/powerpoint/2010/main" val="390045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schermata, Rettangolo">
            <a:extLst>
              <a:ext uri="{FF2B5EF4-FFF2-40B4-BE49-F238E27FC236}">
                <a16:creationId xmlns:a16="http://schemas.microsoft.com/office/drawing/2014/main" id="{2AFF05CA-C0BD-702F-953C-405079480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0373A893-F924-00BB-A100-40BEC55E6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6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Parallelo, numero&#10;&#10;Descrizione generata automaticamente">
            <a:extLst>
              <a:ext uri="{FF2B5EF4-FFF2-40B4-BE49-F238E27FC236}">
                <a16:creationId xmlns:a16="http://schemas.microsoft.com/office/drawing/2014/main" id="{59BF4BF3-D337-92F4-ACBA-81AA5AAC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schermata, linea">
            <a:extLst>
              <a:ext uri="{FF2B5EF4-FFF2-40B4-BE49-F238E27FC236}">
                <a16:creationId xmlns:a16="http://schemas.microsoft.com/office/drawing/2014/main" id="{CE0F9207-AF3F-B5F2-FEB3-FD6B7AB86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7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EC03E-0A67-F3A4-73D9-EDDE9BED9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mappa, linea">
            <a:extLst>
              <a:ext uri="{FF2B5EF4-FFF2-40B4-BE49-F238E27FC236}">
                <a16:creationId xmlns:a16="http://schemas.microsoft.com/office/drawing/2014/main" id="{22262F10-937D-AA16-A641-ABD026FB7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7" y="1840324"/>
            <a:ext cx="5740920" cy="3114447"/>
          </a:xfrm>
          <a:prstGeom prst="rect">
            <a:avLst/>
          </a:prstGeom>
        </p:spPr>
      </p:pic>
      <p:pic>
        <p:nvPicPr>
          <p:cNvPr id="2" name="Immagine 1" descr="Immagine che contiene testo, diagramma, schermata, linea">
            <a:extLst>
              <a:ext uri="{FF2B5EF4-FFF2-40B4-BE49-F238E27FC236}">
                <a16:creationId xmlns:a16="http://schemas.microsoft.com/office/drawing/2014/main" id="{538CAFEB-FDDF-342C-7F26-D5CFB2566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88" y="1840325"/>
            <a:ext cx="5751475" cy="31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9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B11E2D34-2C78-0DE9-269E-CE849609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it-IT" dirty="0"/>
              <a:t>Data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DF6D8C18-FD4C-ABFD-9E97-58D3B8D5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it-IT" sz="1700" dirty="0"/>
              <a:t>RNA-</a:t>
            </a:r>
            <a:r>
              <a:rPr lang="it-IT" sz="1700" dirty="0" err="1"/>
              <a:t>seq</a:t>
            </a:r>
            <a:r>
              <a:rPr lang="it-IT" sz="1700" dirty="0"/>
              <a:t> </a:t>
            </a:r>
            <a:r>
              <a:rPr lang="it-IT" sz="1700" dirty="0" err="1"/>
              <a:t>count</a:t>
            </a:r>
            <a:r>
              <a:rPr lang="it-IT" sz="1700" dirty="0"/>
              <a:t> data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700" dirty="0"/>
              <a:t>National Cancer Institute, Regina Elena – IRE (Rome, </a:t>
            </a:r>
            <a:r>
              <a:rPr lang="it-IT" sz="1700" dirty="0" err="1"/>
              <a:t>Italy</a:t>
            </a:r>
            <a:r>
              <a:rPr lang="it-IT" sz="1700" dirty="0"/>
              <a:t>)</a:t>
            </a:r>
          </a:p>
          <a:p>
            <a:pPr marL="285750" lvl="4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700" dirty="0"/>
              <a:t>The Cancer </a:t>
            </a:r>
            <a:r>
              <a:rPr lang="it-IT" sz="1700" dirty="0" err="1"/>
              <a:t>Genome</a:t>
            </a:r>
            <a:r>
              <a:rPr lang="it-IT" sz="1700" dirty="0"/>
              <a:t> Atlas Program – </a:t>
            </a:r>
            <a:r>
              <a:rPr lang="it-IT" sz="1700" dirty="0">
                <a:hlinkClick r:id="rId2"/>
              </a:rPr>
              <a:t>TCGA</a:t>
            </a:r>
            <a:endParaRPr lang="it-IT" sz="1700" dirty="0"/>
          </a:p>
          <a:p>
            <a:pPr lvl="4" indent="0">
              <a:lnSpc>
                <a:spcPct val="130000"/>
              </a:lnSpc>
              <a:buNone/>
            </a:pPr>
            <a:endParaRPr lang="it-IT" sz="17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it-IT" sz="1700" dirty="0"/>
              <a:t>Microarrays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1700" i="1" dirty="0"/>
              <a:t>Gene </a:t>
            </a:r>
            <a:r>
              <a:rPr lang="it-IT" sz="1700" i="1" dirty="0" err="1"/>
              <a:t>Expression</a:t>
            </a:r>
            <a:r>
              <a:rPr lang="it-IT" sz="1700" i="1" dirty="0"/>
              <a:t> Omnibus – </a:t>
            </a:r>
            <a:r>
              <a:rPr lang="it-IT" sz="1700" i="1" dirty="0">
                <a:hlinkClick r:id="rId3"/>
              </a:rPr>
              <a:t>GEO</a:t>
            </a:r>
            <a:endParaRPr lang="it-IT" sz="1700" i="1" dirty="0"/>
          </a:p>
          <a:p>
            <a:pPr lvl="1">
              <a:lnSpc>
                <a:spcPct val="130000"/>
              </a:lnSpc>
            </a:pPr>
            <a:endParaRPr lang="it-IT" sz="17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it-IT" sz="1700" dirty="0"/>
              <a:t>Clinical </a:t>
            </a:r>
            <a:r>
              <a:rPr lang="it-IT" sz="1700" dirty="0" err="1"/>
              <a:t>Annotations</a:t>
            </a:r>
            <a:endParaRPr lang="it-IT" sz="1700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8" name="Picture 57" descr="Esempio di una struttura molecolare">
            <a:extLst>
              <a:ext uri="{FF2B5EF4-FFF2-40B4-BE49-F238E27FC236}">
                <a16:creationId xmlns:a16="http://schemas.microsoft.com/office/drawing/2014/main" id="{1B9EAF57-294D-6540-E523-D33332A296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58" r="34137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112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24EC37-529D-C531-FF4B-DE05BAEB56D4}"/>
              </a:ext>
            </a:extLst>
          </p:cNvPr>
          <p:cNvSpPr txBox="1"/>
          <p:nvPr/>
        </p:nvSpPr>
        <p:spPr>
          <a:xfrm>
            <a:off x="600928" y="1024001"/>
            <a:ext cx="384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Cellular Line </a:t>
            </a:r>
            <a:r>
              <a:rPr lang="it-IT" b="1" dirty="0" err="1"/>
              <a:t>Genes</a:t>
            </a:r>
            <a:r>
              <a:rPr lang="it-IT" b="1" dirty="0"/>
              <a:t> </a:t>
            </a:r>
            <a:r>
              <a:rPr lang="it-IT" b="1" dirty="0" err="1"/>
              <a:t>Extraction</a:t>
            </a:r>
            <a:endParaRPr lang="it-IT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13B3A5-B889-13A0-4C38-B5ACF2676248}"/>
              </a:ext>
            </a:extLst>
          </p:cNvPr>
          <p:cNvSpPr txBox="1"/>
          <p:nvPr/>
        </p:nvSpPr>
        <p:spPr>
          <a:xfrm>
            <a:off x="7134359" y="1024001"/>
            <a:ext cx="188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Patients</a:t>
            </a:r>
            <a:r>
              <a:rPr lang="it-IT" b="1" dirty="0"/>
              <a:t> Level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6D880C6-B223-14FB-07F2-F9AA1A4A5529}"/>
              </a:ext>
            </a:extLst>
          </p:cNvPr>
          <p:cNvSpPr/>
          <p:nvPr/>
        </p:nvSpPr>
        <p:spPr>
          <a:xfrm>
            <a:off x="392823" y="1883985"/>
            <a:ext cx="1729007" cy="960114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TPM</a:t>
            </a:r>
          </a:p>
          <a:p>
            <a:pPr algn="ctr"/>
            <a:r>
              <a:rPr lang="it-IT" sz="1200" b="1" dirty="0"/>
              <a:t>Cellular Line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13074F9-6C37-0689-9643-DCD947438B7F}"/>
              </a:ext>
            </a:extLst>
          </p:cNvPr>
          <p:cNvSpPr/>
          <p:nvPr/>
        </p:nvSpPr>
        <p:spPr>
          <a:xfrm>
            <a:off x="2420781" y="1882412"/>
            <a:ext cx="1628090" cy="96011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/>
              <a:t>Differential</a:t>
            </a:r>
            <a:endParaRPr lang="it-IT" sz="1200" b="1" dirty="0"/>
          </a:p>
          <a:p>
            <a:pPr algn="ctr"/>
            <a:r>
              <a:rPr lang="it-IT" sz="1200" b="1" dirty="0"/>
              <a:t>Gene </a:t>
            </a:r>
            <a:r>
              <a:rPr lang="it-IT" sz="1200" b="1" dirty="0" err="1"/>
              <a:t>Expression</a:t>
            </a:r>
            <a:endParaRPr lang="it-IT" sz="1200" b="1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B5ECF377-8401-F42E-7A95-46D115355369}"/>
              </a:ext>
            </a:extLst>
          </p:cNvPr>
          <p:cNvSpPr/>
          <p:nvPr/>
        </p:nvSpPr>
        <p:spPr>
          <a:xfrm>
            <a:off x="4811616" y="1873771"/>
            <a:ext cx="1202042" cy="9601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/>
              <a:t>Genes</a:t>
            </a:r>
            <a:endParaRPr lang="it-IT" sz="1200" b="1" dirty="0"/>
          </a:p>
          <a:p>
            <a:pPr algn="ctr"/>
            <a:r>
              <a:rPr lang="it-IT" sz="1200" b="1" dirty="0" err="1"/>
              <a:t>Selection</a:t>
            </a:r>
            <a:endParaRPr lang="it-IT" sz="1200" b="1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23194565-817D-79F5-371C-D483D90CEDA0}"/>
              </a:ext>
            </a:extLst>
          </p:cNvPr>
          <p:cNvSpPr/>
          <p:nvPr/>
        </p:nvSpPr>
        <p:spPr>
          <a:xfrm>
            <a:off x="6733339" y="1882412"/>
            <a:ext cx="1080904" cy="9601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/>
              <a:t>ssGSEA</a:t>
            </a:r>
            <a:endParaRPr lang="it-IT" b="1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36C195A3-070D-043A-E5B9-740E2F671BB1}"/>
              </a:ext>
            </a:extLst>
          </p:cNvPr>
          <p:cNvSpPr/>
          <p:nvPr/>
        </p:nvSpPr>
        <p:spPr>
          <a:xfrm>
            <a:off x="10162263" y="1882412"/>
            <a:ext cx="1509462" cy="9601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Multivariate</a:t>
            </a:r>
          </a:p>
          <a:p>
            <a:pPr algn="ctr"/>
            <a:r>
              <a:rPr lang="it-IT" sz="1200" b="1" dirty="0"/>
              <a:t>Analysis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B627915-A932-0E15-6558-B61575E2F326}"/>
              </a:ext>
            </a:extLst>
          </p:cNvPr>
          <p:cNvCxnSpPr>
            <a:cxnSpLocks/>
          </p:cNvCxnSpPr>
          <p:nvPr/>
        </p:nvCxnSpPr>
        <p:spPr>
          <a:xfrm>
            <a:off x="2256094" y="3145224"/>
            <a:ext cx="0" cy="42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8783461-39C6-924E-70E6-F786319C7555}"/>
              </a:ext>
            </a:extLst>
          </p:cNvPr>
          <p:cNvCxnSpPr>
            <a:cxnSpLocks/>
          </p:cNvCxnSpPr>
          <p:nvPr/>
        </p:nvCxnSpPr>
        <p:spPr>
          <a:xfrm>
            <a:off x="5417618" y="2815728"/>
            <a:ext cx="0" cy="73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65BF427-B826-0C5E-D429-CA6E070D7AE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13658" y="2353828"/>
            <a:ext cx="712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7C41E9-4A7F-9A8F-F934-4057BA3131B1}"/>
              </a:ext>
            </a:extLst>
          </p:cNvPr>
          <p:cNvCxnSpPr>
            <a:cxnSpLocks/>
          </p:cNvCxnSpPr>
          <p:nvPr/>
        </p:nvCxnSpPr>
        <p:spPr>
          <a:xfrm>
            <a:off x="7894691" y="2371950"/>
            <a:ext cx="561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D721657-DCF5-2DFA-FA50-A9DB441CCCC8}"/>
              </a:ext>
            </a:extLst>
          </p:cNvPr>
          <p:cNvCxnSpPr>
            <a:cxnSpLocks/>
          </p:cNvCxnSpPr>
          <p:nvPr/>
        </p:nvCxnSpPr>
        <p:spPr>
          <a:xfrm>
            <a:off x="2130696" y="2362469"/>
            <a:ext cx="290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24A0481-8B8A-F7D6-B4E5-E23133641CA3}"/>
              </a:ext>
            </a:extLst>
          </p:cNvPr>
          <p:cNvSpPr txBox="1"/>
          <p:nvPr/>
        </p:nvSpPr>
        <p:spPr>
          <a:xfrm>
            <a:off x="1240431" y="1318104"/>
            <a:ext cx="2031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b="1" dirty="0"/>
              <a:t>RESISTANT</a:t>
            </a:r>
            <a:r>
              <a:rPr lang="it-IT" sz="1100" dirty="0"/>
              <a:t> - </a:t>
            </a:r>
            <a:r>
              <a:rPr lang="it-IT" sz="1100" b="1" dirty="0"/>
              <a:t>SENSITIVE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3CEB5CC-F262-B64B-1806-F72C406FD8C7}"/>
              </a:ext>
            </a:extLst>
          </p:cNvPr>
          <p:cNvSpPr txBox="1"/>
          <p:nvPr/>
        </p:nvSpPr>
        <p:spPr>
          <a:xfrm>
            <a:off x="1376791" y="3657327"/>
            <a:ext cx="213254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PARAMETERS</a:t>
            </a:r>
            <a:r>
              <a:rPr lang="it-IT" sz="1100" dirty="0"/>
              <a:t>:</a:t>
            </a:r>
          </a:p>
          <a:p>
            <a:endParaRPr lang="it-IT" sz="1200" dirty="0"/>
          </a:p>
          <a:p>
            <a:pPr marL="228600" indent="-228600">
              <a:buFont typeface="+mj-lt"/>
              <a:buAutoNum type="arabicPeriod"/>
            </a:pPr>
            <a:r>
              <a:rPr lang="it-IT" sz="1000" i="1" dirty="0"/>
              <a:t>log2FC</a:t>
            </a:r>
            <a:r>
              <a:rPr lang="it-IT" sz="1000" dirty="0"/>
              <a:t> = 0.8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000" i="1" dirty="0" err="1"/>
              <a:t>Adjusted</a:t>
            </a:r>
            <a:r>
              <a:rPr lang="it-IT" sz="1000" i="1" dirty="0"/>
              <a:t> p-</a:t>
            </a:r>
            <a:r>
              <a:rPr lang="it-IT" sz="1000" i="1" dirty="0" err="1"/>
              <a:t>value</a:t>
            </a:r>
            <a:r>
              <a:rPr lang="it-IT" sz="1000" i="1" dirty="0"/>
              <a:t> = 0.05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  <a:p>
            <a:r>
              <a:rPr lang="it-IT" sz="1100" b="1" dirty="0"/>
              <a:t>N. </a:t>
            </a:r>
            <a:r>
              <a:rPr lang="it-IT" sz="1100" b="1" dirty="0" err="1"/>
              <a:t>Genes</a:t>
            </a:r>
            <a:r>
              <a:rPr lang="it-IT" sz="1100" dirty="0"/>
              <a:t>:</a:t>
            </a:r>
          </a:p>
          <a:p>
            <a:endParaRPr lang="it-IT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/>
              <a:t>Down-</a:t>
            </a:r>
            <a:r>
              <a:rPr lang="it-IT" sz="1000" i="1" dirty="0" err="1"/>
              <a:t>Regulated</a:t>
            </a:r>
            <a:r>
              <a:rPr lang="it-IT" sz="1000"/>
              <a:t>: 594</a:t>
            </a:r>
            <a:endParaRPr lang="it-IT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/>
              <a:t>Up-</a:t>
            </a:r>
            <a:r>
              <a:rPr lang="it-IT" sz="1000" i="1" dirty="0" err="1"/>
              <a:t>Regulated</a:t>
            </a:r>
            <a:r>
              <a:rPr lang="it-IT" sz="1000" dirty="0"/>
              <a:t>: 775</a:t>
            </a:r>
          </a:p>
          <a:p>
            <a:endParaRPr lang="it-IT" sz="12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41DE118-A20D-70B9-D95F-67B4DB3C11FC}"/>
              </a:ext>
            </a:extLst>
          </p:cNvPr>
          <p:cNvSpPr txBox="1"/>
          <p:nvPr/>
        </p:nvSpPr>
        <p:spPr>
          <a:xfrm>
            <a:off x="4447543" y="3598513"/>
            <a:ext cx="206249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ENRICHMENT PATIENTS</a:t>
            </a:r>
            <a:r>
              <a:rPr lang="it-IT" sz="1100" dirty="0"/>
              <a:t>:</a:t>
            </a:r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/>
              <a:t>182 </a:t>
            </a:r>
            <a:r>
              <a:rPr lang="it-IT" sz="1000" i="1" dirty="0" err="1"/>
              <a:t>Patients</a:t>
            </a:r>
            <a:r>
              <a:rPr lang="it-IT" sz="1000" i="1" dirty="0"/>
              <a:t> x 198 </a:t>
            </a:r>
            <a:r>
              <a:rPr lang="it-IT" sz="1000" i="1" dirty="0" err="1"/>
              <a:t>Genes</a:t>
            </a:r>
            <a:endParaRPr lang="it-IT" sz="1000" i="1" dirty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  <a:p>
            <a:r>
              <a:rPr lang="it-IT" sz="1100" b="1" dirty="0"/>
              <a:t>NETWORK ANALYSIS</a:t>
            </a:r>
            <a:r>
              <a:rPr lang="it-IT" sz="1100" dirty="0"/>
              <a:t>:</a:t>
            </a:r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 err="1"/>
              <a:t>Differential</a:t>
            </a:r>
            <a:r>
              <a:rPr lang="it-IT" sz="1000" i="1" dirty="0"/>
              <a:t> </a:t>
            </a:r>
            <a:r>
              <a:rPr lang="it-IT" sz="1000" i="1" dirty="0" err="1"/>
              <a:t>Expression</a:t>
            </a:r>
            <a:r>
              <a:rPr lang="it-IT" sz="1000" i="1" dirty="0"/>
              <a:t> Gene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i="1" dirty="0"/>
          </a:p>
          <a:p>
            <a:r>
              <a:rPr lang="it-IT" sz="1100" b="1" dirty="0"/>
              <a:t>OUTPUT</a:t>
            </a:r>
            <a:r>
              <a:rPr lang="it-IT" sz="1100" dirty="0"/>
              <a:t>:</a:t>
            </a:r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/>
              <a:t>50% Hubs for Degree (102 </a:t>
            </a:r>
            <a:r>
              <a:rPr lang="it-IT" sz="1000" i="1" dirty="0" err="1"/>
              <a:t>genes</a:t>
            </a:r>
            <a:r>
              <a:rPr lang="it-IT" sz="1000" i="1" dirty="0"/>
              <a:t>)</a:t>
            </a:r>
          </a:p>
          <a:p>
            <a:endParaRPr lang="it-IT" sz="1200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D94B2EC-650C-1C07-E7FC-DBAF19578306}"/>
              </a:ext>
            </a:extLst>
          </p:cNvPr>
          <p:cNvSpPr txBox="1"/>
          <p:nvPr/>
        </p:nvSpPr>
        <p:spPr>
          <a:xfrm>
            <a:off x="6774756" y="3604614"/>
            <a:ext cx="1215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SIGNATURE</a:t>
            </a:r>
            <a:r>
              <a:rPr lang="it-IT" sz="1100" dirty="0"/>
              <a:t>:</a:t>
            </a:r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/>
              <a:t>102 </a:t>
            </a:r>
            <a:r>
              <a:rPr lang="it-IT" sz="1000" i="1" dirty="0" err="1"/>
              <a:t>genes</a:t>
            </a:r>
            <a:endParaRPr lang="it-IT" sz="1000" i="1" dirty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  <a:p>
            <a:r>
              <a:rPr lang="it-IT" sz="1100" b="1" dirty="0"/>
              <a:t>PARAMETERS</a:t>
            </a:r>
            <a:endParaRPr lang="it-IT" sz="1100" dirty="0"/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/>
              <a:t>High: z ≥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i="1" dirty="0"/>
              <a:t>Low:  z &lt; 0</a:t>
            </a: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8D6B1BC-88DF-B887-A8E3-E34711770CB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57327" y="2844099"/>
            <a:ext cx="4433" cy="30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3FD2656F-3309-EF3B-BCB6-9D6B423A4094}"/>
              </a:ext>
            </a:extLst>
          </p:cNvPr>
          <p:cNvCxnSpPr>
            <a:cxnSpLocks/>
          </p:cNvCxnSpPr>
          <p:nvPr/>
        </p:nvCxnSpPr>
        <p:spPr>
          <a:xfrm>
            <a:off x="1261760" y="3145224"/>
            <a:ext cx="2132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9D63D6EC-DF15-208E-3E72-54497CCE51A2}"/>
              </a:ext>
            </a:extLst>
          </p:cNvPr>
          <p:cNvCxnSpPr>
            <a:cxnSpLocks/>
          </p:cNvCxnSpPr>
          <p:nvPr/>
        </p:nvCxnSpPr>
        <p:spPr>
          <a:xfrm>
            <a:off x="3394309" y="2842526"/>
            <a:ext cx="0" cy="30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AED56D3B-A9A0-6273-F952-A1A8C61ACD2F}"/>
              </a:ext>
            </a:extLst>
          </p:cNvPr>
          <p:cNvSpPr/>
          <p:nvPr/>
        </p:nvSpPr>
        <p:spPr>
          <a:xfrm>
            <a:off x="8462353" y="1891893"/>
            <a:ext cx="1147505" cy="96011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/>
              <a:t>Survival</a:t>
            </a:r>
          </a:p>
          <a:p>
            <a:pPr algn="ctr"/>
            <a:r>
              <a:rPr lang="it-IT" sz="1200" b="1" dirty="0"/>
              <a:t>Analysis</a:t>
            </a:r>
            <a:endParaRPr lang="it-IT" b="1" dirty="0"/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42E0333-2475-76B2-A1F1-5EDC3FE9A230}"/>
              </a:ext>
            </a:extLst>
          </p:cNvPr>
          <p:cNvCxnSpPr>
            <a:cxnSpLocks/>
          </p:cNvCxnSpPr>
          <p:nvPr/>
        </p:nvCxnSpPr>
        <p:spPr>
          <a:xfrm>
            <a:off x="9609858" y="2362469"/>
            <a:ext cx="561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854E152B-C122-464C-F9F4-B1B2253E22BE}"/>
              </a:ext>
            </a:extLst>
          </p:cNvPr>
          <p:cNvCxnSpPr>
            <a:cxnSpLocks/>
          </p:cNvCxnSpPr>
          <p:nvPr/>
        </p:nvCxnSpPr>
        <p:spPr>
          <a:xfrm>
            <a:off x="7273791" y="2852006"/>
            <a:ext cx="0" cy="73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99189F6-3048-B698-EDFC-66A64EC97076}"/>
              </a:ext>
            </a:extLst>
          </p:cNvPr>
          <p:cNvCxnSpPr>
            <a:cxnSpLocks/>
          </p:cNvCxnSpPr>
          <p:nvPr/>
        </p:nvCxnSpPr>
        <p:spPr>
          <a:xfrm>
            <a:off x="9058078" y="2860963"/>
            <a:ext cx="0" cy="73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F3E607E7-CBA3-A767-D55D-8BCFF448C551}"/>
              </a:ext>
            </a:extLst>
          </p:cNvPr>
          <p:cNvCxnSpPr>
            <a:cxnSpLocks/>
          </p:cNvCxnSpPr>
          <p:nvPr/>
        </p:nvCxnSpPr>
        <p:spPr>
          <a:xfrm>
            <a:off x="10933824" y="2852006"/>
            <a:ext cx="0" cy="731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DD5B1B2-742E-B4DB-8FB3-6EAC47380F20}"/>
              </a:ext>
            </a:extLst>
          </p:cNvPr>
          <p:cNvSpPr txBox="1"/>
          <p:nvPr/>
        </p:nvSpPr>
        <p:spPr>
          <a:xfrm>
            <a:off x="8656579" y="3574043"/>
            <a:ext cx="1279327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IRE</a:t>
            </a:r>
            <a:r>
              <a:rPr lang="it-IT" sz="1200" dirty="0"/>
              <a:t>:</a:t>
            </a:r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PFS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r>
              <a:rPr lang="it-IT" sz="1100" b="1" dirty="0"/>
              <a:t>TCGA</a:t>
            </a:r>
            <a:r>
              <a:rPr lang="it-IT" sz="1200" dirty="0"/>
              <a:t>:</a:t>
            </a:r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PFS</a:t>
            </a:r>
          </a:p>
          <a:p>
            <a:endParaRPr lang="it-IT" sz="1200" dirty="0"/>
          </a:p>
          <a:p>
            <a:r>
              <a:rPr lang="it-IT" sz="1100" b="1" dirty="0"/>
              <a:t>MICROARRAY</a:t>
            </a:r>
            <a:r>
              <a:rPr lang="it-IT" sz="1100" dirty="0"/>
              <a:t>:</a:t>
            </a:r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OS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BD8710A-C9D2-A72B-6407-3486E133A652}"/>
              </a:ext>
            </a:extLst>
          </p:cNvPr>
          <p:cNvSpPr txBox="1"/>
          <p:nvPr/>
        </p:nvSpPr>
        <p:spPr>
          <a:xfrm>
            <a:off x="10273406" y="3619284"/>
            <a:ext cx="185052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COVARIATES</a:t>
            </a:r>
            <a:r>
              <a:rPr lang="it-IT" sz="1200" dirty="0"/>
              <a:t>:</a:t>
            </a:r>
          </a:p>
          <a:p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PERFORMANCE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METASTASIS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SEX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METASTATIC LOCAL</a:t>
            </a:r>
          </a:p>
          <a:p>
            <a:r>
              <a:rPr lang="it-IT" sz="1000" dirty="0"/>
              <a:t>    ADVANCED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000" dirty="0"/>
              <a:t>SIGNATURE</a:t>
            </a:r>
          </a:p>
        </p:txBody>
      </p:sp>
      <p:sp>
        <p:nvSpPr>
          <p:cNvPr id="65" name="Titolo 1">
            <a:extLst>
              <a:ext uri="{FF2B5EF4-FFF2-40B4-BE49-F238E27FC236}">
                <a16:creationId xmlns:a16="http://schemas.microsoft.com/office/drawing/2014/main" id="{56012B2C-9CB6-ACB3-9737-A4088479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9" y="0"/>
            <a:ext cx="2890741" cy="688810"/>
          </a:xfrm>
        </p:spPr>
        <p:txBody>
          <a:bodyPr anchor="b">
            <a:normAutofit fontScale="90000"/>
          </a:bodyPr>
          <a:lstStyle/>
          <a:p>
            <a:r>
              <a:rPr lang="it-IT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97590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diagramma, schermata">
            <a:extLst>
              <a:ext uri="{FF2B5EF4-FFF2-40B4-BE49-F238E27FC236}">
                <a16:creationId xmlns:a16="http://schemas.microsoft.com/office/drawing/2014/main" id="{A7AE326B-D1D1-BB1C-C371-29BECDAC3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diagramma, testo, schermata, linea">
            <a:extLst>
              <a:ext uri="{FF2B5EF4-FFF2-40B4-BE49-F238E27FC236}">
                <a16:creationId xmlns:a16="http://schemas.microsoft.com/office/drawing/2014/main" id="{4A79C05D-2B31-EF1D-1692-5D3AA846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1396063"/>
            <a:ext cx="5291666" cy="2828423"/>
          </a:xfrm>
          <a:prstGeom prst="rect">
            <a:avLst/>
          </a:prstGeom>
        </p:spPr>
      </p:pic>
      <p:pic>
        <p:nvPicPr>
          <p:cNvPr id="5" name="Immagine 4" descr="Immagine che contiene diagramma, mappa, visualizzazione&#10;&#10;Descrizione generata automaticamente">
            <a:extLst>
              <a:ext uri="{FF2B5EF4-FFF2-40B4-BE49-F238E27FC236}">
                <a16:creationId xmlns:a16="http://schemas.microsoft.com/office/drawing/2014/main" id="{B7CD4C48-99F3-6392-9BF7-F2C80DE65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96063"/>
            <a:ext cx="5291667" cy="2828423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76B19F09-E2F6-2F04-52C3-E0144F65B328}"/>
              </a:ext>
            </a:extLst>
          </p:cNvPr>
          <p:cNvSpPr txBox="1">
            <a:spLocks/>
          </p:cNvSpPr>
          <p:nvPr/>
        </p:nvSpPr>
        <p:spPr>
          <a:xfrm>
            <a:off x="577654" y="365880"/>
            <a:ext cx="4694336" cy="664303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Network Analysis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02860D3-91B7-BCBA-BA72-26CFA8C30C95}"/>
              </a:ext>
            </a:extLst>
          </p:cNvPr>
          <p:cNvSpPr txBox="1">
            <a:spLocks/>
          </p:cNvSpPr>
          <p:nvPr/>
        </p:nvSpPr>
        <p:spPr>
          <a:xfrm>
            <a:off x="643467" y="5070474"/>
            <a:ext cx="10905066" cy="1344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2AA1E4-40C7-94C5-F3C7-DBAEB29280FB}"/>
              </a:ext>
            </a:extLst>
          </p:cNvPr>
          <p:cNvSpPr txBox="1"/>
          <p:nvPr/>
        </p:nvSpPr>
        <p:spPr>
          <a:xfrm>
            <a:off x="643467" y="4788005"/>
            <a:ext cx="109050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Hubs</a:t>
            </a:r>
            <a:r>
              <a:rPr lang="it-IT"/>
              <a:t>: </a:t>
            </a:r>
            <a:r>
              <a:rPr lang="it-IT" sz="1400"/>
              <a:t>GNAI2, RSU1, NRP1, GNS, IFITM3, MMP14, FYN, TUBA1A, TNFRSF1A, CTSZ, CLIC4, TNIP1, C1S, HIF1A, PGK1,     PIP4K2A, LGALS1, SPARC, SERPINH1, ECE1, FBN1, TMSB10, DCTN2, PDLIM1, GNAS, DBN1, IGFBP4, CTSD, C3, NONO, ITGB1, LTBP3, MYADM, COL18A1, CAV1, CD68, CUL4B, C1R, SPON2, ABCA1, TAF10, EMP3, CSGALNACT2, CD44, GRN, PLP2, RBM3, PHF11, SYNPO, GDI1, CTSH, DSE, GABARAPL1, ZEB1, VDAC2, SMAD3, FAM3C, VIM, MORF4L2, NRBP1, PRNP, TUBB6, RAP18, CD82, ARFGAP1, NRP2, VPS26A, PML, TAGLN, SART1, CLDND1, SERPINE1, RAB8B, TPP1, UGP2, MPI, CAPG, SEMA3C, ARHGEF10, AAK1, MCU, RUNX1, IL1RAP, DCTN1, NDST1, UROD, SLC25A28, APIS2, TMSB4X, SLC1A3, DLGAP4, DENND3, HCLS1, LAMB3, FIBP, NAMPT, MARS, CTSA, EIF3E, LGALS8, CYR61, LGALS9.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6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mappa, linea">
            <a:extLst>
              <a:ext uri="{FF2B5EF4-FFF2-40B4-BE49-F238E27FC236}">
                <a16:creationId xmlns:a16="http://schemas.microsoft.com/office/drawing/2014/main" id="{CE79221A-B1EF-704E-CDB6-07635AE24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hermata, diagramma, testo, linea">
            <a:extLst>
              <a:ext uri="{FF2B5EF4-FFF2-40B4-BE49-F238E27FC236}">
                <a16:creationId xmlns:a16="http://schemas.microsoft.com/office/drawing/2014/main" id="{2F8E9E00-7DB3-A932-5D15-E099D1B84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diagramma, Policromia">
            <a:extLst>
              <a:ext uri="{FF2B5EF4-FFF2-40B4-BE49-F238E27FC236}">
                <a16:creationId xmlns:a16="http://schemas.microsoft.com/office/drawing/2014/main" id="{3F9432DE-58BF-0470-A1A0-A5EEEDD56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6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diagramma, schermata, Piano">
            <a:extLst>
              <a:ext uri="{FF2B5EF4-FFF2-40B4-BE49-F238E27FC236}">
                <a16:creationId xmlns:a16="http://schemas.microsoft.com/office/drawing/2014/main" id="{A53A9B34-D058-E485-22D9-6DE290A52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5911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41242C"/>
      </a:dk2>
      <a:lt2>
        <a:srgbClr val="E2E8E6"/>
      </a:lt2>
      <a:accent1>
        <a:srgbClr val="C87089"/>
      </a:accent1>
      <a:accent2>
        <a:srgbClr val="D28ABC"/>
      </a:accent2>
      <a:accent3>
        <a:srgbClr val="D2948A"/>
      </a:accent3>
      <a:accent4>
        <a:srgbClr val="64B27F"/>
      </a:accent4>
      <a:accent5>
        <a:srgbClr val="72AEA0"/>
      </a:accent5>
      <a:accent6>
        <a:srgbClr val="66AEBF"/>
      </a:accent6>
      <a:hlink>
        <a:srgbClr val="568F7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354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Meiryo</vt:lpstr>
      <vt:lpstr>Arial</vt:lpstr>
      <vt:lpstr>Corbel</vt:lpstr>
      <vt:lpstr>SketchLinesVTI</vt:lpstr>
      <vt:lpstr>Patients’ Stratification in Advanced Gastric Cancer</vt:lpstr>
      <vt:lpstr>Data</vt:lpstr>
      <vt:lpstr>Pipeline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Mascolo</dc:creator>
  <cp:lastModifiedBy>Davide Mascolo</cp:lastModifiedBy>
  <cp:revision>28</cp:revision>
  <dcterms:created xsi:type="dcterms:W3CDTF">2025-01-29T15:19:39Z</dcterms:created>
  <dcterms:modified xsi:type="dcterms:W3CDTF">2025-01-30T10:24:27Z</dcterms:modified>
</cp:coreProperties>
</file>