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366" r:id="rId2"/>
    <p:sldId id="458" r:id="rId3"/>
    <p:sldId id="368" r:id="rId4"/>
    <p:sldId id="369" r:id="rId5"/>
    <p:sldId id="318" r:id="rId6"/>
    <p:sldId id="370" r:id="rId7"/>
    <p:sldId id="376" r:id="rId8"/>
    <p:sldId id="377" r:id="rId9"/>
    <p:sldId id="457" r:id="rId10"/>
    <p:sldId id="429" r:id="rId11"/>
    <p:sldId id="378" r:id="rId12"/>
    <p:sldId id="379" r:id="rId13"/>
    <p:sldId id="417" r:id="rId14"/>
    <p:sldId id="383" r:id="rId15"/>
    <p:sldId id="384" r:id="rId16"/>
    <p:sldId id="456" r:id="rId17"/>
    <p:sldId id="381" r:id="rId18"/>
    <p:sldId id="385" r:id="rId19"/>
    <p:sldId id="425" r:id="rId20"/>
    <p:sldId id="443" r:id="rId21"/>
    <p:sldId id="386" r:id="rId22"/>
    <p:sldId id="455" r:id="rId23"/>
    <p:sldId id="436" r:id="rId24"/>
    <p:sldId id="317" r:id="rId25"/>
    <p:sldId id="320" r:id="rId26"/>
    <p:sldId id="321" r:id="rId27"/>
    <p:sldId id="459" r:id="rId28"/>
    <p:sldId id="410" r:id="rId29"/>
    <p:sldId id="411" r:id="rId30"/>
    <p:sldId id="413" r:id="rId31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674"/>
  </p:normalViewPr>
  <p:slideViewPr>
    <p:cSldViewPr>
      <p:cViewPr varScale="1">
        <p:scale>
          <a:sx n="124" d="100"/>
          <a:sy n="124" d="100"/>
        </p:scale>
        <p:origin x="2192" y="168"/>
      </p:cViewPr>
      <p:guideLst>
        <p:guide orient="horz" pos="2115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3B753DB-7150-E642-BF27-152E767967E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C2434993-28C7-8044-B0A6-F261B004AB7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3B17A53B-9CEA-7440-9145-FB080F9BB3A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CAF18BAC-3403-CF4F-BF2D-3CBF3136EA9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5AC4B82-F5CD-C941-90CB-1D66F625DB98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B9F3EEC-F910-1748-BF07-128AA3DD9C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BB00BE0-A8B8-7A4D-A6D7-12B06BC3346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64BB7F8-C788-184E-8A08-1F5671EF262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CC05730A-29CF-AB4B-A32C-76804D3B8A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noProof="0"/>
              <a:t>Haga clic para modificar el estilo de texto del patrón</a:t>
            </a:r>
          </a:p>
          <a:p>
            <a:pPr lvl="1"/>
            <a:r>
              <a:rPr lang="es-ES" altLang="es-MX" noProof="0"/>
              <a:t>Segundo nivel</a:t>
            </a:r>
          </a:p>
          <a:p>
            <a:pPr lvl="2"/>
            <a:r>
              <a:rPr lang="es-ES" altLang="es-MX" noProof="0"/>
              <a:t>Tercer nivel</a:t>
            </a:r>
          </a:p>
          <a:p>
            <a:pPr lvl="3"/>
            <a:r>
              <a:rPr lang="es-ES" altLang="es-MX" noProof="0"/>
              <a:t>Cuarto nivel</a:t>
            </a:r>
          </a:p>
          <a:p>
            <a:pPr lvl="4"/>
            <a:r>
              <a:rPr lang="es-ES" altLang="es-MX" noProof="0"/>
              <a:t>Quinto nivel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FA4C0481-EC97-2B42-86A5-D9CB6FCEF8C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71856F3C-0A0C-464E-9BD3-D395A355C1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3F2D46E-51DC-0840-8029-11FC3F07C147}" type="slidenum">
              <a:rPr lang="es-ES" altLang="es-MX"/>
              <a:pPr/>
              <a:t>‹Nº›</a:t>
            </a:fld>
            <a:endParaRPr lang="es-E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739B65E1-7B4C-A047-91D2-405B828B3D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BE0233C-367D-7248-9BE1-31879D41CA68}" type="slidenum">
              <a:rPr lang="es-ES" altLang="es-MX" sz="1200"/>
              <a:pPr/>
              <a:t>3</a:t>
            </a:fld>
            <a:endParaRPr lang="es-ES" altLang="es-MX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85FF7F04-178C-DE4D-B998-38259C5AD2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76485B3F-D8A6-F24A-B7C6-21CCBA262A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s-MX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AC506194-F844-814F-9E83-D81ECBC09E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781C542-1E01-5F49-9AD7-575261EADEB6}" type="slidenum">
              <a:rPr lang="es-ES" altLang="es-MX" sz="1200"/>
              <a:pPr/>
              <a:t>4</a:t>
            </a:fld>
            <a:endParaRPr lang="es-ES" altLang="es-MX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3B6AF080-8BA8-A24C-9B84-A2CF2E63FA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169C644-E88A-EA41-BD45-8A41E0E579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s-MX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gradFill rotWithShape="0">
          <a:gsLst>
            <a:gs pos="0">
              <a:srgbClr val="002F5E"/>
            </a:gs>
            <a:gs pos="50000">
              <a:schemeClr val="bg1"/>
            </a:gs>
            <a:gs pos="100000">
              <a:srgbClr val="002F5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229E527-DA96-EE4B-9251-7466CBC6A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0"/>
            <a:ext cx="1447800" cy="6856413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61961"/>
                  <a:invGamma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bg1">
                  <a:gamma/>
                  <a:shade val="61961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s-MX">
              <a:ea typeface="+mn-ea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BFB8177-FAC4-7046-8B33-0BAB165F4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438400"/>
            <a:ext cx="8456613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1529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s-MX">
              <a:ea typeface="+mn-ea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1B07414-F633-9642-9AB7-C4B6F0B52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05200"/>
            <a:ext cx="4724400" cy="15240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/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s-MX" altLang="es-MX">
              <a:ea typeface="+mn-ea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114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latin typeface="Times New Roman" pitchFamily="18" charset="0"/>
              </a:defRPr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F5C55D-7A6F-8743-92C8-75C25EBCA3A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8940F1-BB35-DF4F-97B7-D717C270AF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E00C4D-EF2D-204C-A688-0BFC58DE60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0071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7C49F51-FD27-B44E-989E-6FFAF75989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A09B6FC-FF5B-6A40-B277-FA4F8F9384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B0AF258-491E-9843-91E0-D2FBFBAB00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2229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858F8FDE-CE6B-E943-B531-47C59A86D7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5E00D30-EB47-9549-93AA-3ECE0EB67F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9873974-032F-444E-9D34-5D2C264FAE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70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838F3B2B-A3B2-8544-9085-401F39A173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9B52ED8-6D04-1046-B6BD-3CC7728272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90AEAD1-4013-604E-8FCA-47A9E5E8E0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422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70418D77-DE7E-264B-A2B8-57D3766D09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05B7AE7-2914-9C4B-A89D-96FC534465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52152F6-2A67-9C4E-88B4-6FE7975F63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005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1C5CB44-615E-744B-BEC9-363639AF02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96EE61E-7858-7B43-8E5B-916A41954C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2AC24310-ABC3-4A44-BDF6-B2B1CB0527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247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F8F9CA9-9956-C540-9A99-535D86CDCE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F630C732-7504-B74C-9EFA-5F6D13E2DC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CF435F3A-0FA6-9A4E-8E34-8CE4A03771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9337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9C78BB11-EECA-E645-9EE9-03B580258F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AD29912-6A78-124B-A627-C0207506D3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6F591A47-483A-5145-A491-7B83333629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277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ECDAD6C3-6028-A44A-8BF5-B86D132C7C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C459C7B4-5C73-6A48-9EAF-E2799DA279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66EE6388-316E-D044-8AC1-2106088FF9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447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BE5FF28-653F-154C-86B4-1FE8A2C2F6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16D3916-E511-FA4A-9870-65B5F6A6CE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27D3E514-6448-AF4B-809D-977A66E875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805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EC2D805A-7DF7-F745-A09D-4631D48D09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AC85659-439B-2E4E-8384-E16AA60657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1438FF-83FF-AC46-BE47-0B3AFE18E2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096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2F5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05C2560-BE24-0E45-B76A-3161BDF34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0"/>
            <a:ext cx="1447800" cy="6856413"/>
          </a:xfrm>
          <a:prstGeom prst="rect">
            <a:avLst/>
          </a:prstGeom>
          <a:gradFill rotWithShape="0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gamma/>
                  <a:shade val="61961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s-MX">
              <a:ea typeface="+mn-ea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CA38F16-971C-FE46-9BBF-0867F6E53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52600"/>
            <a:ext cx="4724400" cy="15240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/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s-MX" altLang="es-MX">
              <a:ea typeface="+mn-ea"/>
            </a:endParaRP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C874618-D067-1D44-870E-54F550996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629400"/>
            <a:ext cx="3505200" cy="227013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s-MX">
              <a:ea typeface="+mn-ea"/>
            </a:endParaRP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4B910803-34F9-E144-A2F8-A589CEAF3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762000"/>
            <a:ext cx="8380413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1529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s-MX">
              <a:ea typeface="+mn-ea"/>
            </a:endParaRP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4612882B-3529-FD42-A91C-EAC00E0708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modificar el estilo de título del patrón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9F7AEEAA-6049-FD44-93D5-16FC440F16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modificar el estilo de texto del patrón</a:t>
            </a:r>
          </a:p>
          <a:p>
            <a:pPr lvl="1"/>
            <a:r>
              <a:rPr lang="es-ES" altLang="es-MX"/>
              <a:t>Segundo nivel</a:t>
            </a:r>
          </a:p>
          <a:p>
            <a:pPr lvl="2"/>
            <a:r>
              <a:rPr lang="es-ES" altLang="es-MX"/>
              <a:t>Tercer nivel</a:t>
            </a:r>
          </a:p>
          <a:p>
            <a:pPr lvl="3"/>
            <a:r>
              <a:rPr lang="es-ES" altLang="es-MX"/>
              <a:t>Cuarto nivel</a:t>
            </a:r>
          </a:p>
          <a:p>
            <a:pPr lvl="4"/>
            <a:r>
              <a:rPr lang="es-ES" altLang="es-MX"/>
              <a:t>Quinto nivel</a:t>
            </a:r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F91CCA4C-E532-E847-92F4-3C6733C4A0F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27C88C7A-D5F3-2D4B-A737-BCEB3259830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082" name="Rectangle 10">
            <a:extLst>
              <a:ext uri="{FF2B5EF4-FFF2-40B4-BE49-F238E27FC236}">
                <a16:creationId xmlns:a16="http://schemas.microsoft.com/office/drawing/2014/main" id="{5DCB95FE-FFCE-E549-8738-DF955E3591E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s-MX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 b="1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400" b="1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4.jpe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lantcv.readthedocs.io/en/stable/analysis_approach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486DDD35-91B7-8F4B-B0EB-A2A6E0918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09800"/>
            <a:ext cx="6858000" cy="861774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s-MX" altLang="es-MX" sz="2500" dirty="0">
                <a:solidFill>
                  <a:schemeClr val="bg2"/>
                </a:solidFill>
                <a:cs typeface="Times New Roman" panose="02020603050405020304" pitchFamily="18" charset="0"/>
              </a:rPr>
              <a:t>CURSO: ANÁLISIS DE IMÁGENES DIGITALES CON EL PROGRAMA PlantCV</a:t>
            </a:r>
            <a:endParaRPr kumimoji="0" lang="es-ES" altLang="es-MX" sz="2500" dirty="0">
              <a:solidFill>
                <a:schemeClr val="bg2"/>
              </a:solidFill>
              <a:cs typeface="Times New Roman" panose="02020603050405020304" pitchFamily="18" charset="0"/>
            </a:endParaRPr>
          </a:p>
        </p:txBody>
      </p:sp>
      <p:sp>
        <p:nvSpPr>
          <p:cNvPr id="5123" name="AutoShape 3">
            <a:extLst>
              <a:ext uri="{FF2B5EF4-FFF2-40B4-BE49-F238E27FC236}">
                <a16:creationId xmlns:a16="http://schemas.microsoft.com/office/drawing/2014/main" id="{72AE32D3-A4DF-F446-A83E-DE8063D4F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241800"/>
            <a:ext cx="5759450" cy="21621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77825" indent="-188913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s-MX" altLang="es-MX" sz="2400" dirty="0">
                <a:solidFill>
                  <a:schemeClr val="tx2"/>
                </a:solidFill>
              </a:rPr>
              <a:t>Por</a:t>
            </a:r>
            <a:r>
              <a:rPr kumimoji="0" lang="en-US" altLang="es-MX" sz="2400" dirty="0">
                <a:solidFill>
                  <a:schemeClr val="tx2"/>
                </a:solidFill>
              </a:rPr>
              <a:t>: Jos</a:t>
            </a:r>
            <a:r>
              <a:rPr kumimoji="0" lang="es-MX" altLang="es-MX" sz="2400" dirty="0">
                <a:solidFill>
                  <a:schemeClr val="tx2"/>
                </a:solidFill>
              </a:rPr>
              <a:t>é Alfredo Carrillo Salazar</a:t>
            </a:r>
          </a:p>
          <a:p>
            <a:pPr algn="ctr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s-MX" altLang="es-MX" sz="1600" b="0" dirty="0">
                <a:solidFill>
                  <a:schemeClr val="tx2"/>
                </a:solidFill>
              </a:rPr>
              <a:t>Profesor Investigador Titular</a:t>
            </a:r>
          </a:p>
          <a:p>
            <a:pPr algn="ctr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s-MX" altLang="es-MX" sz="2000" b="0" dirty="0">
                <a:solidFill>
                  <a:schemeClr val="tx2"/>
                </a:solidFill>
              </a:rPr>
              <a:t>Colegio de Postgraduados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es-MX" altLang="es-MX" sz="1400" b="0" dirty="0">
              <a:solidFill>
                <a:schemeClr val="tx2"/>
              </a:solidFill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es-MX" altLang="es-MX" sz="14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1E8B8C43-BECF-DE46-A9B1-5032C7DC6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513" y="884238"/>
            <a:ext cx="3328987" cy="4619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MX" altLang="es-MX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TIPOS DE IMÁGENES</a:t>
            </a:r>
            <a:endParaRPr lang="es-ES" altLang="es-MX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B1FCE22C-3193-BD45-971E-0C3B5A3BD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209800"/>
            <a:ext cx="6934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kumimoji="0" lang="es-MX" altLang="es-MX" dirty="0">
                <a:latin typeface="Arial" panose="020B0604020202020204" pitchFamily="34" charset="0"/>
                <a:ea typeface="+mn-ea"/>
              </a:rPr>
              <a:t>Imagen en color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kumimoji="0" lang="es-MX" altLang="es-MX" dirty="0">
                <a:latin typeface="Arial" panose="020B0604020202020204" pitchFamily="34" charset="0"/>
                <a:ea typeface="+mn-ea"/>
              </a:rPr>
              <a:t>Imagen en escala de grises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kumimoji="0" lang="es-MX" altLang="es-MX" dirty="0">
                <a:latin typeface="Arial" panose="020B0604020202020204" pitchFamily="34" charset="0"/>
                <a:ea typeface="+mn-ea"/>
              </a:rPr>
              <a:t>Imagen binaria</a:t>
            </a:r>
          </a:p>
          <a:p>
            <a:pPr>
              <a:spcBef>
                <a:spcPct val="50000"/>
              </a:spcBef>
              <a:defRPr/>
            </a:pPr>
            <a:endParaRPr kumimoji="0" lang="es-MX" altLang="es-MX" dirty="0">
              <a:latin typeface="Arial" panose="020B0604020202020204" pitchFamily="34" charset="0"/>
              <a:ea typeface="+mn-ea"/>
            </a:endParaRPr>
          </a:p>
          <a:p>
            <a:pPr>
              <a:spcBef>
                <a:spcPct val="50000"/>
              </a:spcBef>
              <a:defRPr/>
            </a:pPr>
            <a:endParaRPr kumimoji="0" lang="es-MX" altLang="es-MX" dirty="0">
              <a:latin typeface="Arial" panose="020B0604020202020204" pitchFamily="34" charset="0"/>
              <a:ea typeface="+mn-ea"/>
            </a:endParaRPr>
          </a:p>
        </p:txBody>
      </p:sp>
      <p:pic>
        <p:nvPicPr>
          <p:cNvPr id="20484" name="Imagen 3">
            <a:extLst>
              <a:ext uri="{FF2B5EF4-FFF2-40B4-BE49-F238E27FC236}">
                <a16:creationId xmlns:a16="http://schemas.microsoft.com/office/drawing/2014/main" id="{E1FC37E7-DF30-9F4E-9074-F33D38E08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34"/>
          <a:stretch>
            <a:fillRect/>
          </a:stretch>
        </p:blipFill>
        <p:spPr bwMode="auto">
          <a:xfrm>
            <a:off x="3419475" y="4903788"/>
            <a:ext cx="1893888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Imagen 4">
            <a:extLst>
              <a:ext uri="{FF2B5EF4-FFF2-40B4-BE49-F238E27FC236}">
                <a16:creationId xmlns:a16="http://schemas.microsoft.com/office/drawing/2014/main" id="{4F72EC77-7EB7-6E4B-83CB-347ED4B92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873625"/>
            <a:ext cx="1512888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2" descr="Resultado de imagen para binary image">
            <a:extLst>
              <a:ext uri="{FF2B5EF4-FFF2-40B4-BE49-F238E27FC236}">
                <a16:creationId xmlns:a16="http://schemas.microsoft.com/office/drawing/2014/main" id="{27EE4FFF-C0C2-6F4A-9A3A-79ED33754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0" y="4903788"/>
            <a:ext cx="1452563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F8C5630-F383-2143-AC0B-28797B1DC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048000"/>
            <a:ext cx="2667000" cy="2514600"/>
          </a:xfrm>
          <a:prstGeom prst="rect">
            <a:avLst/>
          </a:prstGeom>
          <a:solidFill>
            <a:srgbClr val="00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 b="0">
              <a:latin typeface="Times New Roman" panose="02020603050405020304" pitchFamily="18" charset="0"/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1440A68-B5BD-634F-A338-203464BFF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352800"/>
            <a:ext cx="2667000" cy="2514600"/>
          </a:xfrm>
          <a:prstGeom prst="rect">
            <a:avLst/>
          </a:prstGeom>
          <a:solidFill>
            <a:srgbClr val="00FF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 b="0">
              <a:latin typeface="Times New Roman" panose="02020603050405020304" pitchFamily="18" charset="0"/>
            </a:endParaRPr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9D2201FC-4862-6941-B08D-8E75DFBDF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484313"/>
            <a:ext cx="7315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MX" altLang="es-MX" sz="2400" b="0"/>
              <a:t>Normalmente, las imágenes digitales son capturadas en un espacio de color de tres dimensiones: RGB </a:t>
            </a:r>
            <a:r>
              <a:rPr kumimoji="0" lang="en-US" altLang="es-MX" sz="2400" b="0"/>
              <a:t>(Red, Green and Blue)</a:t>
            </a:r>
            <a:endParaRPr kumimoji="0" lang="es-ES" altLang="es-MX" sz="2400" b="0">
              <a:cs typeface="Times New Roman" panose="02020603050405020304" pitchFamily="18" charset="0"/>
            </a:endParaRP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6016B6AF-CD07-554D-80CE-EF6D17B6A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657600"/>
            <a:ext cx="2667000" cy="25146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s-MX" altLang="es-MX" sz="2400" b="0">
              <a:latin typeface="Times New Roman" panose="02020603050405020304" pitchFamily="18" charset="0"/>
            </a:endParaRPr>
          </a:p>
        </p:txBody>
      </p:sp>
      <p:sp>
        <p:nvSpPr>
          <p:cNvPr id="21510" name="Oval 6">
            <a:extLst>
              <a:ext uri="{FF2B5EF4-FFF2-40B4-BE49-F238E27FC236}">
                <a16:creationId xmlns:a16="http://schemas.microsoft.com/office/drawing/2014/main" id="{A4D4E3B3-8BAD-A14E-B1D0-35538942D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943600"/>
            <a:ext cx="152400" cy="1524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 b="0">
              <a:latin typeface="Times New Roman" panose="02020603050405020304" pitchFamily="18" charset="0"/>
            </a:endParaRPr>
          </a:p>
        </p:txBody>
      </p:sp>
      <p:sp>
        <p:nvSpPr>
          <p:cNvPr id="21511" name="Oval 7">
            <a:extLst>
              <a:ext uri="{FF2B5EF4-FFF2-40B4-BE49-F238E27FC236}">
                <a16:creationId xmlns:a16="http://schemas.microsoft.com/office/drawing/2014/main" id="{5BBDC262-002B-D443-8615-810BE0501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638800"/>
            <a:ext cx="152400" cy="1524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 b="0">
              <a:latin typeface="Times New Roman" panose="02020603050405020304" pitchFamily="18" charset="0"/>
            </a:endParaRPr>
          </a:p>
        </p:txBody>
      </p:sp>
      <p:sp>
        <p:nvSpPr>
          <p:cNvPr id="21512" name="Oval 8">
            <a:extLst>
              <a:ext uri="{FF2B5EF4-FFF2-40B4-BE49-F238E27FC236}">
                <a16:creationId xmlns:a16="http://schemas.microsoft.com/office/drawing/2014/main" id="{71EE214B-218C-9B44-A79B-348524108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334000"/>
            <a:ext cx="152400" cy="1524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 b="0">
              <a:latin typeface="Times New Roman" panose="02020603050405020304" pitchFamily="18" charset="0"/>
            </a:endParaRPr>
          </a:p>
        </p:txBody>
      </p:sp>
      <p:sp>
        <p:nvSpPr>
          <p:cNvPr id="21513" name="Line 9">
            <a:extLst>
              <a:ext uri="{FF2B5EF4-FFF2-40B4-BE49-F238E27FC236}">
                <a16:creationId xmlns:a16="http://schemas.microsoft.com/office/drawing/2014/main" id="{567E2E66-3A55-5145-9E15-09B89E1493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4876800"/>
            <a:ext cx="137160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514" name="Text Box 10">
            <a:extLst>
              <a:ext uri="{FF2B5EF4-FFF2-40B4-BE49-F238E27FC236}">
                <a16:creationId xmlns:a16="http://schemas.microsoft.com/office/drawing/2014/main" id="{C9DF1F86-F770-634C-8860-80B099865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4457700"/>
            <a:ext cx="2508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s-MX" sz="1800">
                <a:latin typeface="Times New Roman" panose="02020603050405020304" pitchFamily="18" charset="0"/>
              </a:rPr>
              <a:t>Un vector pixel en RGB</a:t>
            </a:r>
            <a:endParaRPr kumimoji="0" lang="es-ES" altLang="es-MX" sz="1800">
              <a:latin typeface="Times New Roman" panose="02020603050405020304" pitchFamily="18" charset="0"/>
            </a:endParaRPr>
          </a:p>
        </p:txBody>
      </p:sp>
      <p:sp>
        <p:nvSpPr>
          <p:cNvPr id="21515" name="Text Box 11">
            <a:extLst>
              <a:ext uri="{FF2B5EF4-FFF2-40B4-BE49-F238E27FC236}">
                <a16:creationId xmlns:a16="http://schemas.microsoft.com/office/drawing/2014/main" id="{419B575B-922E-8D45-9FAB-5F95D2184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3641725"/>
            <a:ext cx="776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s-MX" sz="2000" b="0">
                <a:solidFill>
                  <a:srgbClr val="FFFFCC"/>
                </a:solidFill>
                <a:latin typeface="Times New Roman" panose="02020603050405020304" pitchFamily="18" charset="0"/>
              </a:rPr>
              <a:t>0-255</a:t>
            </a:r>
            <a:endParaRPr kumimoji="0" lang="es-ES" altLang="es-MX" sz="2000" b="0">
              <a:solidFill>
                <a:srgbClr val="FFFF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6" name="Text Box 12">
            <a:extLst>
              <a:ext uri="{FF2B5EF4-FFF2-40B4-BE49-F238E27FC236}">
                <a16:creationId xmlns:a16="http://schemas.microsoft.com/office/drawing/2014/main" id="{6412F11A-B536-7A4F-AC2A-B3AE7443C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8913" y="3336925"/>
            <a:ext cx="776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s-MX" sz="2000" b="0">
                <a:solidFill>
                  <a:srgbClr val="FFFFCC"/>
                </a:solidFill>
                <a:latin typeface="Times New Roman" panose="02020603050405020304" pitchFamily="18" charset="0"/>
              </a:rPr>
              <a:t>0-255</a:t>
            </a:r>
            <a:endParaRPr kumimoji="0" lang="es-ES" altLang="es-MX" sz="2000" b="0">
              <a:solidFill>
                <a:srgbClr val="FFFF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7" name="Text Box 13">
            <a:extLst>
              <a:ext uri="{FF2B5EF4-FFF2-40B4-BE49-F238E27FC236}">
                <a16:creationId xmlns:a16="http://schemas.microsoft.com/office/drawing/2014/main" id="{BBECA0F7-19BA-774E-BA16-555152E2B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3713" y="2971800"/>
            <a:ext cx="776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s-MX" sz="2000" b="0">
                <a:solidFill>
                  <a:srgbClr val="FFFFCC"/>
                </a:solidFill>
                <a:latin typeface="Times New Roman" panose="02020603050405020304" pitchFamily="18" charset="0"/>
              </a:rPr>
              <a:t>0-255</a:t>
            </a:r>
            <a:endParaRPr kumimoji="0" lang="es-ES" altLang="es-MX" sz="2000" b="0">
              <a:solidFill>
                <a:srgbClr val="FFFF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8" name="Text Box 14">
            <a:extLst>
              <a:ext uri="{FF2B5EF4-FFF2-40B4-BE49-F238E27FC236}">
                <a16:creationId xmlns:a16="http://schemas.microsoft.com/office/drawing/2014/main" id="{C708A6BC-E837-0643-8843-E0D673383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7713" y="2636838"/>
            <a:ext cx="2859087" cy="396875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s-MX" sz="2000" b="0"/>
              <a:t>+16 millones de colores</a:t>
            </a:r>
            <a:endParaRPr kumimoji="0" lang="es-ES" altLang="es-MX" sz="2000" b="0"/>
          </a:p>
        </p:txBody>
      </p:sp>
      <p:sp>
        <p:nvSpPr>
          <p:cNvPr id="21519" name="Text Box 15">
            <a:extLst>
              <a:ext uri="{FF2B5EF4-FFF2-40B4-BE49-F238E27FC236}">
                <a16:creationId xmlns:a16="http://schemas.microsoft.com/office/drawing/2014/main" id="{CEFB3337-BE1B-FF47-9810-28F4CA07A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1700" y="3641725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s-MX" sz="2000" b="0">
                <a:solidFill>
                  <a:srgbClr val="FFFFCC"/>
                </a:solidFill>
                <a:latin typeface="Times New Roman" panose="02020603050405020304" pitchFamily="18" charset="0"/>
              </a:rPr>
              <a:t>2</a:t>
            </a:r>
            <a:r>
              <a:rPr kumimoji="0" lang="en-US" altLang="es-MX" sz="2000" b="0" baseline="30000">
                <a:solidFill>
                  <a:srgbClr val="FFFFCC"/>
                </a:solidFill>
                <a:latin typeface="Times New Roman" panose="02020603050405020304" pitchFamily="18" charset="0"/>
              </a:rPr>
              <a:t>8</a:t>
            </a:r>
            <a:endParaRPr kumimoji="0" lang="es-ES" altLang="es-MX" sz="2000" b="0">
              <a:solidFill>
                <a:srgbClr val="FFFF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20" name="Text Box 16">
            <a:extLst>
              <a:ext uri="{FF2B5EF4-FFF2-40B4-BE49-F238E27FC236}">
                <a16:creationId xmlns:a16="http://schemas.microsoft.com/office/drawing/2014/main" id="{1D177001-334A-8D46-982B-45FA7461B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3336925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s-MX" sz="2000" b="0">
                <a:solidFill>
                  <a:srgbClr val="FFFFCC"/>
                </a:solidFill>
                <a:latin typeface="Times New Roman" panose="02020603050405020304" pitchFamily="18" charset="0"/>
              </a:rPr>
              <a:t>2</a:t>
            </a:r>
            <a:r>
              <a:rPr kumimoji="0" lang="en-US" altLang="es-MX" sz="2000" b="0" baseline="30000">
                <a:solidFill>
                  <a:srgbClr val="FFFFCC"/>
                </a:solidFill>
                <a:latin typeface="Times New Roman" panose="02020603050405020304" pitchFamily="18" charset="0"/>
              </a:rPr>
              <a:t>8</a:t>
            </a:r>
            <a:endParaRPr kumimoji="0" lang="es-ES" altLang="es-MX" sz="2000" b="0">
              <a:solidFill>
                <a:srgbClr val="FFFF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21" name="Text Box 17">
            <a:extLst>
              <a:ext uri="{FF2B5EF4-FFF2-40B4-BE49-F238E27FC236}">
                <a16:creationId xmlns:a16="http://schemas.microsoft.com/office/drawing/2014/main" id="{8DBF7C91-A60F-984F-90C8-98CDA64B7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0" y="3032125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s-MX" sz="2000" b="0">
                <a:solidFill>
                  <a:srgbClr val="FFFFCC"/>
                </a:solidFill>
                <a:latin typeface="Times New Roman" panose="02020603050405020304" pitchFamily="18" charset="0"/>
              </a:rPr>
              <a:t>2</a:t>
            </a:r>
            <a:r>
              <a:rPr kumimoji="0" lang="en-US" altLang="es-MX" sz="2000" b="0" baseline="30000">
                <a:solidFill>
                  <a:srgbClr val="FFFFCC"/>
                </a:solidFill>
                <a:latin typeface="Times New Roman" panose="02020603050405020304" pitchFamily="18" charset="0"/>
              </a:rPr>
              <a:t>8</a:t>
            </a:r>
            <a:endParaRPr kumimoji="0" lang="es-ES" altLang="es-MX" sz="2000" b="0">
              <a:solidFill>
                <a:srgbClr val="FFFF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22" name="Text Box 18">
            <a:extLst>
              <a:ext uri="{FF2B5EF4-FFF2-40B4-BE49-F238E27FC236}">
                <a16:creationId xmlns:a16="http://schemas.microsoft.com/office/drawing/2014/main" id="{1A6F9F6E-7E7B-B148-B0AE-9E94973C7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725" y="3200400"/>
            <a:ext cx="173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s-MX" sz="2400" b="0"/>
              <a:t>2</a:t>
            </a:r>
            <a:r>
              <a:rPr kumimoji="0" lang="en-US" altLang="es-MX" sz="2400" b="0" baseline="30000"/>
              <a:t>24</a:t>
            </a:r>
            <a:r>
              <a:rPr kumimoji="0" lang="en-US" altLang="es-MX" sz="2400" b="0"/>
              <a:t> , 24 bits</a:t>
            </a:r>
            <a:endParaRPr kumimoji="0" lang="es-ES" altLang="es-MX" sz="2400" b="0"/>
          </a:p>
        </p:txBody>
      </p:sp>
      <p:sp>
        <p:nvSpPr>
          <p:cNvPr id="256020" name="Text Box 20">
            <a:extLst>
              <a:ext uri="{FF2B5EF4-FFF2-40B4-BE49-F238E27FC236}">
                <a16:creationId xmlns:a16="http://schemas.microsoft.com/office/drawing/2014/main" id="{84561B41-7575-AF43-922F-5526C69B3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908050"/>
            <a:ext cx="38925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s-MX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</a:rPr>
              <a:t>CAPTURA DE LA IMAGEN</a:t>
            </a:r>
            <a:endParaRPr lang="es-E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7342077-33EC-4341-A5A7-2F15C0F8B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905000"/>
            <a:ext cx="762000" cy="7620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 b="0">
              <a:latin typeface="Times New Roman" panose="02020603050405020304" pitchFamily="18" charset="0"/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990444B-2AE5-3B41-8802-4C3775778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05000"/>
            <a:ext cx="762000" cy="762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 b="0">
              <a:latin typeface="Times New Roman" panose="02020603050405020304" pitchFamily="18" charset="0"/>
            </a:endParaRP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16766799-844A-9C40-BDD9-3EECAF685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905000"/>
            <a:ext cx="762000" cy="762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 b="0">
              <a:latin typeface="Times New Roman" panose="02020603050405020304" pitchFamily="18" charset="0"/>
            </a:endParaRP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593FD5CF-8679-F44C-B576-7DEAB25F1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905000"/>
            <a:ext cx="762000" cy="762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 b="0">
              <a:latin typeface="Times New Roman" panose="02020603050405020304" pitchFamily="18" charset="0"/>
            </a:endParaRP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C37C06CC-9FA6-3645-9D7D-FC3CB8356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905000"/>
            <a:ext cx="762000" cy="762000"/>
          </a:xfrm>
          <a:prstGeom prst="rect">
            <a:avLst/>
          </a:prstGeom>
          <a:solidFill>
            <a:srgbClr val="008080"/>
          </a:solid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 b="0">
              <a:latin typeface="Times New Roman" panose="02020603050405020304" pitchFamily="18" charset="0"/>
            </a:endParaRPr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6D75F19F-6CCE-F54F-A9A2-586E4BD7A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905000"/>
            <a:ext cx="762000" cy="762000"/>
          </a:xfrm>
          <a:prstGeom prst="rect">
            <a:avLst/>
          </a:prstGeom>
          <a:solidFill>
            <a:srgbClr val="0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 b="0">
              <a:latin typeface="Times New Roman" panose="02020603050405020304" pitchFamily="18" charset="0"/>
            </a:endParaRPr>
          </a:p>
        </p:txBody>
      </p:sp>
      <p:sp>
        <p:nvSpPr>
          <p:cNvPr id="22536" name="Rectangle 8">
            <a:extLst>
              <a:ext uri="{FF2B5EF4-FFF2-40B4-BE49-F238E27FC236}">
                <a16:creationId xmlns:a16="http://schemas.microsoft.com/office/drawing/2014/main" id="{5F6D4803-B152-5642-8F03-F05D0551A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667000"/>
            <a:ext cx="762000" cy="762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 b="0">
              <a:latin typeface="Times New Roman" panose="02020603050405020304" pitchFamily="18" charset="0"/>
            </a:endParaRPr>
          </a:p>
        </p:txBody>
      </p:sp>
      <p:sp>
        <p:nvSpPr>
          <p:cNvPr id="22537" name="Rectangle 9">
            <a:extLst>
              <a:ext uri="{FF2B5EF4-FFF2-40B4-BE49-F238E27FC236}">
                <a16:creationId xmlns:a16="http://schemas.microsoft.com/office/drawing/2014/main" id="{8DFC5468-B745-C343-BC18-68E2C973B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667000"/>
            <a:ext cx="762000" cy="762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 b="0">
              <a:latin typeface="Times New Roman" panose="02020603050405020304" pitchFamily="18" charset="0"/>
            </a:endParaRPr>
          </a:p>
        </p:txBody>
      </p:sp>
      <p:sp>
        <p:nvSpPr>
          <p:cNvPr id="22538" name="Rectangle 10">
            <a:extLst>
              <a:ext uri="{FF2B5EF4-FFF2-40B4-BE49-F238E27FC236}">
                <a16:creationId xmlns:a16="http://schemas.microsoft.com/office/drawing/2014/main" id="{5ED7C14B-BB16-BF4D-9D3A-72AB8BC6F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667000"/>
            <a:ext cx="762000" cy="762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 b="0">
              <a:latin typeface="Times New Roman" panose="02020603050405020304" pitchFamily="18" charset="0"/>
            </a:endParaRPr>
          </a:p>
        </p:txBody>
      </p:sp>
      <p:sp>
        <p:nvSpPr>
          <p:cNvPr id="22539" name="Rectangle 11">
            <a:extLst>
              <a:ext uri="{FF2B5EF4-FFF2-40B4-BE49-F238E27FC236}">
                <a16:creationId xmlns:a16="http://schemas.microsoft.com/office/drawing/2014/main" id="{8CB818D7-E241-B146-A573-6E843AC84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667000"/>
            <a:ext cx="762000" cy="762000"/>
          </a:xfrm>
          <a:prstGeom prst="rect">
            <a:avLst/>
          </a:prstGeom>
          <a:solidFill>
            <a:srgbClr val="0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 b="0">
              <a:latin typeface="Times New Roman" panose="02020603050405020304" pitchFamily="18" charset="0"/>
            </a:endParaRPr>
          </a:p>
        </p:txBody>
      </p:sp>
      <p:sp>
        <p:nvSpPr>
          <p:cNvPr id="22540" name="Rectangle 12">
            <a:extLst>
              <a:ext uri="{FF2B5EF4-FFF2-40B4-BE49-F238E27FC236}">
                <a16:creationId xmlns:a16="http://schemas.microsoft.com/office/drawing/2014/main" id="{1BD92B1F-02A2-C740-9DDE-8D1364A7C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667000"/>
            <a:ext cx="762000" cy="762000"/>
          </a:xfrm>
          <a:prstGeom prst="rect">
            <a:avLst/>
          </a:prstGeom>
          <a:solidFill>
            <a:srgbClr val="0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 b="0">
              <a:latin typeface="Times New Roman" panose="02020603050405020304" pitchFamily="18" charset="0"/>
            </a:endParaRPr>
          </a:p>
        </p:txBody>
      </p:sp>
      <p:sp>
        <p:nvSpPr>
          <p:cNvPr id="22541" name="Rectangle 13">
            <a:extLst>
              <a:ext uri="{FF2B5EF4-FFF2-40B4-BE49-F238E27FC236}">
                <a16:creationId xmlns:a16="http://schemas.microsoft.com/office/drawing/2014/main" id="{0D5DA485-C853-8244-9A9E-63FB8FBAE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667000"/>
            <a:ext cx="762000" cy="762000"/>
          </a:xfrm>
          <a:prstGeom prst="rect">
            <a:avLst/>
          </a:prstGeom>
          <a:solidFill>
            <a:srgbClr val="0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 b="0">
              <a:latin typeface="Times New Roman" panose="02020603050405020304" pitchFamily="18" charset="0"/>
            </a:endParaRPr>
          </a:p>
        </p:txBody>
      </p:sp>
      <p:sp>
        <p:nvSpPr>
          <p:cNvPr id="22542" name="Rectangle 14">
            <a:extLst>
              <a:ext uri="{FF2B5EF4-FFF2-40B4-BE49-F238E27FC236}">
                <a16:creationId xmlns:a16="http://schemas.microsoft.com/office/drawing/2014/main" id="{9B4A82B4-1D79-3C42-8B50-F58C04E9F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429000"/>
            <a:ext cx="762000" cy="762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 b="0">
              <a:latin typeface="Times New Roman" panose="02020603050405020304" pitchFamily="18" charset="0"/>
            </a:endParaRPr>
          </a:p>
        </p:txBody>
      </p:sp>
      <p:sp>
        <p:nvSpPr>
          <p:cNvPr id="22543" name="Rectangle 15">
            <a:extLst>
              <a:ext uri="{FF2B5EF4-FFF2-40B4-BE49-F238E27FC236}">
                <a16:creationId xmlns:a16="http://schemas.microsoft.com/office/drawing/2014/main" id="{B16AE962-C4ED-E749-9355-997E19814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429000"/>
            <a:ext cx="762000" cy="762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 b="0">
              <a:latin typeface="Times New Roman" panose="02020603050405020304" pitchFamily="18" charset="0"/>
            </a:endParaRPr>
          </a:p>
        </p:txBody>
      </p:sp>
      <p:sp>
        <p:nvSpPr>
          <p:cNvPr id="22544" name="Rectangle 16">
            <a:extLst>
              <a:ext uri="{FF2B5EF4-FFF2-40B4-BE49-F238E27FC236}">
                <a16:creationId xmlns:a16="http://schemas.microsoft.com/office/drawing/2014/main" id="{DAE18465-CF3F-A54A-96B2-FD74EA6B2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429000"/>
            <a:ext cx="762000" cy="762000"/>
          </a:xfrm>
          <a:prstGeom prst="rect">
            <a:avLst/>
          </a:prstGeom>
          <a:solidFill>
            <a:srgbClr val="0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 b="0">
              <a:latin typeface="Times New Roman" panose="02020603050405020304" pitchFamily="18" charset="0"/>
            </a:endParaRPr>
          </a:p>
        </p:txBody>
      </p:sp>
      <p:sp>
        <p:nvSpPr>
          <p:cNvPr id="22545" name="Rectangle 17">
            <a:extLst>
              <a:ext uri="{FF2B5EF4-FFF2-40B4-BE49-F238E27FC236}">
                <a16:creationId xmlns:a16="http://schemas.microsoft.com/office/drawing/2014/main" id="{629FB47D-96D5-674F-B655-79F5585DC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429000"/>
            <a:ext cx="762000" cy="762000"/>
          </a:xfrm>
          <a:prstGeom prst="rect">
            <a:avLst/>
          </a:prstGeom>
          <a:solidFill>
            <a:srgbClr val="0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 b="0">
              <a:latin typeface="Times New Roman" panose="02020603050405020304" pitchFamily="18" charset="0"/>
            </a:endParaRPr>
          </a:p>
        </p:txBody>
      </p:sp>
      <p:sp>
        <p:nvSpPr>
          <p:cNvPr id="22546" name="Rectangle 18">
            <a:extLst>
              <a:ext uri="{FF2B5EF4-FFF2-40B4-BE49-F238E27FC236}">
                <a16:creationId xmlns:a16="http://schemas.microsoft.com/office/drawing/2014/main" id="{A38207DC-753D-8747-AEBA-7E45F791C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429000"/>
            <a:ext cx="762000" cy="7620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 b="0">
              <a:latin typeface="Times New Roman" panose="02020603050405020304" pitchFamily="18" charset="0"/>
            </a:endParaRPr>
          </a:p>
        </p:txBody>
      </p:sp>
      <p:sp>
        <p:nvSpPr>
          <p:cNvPr id="22547" name="Rectangle 19">
            <a:extLst>
              <a:ext uri="{FF2B5EF4-FFF2-40B4-BE49-F238E27FC236}">
                <a16:creationId xmlns:a16="http://schemas.microsoft.com/office/drawing/2014/main" id="{8A831713-8DAB-7248-9891-E4A4B7228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429000"/>
            <a:ext cx="762000" cy="7620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 b="0">
              <a:latin typeface="Times New Roman" panose="02020603050405020304" pitchFamily="18" charset="0"/>
            </a:endParaRPr>
          </a:p>
        </p:txBody>
      </p:sp>
      <p:sp>
        <p:nvSpPr>
          <p:cNvPr id="22548" name="Rectangle 20">
            <a:extLst>
              <a:ext uri="{FF2B5EF4-FFF2-40B4-BE49-F238E27FC236}">
                <a16:creationId xmlns:a16="http://schemas.microsoft.com/office/drawing/2014/main" id="{BC11C990-164F-3C48-BCE2-6FC3D76C8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191000"/>
            <a:ext cx="762000" cy="7620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 b="0">
              <a:latin typeface="Times New Roman" panose="02020603050405020304" pitchFamily="18" charset="0"/>
            </a:endParaRPr>
          </a:p>
        </p:txBody>
      </p:sp>
      <p:sp>
        <p:nvSpPr>
          <p:cNvPr id="22549" name="Rectangle 21">
            <a:extLst>
              <a:ext uri="{FF2B5EF4-FFF2-40B4-BE49-F238E27FC236}">
                <a16:creationId xmlns:a16="http://schemas.microsoft.com/office/drawing/2014/main" id="{C2D9AB08-06E3-EF48-8D7D-15F54FECB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191000"/>
            <a:ext cx="762000" cy="762000"/>
          </a:xfrm>
          <a:prstGeom prst="rect">
            <a:avLst/>
          </a:prstGeom>
          <a:solidFill>
            <a:srgbClr val="0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 b="0">
              <a:latin typeface="Times New Roman" panose="02020603050405020304" pitchFamily="18" charset="0"/>
            </a:endParaRPr>
          </a:p>
        </p:txBody>
      </p:sp>
      <p:sp>
        <p:nvSpPr>
          <p:cNvPr id="22550" name="Rectangle 22">
            <a:extLst>
              <a:ext uri="{FF2B5EF4-FFF2-40B4-BE49-F238E27FC236}">
                <a16:creationId xmlns:a16="http://schemas.microsoft.com/office/drawing/2014/main" id="{279C6DB9-3013-1D47-8DA5-8D67BBCD1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191000"/>
            <a:ext cx="762000" cy="762000"/>
          </a:xfrm>
          <a:prstGeom prst="rect">
            <a:avLst/>
          </a:prstGeom>
          <a:solidFill>
            <a:srgbClr val="0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 b="0">
              <a:latin typeface="Times New Roman" panose="02020603050405020304" pitchFamily="18" charset="0"/>
            </a:endParaRPr>
          </a:p>
        </p:txBody>
      </p:sp>
      <p:sp>
        <p:nvSpPr>
          <p:cNvPr id="22551" name="Rectangle 23">
            <a:extLst>
              <a:ext uri="{FF2B5EF4-FFF2-40B4-BE49-F238E27FC236}">
                <a16:creationId xmlns:a16="http://schemas.microsoft.com/office/drawing/2014/main" id="{632EE51C-89D3-2548-9FAD-9A4B3FB18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191000"/>
            <a:ext cx="762000" cy="7620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 b="0">
              <a:latin typeface="Times New Roman" panose="02020603050405020304" pitchFamily="18" charset="0"/>
            </a:endParaRPr>
          </a:p>
        </p:txBody>
      </p:sp>
      <p:sp>
        <p:nvSpPr>
          <p:cNvPr id="22552" name="Rectangle 24">
            <a:extLst>
              <a:ext uri="{FF2B5EF4-FFF2-40B4-BE49-F238E27FC236}">
                <a16:creationId xmlns:a16="http://schemas.microsoft.com/office/drawing/2014/main" id="{5F1F6EA4-582B-D945-B5AD-4674C2748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762000" cy="7620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 b="0">
              <a:latin typeface="Times New Roman" panose="02020603050405020304" pitchFamily="18" charset="0"/>
            </a:endParaRPr>
          </a:p>
        </p:txBody>
      </p:sp>
      <p:sp>
        <p:nvSpPr>
          <p:cNvPr id="22553" name="Rectangle 25">
            <a:extLst>
              <a:ext uri="{FF2B5EF4-FFF2-40B4-BE49-F238E27FC236}">
                <a16:creationId xmlns:a16="http://schemas.microsoft.com/office/drawing/2014/main" id="{50E578D2-70F4-8340-B3D9-C30E53BA8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191000"/>
            <a:ext cx="762000" cy="7620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 b="0">
              <a:latin typeface="Times New Roman" panose="02020603050405020304" pitchFamily="18" charset="0"/>
            </a:endParaRPr>
          </a:p>
        </p:txBody>
      </p:sp>
      <p:sp>
        <p:nvSpPr>
          <p:cNvPr id="22554" name="Rectangle 26">
            <a:extLst>
              <a:ext uri="{FF2B5EF4-FFF2-40B4-BE49-F238E27FC236}">
                <a16:creationId xmlns:a16="http://schemas.microsoft.com/office/drawing/2014/main" id="{FC625FAA-0865-5546-981F-8FD31BD8A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953000"/>
            <a:ext cx="7620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 b="0">
              <a:latin typeface="Times New Roman" panose="02020603050405020304" pitchFamily="18" charset="0"/>
            </a:endParaRPr>
          </a:p>
        </p:txBody>
      </p:sp>
      <p:sp>
        <p:nvSpPr>
          <p:cNvPr id="22555" name="Rectangle 27">
            <a:extLst>
              <a:ext uri="{FF2B5EF4-FFF2-40B4-BE49-F238E27FC236}">
                <a16:creationId xmlns:a16="http://schemas.microsoft.com/office/drawing/2014/main" id="{9ABE8767-8F5B-BA45-B020-D8583F8FA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953000"/>
            <a:ext cx="762000" cy="7620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 b="0">
              <a:latin typeface="Times New Roman" panose="02020603050405020304" pitchFamily="18" charset="0"/>
            </a:endParaRPr>
          </a:p>
        </p:txBody>
      </p:sp>
      <p:sp>
        <p:nvSpPr>
          <p:cNvPr id="22556" name="Rectangle 28">
            <a:extLst>
              <a:ext uri="{FF2B5EF4-FFF2-40B4-BE49-F238E27FC236}">
                <a16:creationId xmlns:a16="http://schemas.microsoft.com/office/drawing/2014/main" id="{26CA809D-7491-1A4F-8BE2-EE673F7B3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953000"/>
            <a:ext cx="762000" cy="7620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 b="0">
              <a:latin typeface="Times New Roman" panose="02020603050405020304" pitchFamily="18" charset="0"/>
            </a:endParaRPr>
          </a:p>
        </p:txBody>
      </p:sp>
      <p:sp>
        <p:nvSpPr>
          <p:cNvPr id="22557" name="Rectangle 29">
            <a:extLst>
              <a:ext uri="{FF2B5EF4-FFF2-40B4-BE49-F238E27FC236}">
                <a16:creationId xmlns:a16="http://schemas.microsoft.com/office/drawing/2014/main" id="{624FA025-54ED-1943-AB3B-A61CB14B4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953000"/>
            <a:ext cx="762000" cy="7620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 b="0">
              <a:latin typeface="Times New Roman" panose="02020603050405020304" pitchFamily="18" charset="0"/>
            </a:endParaRPr>
          </a:p>
        </p:txBody>
      </p:sp>
      <p:sp>
        <p:nvSpPr>
          <p:cNvPr id="22558" name="Rectangle 30">
            <a:extLst>
              <a:ext uri="{FF2B5EF4-FFF2-40B4-BE49-F238E27FC236}">
                <a16:creationId xmlns:a16="http://schemas.microsoft.com/office/drawing/2014/main" id="{DF23E1D7-D7F6-1042-AF27-752CF6574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953000"/>
            <a:ext cx="762000" cy="7620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 b="0">
              <a:latin typeface="Times New Roman" panose="02020603050405020304" pitchFamily="18" charset="0"/>
            </a:endParaRPr>
          </a:p>
        </p:txBody>
      </p:sp>
      <p:sp>
        <p:nvSpPr>
          <p:cNvPr id="22559" name="Rectangle 31">
            <a:extLst>
              <a:ext uri="{FF2B5EF4-FFF2-40B4-BE49-F238E27FC236}">
                <a16:creationId xmlns:a16="http://schemas.microsoft.com/office/drawing/2014/main" id="{846B9268-3601-9948-80F7-22FD289DA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953000"/>
            <a:ext cx="762000" cy="762000"/>
          </a:xfrm>
          <a:prstGeom prst="rect">
            <a:avLst/>
          </a:prstGeom>
          <a:solidFill>
            <a:srgbClr val="969696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 b="0">
              <a:latin typeface="Times New Roman" panose="02020603050405020304" pitchFamily="18" charset="0"/>
            </a:endParaRPr>
          </a:p>
        </p:txBody>
      </p:sp>
      <p:sp>
        <p:nvSpPr>
          <p:cNvPr id="22560" name="Text Box 32">
            <a:extLst>
              <a:ext uri="{FF2B5EF4-FFF2-40B4-BE49-F238E27FC236}">
                <a16:creationId xmlns:a16="http://schemas.microsoft.com/office/drawing/2014/main" id="{A01B9C75-5699-204E-9197-7861687E5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2525" y="1792288"/>
            <a:ext cx="2201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s-MX" altLang="es-MX" sz="2400" b="0"/>
              <a:t>Imagen de 6x5</a:t>
            </a:r>
            <a:endParaRPr kumimoji="0" lang="es-ES" altLang="es-MX" sz="2400" b="0"/>
          </a:p>
        </p:txBody>
      </p:sp>
      <p:sp>
        <p:nvSpPr>
          <p:cNvPr id="22561" name="Line 33">
            <a:extLst>
              <a:ext uri="{FF2B5EF4-FFF2-40B4-BE49-F238E27FC236}">
                <a16:creationId xmlns:a16="http://schemas.microsoft.com/office/drawing/2014/main" id="{CC4A98F6-B170-EF49-88D6-0D2E9FFEE27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43600" y="52578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562" name="Text Box 34">
            <a:extLst>
              <a:ext uri="{FF2B5EF4-FFF2-40B4-BE49-F238E27FC236}">
                <a16:creationId xmlns:a16="http://schemas.microsoft.com/office/drawing/2014/main" id="{14BBDE67-7321-CD46-8DAD-0570B5591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103813"/>
            <a:ext cx="846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s-MX" altLang="es-MX" sz="2400" b="0"/>
              <a:t>Pixel</a:t>
            </a:r>
            <a:endParaRPr kumimoji="0" lang="es-ES" altLang="es-MX" sz="2400" b="0"/>
          </a:p>
        </p:txBody>
      </p:sp>
      <p:sp>
        <p:nvSpPr>
          <p:cNvPr id="257060" name="Text Box 36">
            <a:extLst>
              <a:ext uri="{FF2B5EF4-FFF2-40B4-BE49-F238E27FC236}">
                <a16:creationId xmlns:a16="http://schemas.microsoft.com/office/drawing/2014/main" id="{6BD034C4-2FD3-5A41-94A9-C9AC95BF5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908050"/>
            <a:ext cx="38925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s-MX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</a:rPr>
              <a:t>CAPTURA DE LA IMAGEN</a:t>
            </a:r>
            <a:endParaRPr lang="es-E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>
            <a:extLst>
              <a:ext uri="{FF2B5EF4-FFF2-40B4-BE49-F238E27FC236}">
                <a16:creationId xmlns:a16="http://schemas.microsoft.com/office/drawing/2014/main" id="{0276D0C9-5FD2-0749-86D8-F083F185D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2133600"/>
            <a:ext cx="4537075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00037" name="Text Box 5">
            <a:extLst>
              <a:ext uri="{FF2B5EF4-FFF2-40B4-BE49-F238E27FC236}">
                <a16:creationId xmlns:a16="http://schemas.microsoft.com/office/drawing/2014/main" id="{1669C3EA-4D8A-4B46-9C33-A422BEFDD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908050"/>
            <a:ext cx="39592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s-MX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</a:rPr>
              <a:t>ESPACIO DE COLOR RGB</a:t>
            </a:r>
            <a:endParaRPr lang="es-E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284723AF-3A6E-B241-AC8C-EA3A9985F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3644900"/>
            <a:ext cx="3151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s-MX" altLang="es-MX" sz="2400" b="0"/>
              <a:t>Espacio de color HSV</a:t>
            </a:r>
            <a:endParaRPr kumimoji="0" lang="es-ES" altLang="es-MX" sz="2400" b="0"/>
          </a:p>
        </p:txBody>
      </p:sp>
      <p:pic>
        <p:nvPicPr>
          <p:cNvPr id="24579" name="Picture 5">
            <a:extLst>
              <a:ext uri="{FF2B5EF4-FFF2-40B4-BE49-F238E27FC236}">
                <a16:creationId xmlns:a16="http://schemas.microsoft.com/office/drawing/2014/main" id="{BC2A40FF-76ED-5D4E-B5F5-27F8FEEDD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492375"/>
            <a:ext cx="4508500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61126" name="Text Box 6">
            <a:extLst>
              <a:ext uri="{FF2B5EF4-FFF2-40B4-BE49-F238E27FC236}">
                <a16:creationId xmlns:a16="http://schemas.microsoft.com/office/drawing/2014/main" id="{562B5B00-9F88-7043-9F25-911380D27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8" y="908050"/>
            <a:ext cx="74453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MX" altLang="es-MX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TRANSFORMACIÓN A OTRO ESPACIO DE COLOR</a:t>
            </a:r>
            <a:endParaRPr lang="es-ES" altLang="es-MX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>
            <a:extLst>
              <a:ext uri="{FF2B5EF4-FFF2-40B4-BE49-F238E27FC236}">
                <a16:creationId xmlns:a16="http://schemas.microsoft.com/office/drawing/2014/main" id="{58AD3B9E-8AD7-E74E-8B51-120E1EC50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57563"/>
            <a:ext cx="24399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s-MX" altLang="es-MX" sz="2400" b="0"/>
              <a:t>Espacio de color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s-MX" altLang="es-MX" sz="2400" b="0"/>
              <a:t> CIE-Lab</a:t>
            </a:r>
            <a:endParaRPr kumimoji="0" lang="es-ES" altLang="es-MX" sz="2400" b="0"/>
          </a:p>
        </p:txBody>
      </p:sp>
      <p:pic>
        <p:nvPicPr>
          <p:cNvPr id="25603" name="Picture 5">
            <a:extLst>
              <a:ext uri="{FF2B5EF4-FFF2-40B4-BE49-F238E27FC236}">
                <a16:creationId xmlns:a16="http://schemas.microsoft.com/office/drawing/2014/main" id="{40DBFA35-9C06-1847-A3D4-DE8211C64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2133600"/>
            <a:ext cx="4679950" cy="439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62150" name="Text Box 6">
            <a:extLst>
              <a:ext uri="{FF2B5EF4-FFF2-40B4-BE49-F238E27FC236}">
                <a16:creationId xmlns:a16="http://schemas.microsoft.com/office/drawing/2014/main" id="{730DAC15-A296-4B46-85ED-E38386CF3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8" y="908050"/>
            <a:ext cx="74453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MX" altLang="es-MX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TRANSFORMACIÓN A OTRO ESPACIO DE COLOR</a:t>
            </a:r>
            <a:endParaRPr lang="es-ES" altLang="es-MX" dirty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D3F4C211-9983-CD47-B7A6-6F03F345D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8559" y="908050"/>
            <a:ext cx="2356735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MX" altLang="es-MX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PREPROCESO</a:t>
            </a:r>
            <a:endParaRPr lang="es-ES" altLang="es-MX" dirty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A5392E25-11CE-7B44-A8CC-FEEDD11BE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1988840"/>
            <a:ext cx="69342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indent="-342900">
              <a:spcBef>
                <a:spcPct val="50000"/>
              </a:spcBef>
              <a:buClrTx/>
              <a:buSzTx/>
            </a:pPr>
            <a:r>
              <a:rPr kumimoji="0" lang="es-MX" altLang="es-MX" sz="2400" b="0" dirty="0"/>
              <a:t>Eliminación de ruido</a:t>
            </a:r>
          </a:p>
          <a:p>
            <a:pPr marL="342900" indent="-342900">
              <a:spcBef>
                <a:spcPct val="50000"/>
              </a:spcBef>
              <a:buClrTx/>
              <a:buSzTx/>
            </a:pPr>
            <a:r>
              <a:rPr kumimoji="0" lang="es-MX" altLang="es-MX" sz="2400" b="0" dirty="0"/>
              <a:t>Eliminación de ”agujeros”</a:t>
            </a:r>
          </a:p>
          <a:p>
            <a:pPr marL="342900" indent="-342900">
              <a:spcBef>
                <a:spcPct val="50000"/>
              </a:spcBef>
              <a:buClrTx/>
              <a:buSzTx/>
            </a:pPr>
            <a:r>
              <a:rPr kumimoji="0" lang="es-MX" altLang="es-MX" sz="2400" b="0" dirty="0"/>
              <a:t>Selección de objetos de interés</a:t>
            </a:r>
          </a:p>
          <a:p>
            <a:pPr marL="342900" indent="-342900">
              <a:spcBef>
                <a:spcPct val="50000"/>
              </a:spcBef>
              <a:buClrTx/>
              <a:buSzTx/>
            </a:pPr>
            <a:endParaRPr kumimoji="0" lang="es-MX" altLang="es-MX" sz="2400" b="0" dirty="0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es-MX" altLang="es-MX" sz="2400" b="0" dirty="0"/>
          </a:p>
        </p:txBody>
      </p:sp>
    </p:spTree>
    <p:extLst>
      <p:ext uri="{BB962C8B-B14F-4D97-AF65-F5344CB8AC3E}">
        <p14:creationId xmlns:p14="http://schemas.microsoft.com/office/powerpoint/2010/main" val="2046806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>
            <a:extLst>
              <a:ext uri="{FF2B5EF4-FFF2-40B4-BE49-F238E27FC236}">
                <a16:creationId xmlns:a16="http://schemas.microsoft.com/office/drawing/2014/main" id="{169DAE66-5306-9D43-893C-6B2C02A9B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209800"/>
            <a:ext cx="6934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MX" altLang="es-MX" sz="2400" b="0" dirty="0"/>
              <a:t>La segmentación y clasificación es importante para discriminar objetos en una imagen, ejemplo separar la superficie de suelo de la superficie de hojas.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es-MX" altLang="es-MX" sz="2400" b="0" dirty="0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es-MX" altLang="es-MX" sz="2400" b="0" dirty="0"/>
          </a:p>
        </p:txBody>
      </p:sp>
      <p:sp>
        <p:nvSpPr>
          <p:cNvPr id="259076" name="Text Box 4">
            <a:extLst>
              <a:ext uri="{FF2B5EF4-FFF2-40B4-BE49-F238E27FC236}">
                <a16:creationId xmlns:a16="http://schemas.microsoft.com/office/drawing/2014/main" id="{A44F49D8-F1EE-FD43-AA36-02AAA80D1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884238"/>
            <a:ext cx="536416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MX" altLang="es-MX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SEGMENTACIÓN Y CLASIFICACIÓN</a:t>
            </a:r>
            <a:endParaRPr lang="es-ES" altLang="es-MX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F7C3CBA7-B18C-B942-8772-B08AC634C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050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s-MX" altLang="es-MX" sz="2400" b="0"/>
              <a:t>Métodos de clasificación</a:t>
            </a:r>
            <a:endParaRPr kumimoji="0" lang="es-ES" altLang="es-MX" sz="2400" b="0"/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A5CA63EB-5A29-9846-962C-FD8FD58E6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111500"/>
            <a:ext cx="70866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es-MX" altLang="es-MX" sz="2400" b="0" dirty="0"/>
              <a:t>Índices y umbrales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es-MX" altLang="es-MX" sz="2400" b="0" dirty="0"/>
              <a:t>Transformación canónica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es-MX" altLang="es-MX" sz="2400" b="0" dirty="0"/>
              <a:t>Análisis discriminante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es-MX" altLang="es-MX" sz="2400" b="0" dirty="0"/>
              <a:t>Redes neuronales artificiales </a:t>
            </a:r>
            <a:r>
              <a:rPr kumimoji="0" lang="en-US" altLang="es-MX" sz="2400" b="0" dirty="0"/>
              <a:t>(Pattern recognition and classification, </a:t>
            </a:r>
            <a:r>
              <a:rPr kumimoji="0" lang="en-US" altLang="es-MX" sz="2400" b="0" dirty="0" err="1"/>
              <a:t>aprendizaje</a:t>
            </a:r>
            <a:r>
              <a:rPr kumimoji="0" lang="en-US" altLang="es-MX" sz="2400" b="0" dirty="0"/>
              <a:t> profundo)	AI TRILOGY, KERAS</a:t>
            </a:r>
          </a:p>
        </p:txBody>
      </p:sp>
      <p:sp>
        <p:nvSpPr>
          <p:cNvPr id="263173" name="Text Box 5">
            <a:extLst>
              <a:ext uri="{FF2B5EF4-FFF2-40B4-BE49-F238E27FC236}">
                <a16:creationId xmlns:a16="http://schemas.microsoft.com/office/drawing/2014/main" id="{43822860-7BF9-7247-8FF1-5437F0514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908050"/>
            <a:ext cx="536416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MX" altLang="es-MX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SEGMENTACIÓN Y CLASIFICACIÓN</a:t>
            </a:r>
            <a:endParaRPr lang="es-ES" altLang="es-MX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BC8EC8FA-AB13-A94D-B4B9-A6A668F42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988" y="884238"/>
            <a:ext cx="5380037" cy="8302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MX" altLang="es-MX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SEGMENTACIÓN Y CLASIFICACIÓN</a:t>
            </a:r>
          </a:p>
          <a:p>
            <a:pPr algn="ctr" eaLnBrk="1" hangingPunct="1">
              <a:defRPr/>
            </a:pPr>
            <a:r>
              <a:rPr lang="es-MX" altLang="es-MX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Por color</a:t>
            </a:r>
            <a:endParaRPr lang="es-ES" altLang="es-MX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0723" name="Text Box 2">
            <a:extLst>
              <a:ext uri="{FF2B5EF4-FFF2-40B4-BE49-F238E27FC236}">
                <a16:creationId xmlns:a16="http://schemas.microsoft.com/office/drawing/2014/main" id="{DD94E3F8-70B4-D44D-9DA3-A7955771F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700" y="2636838"/>
            <a:ext cx="69342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MX" altLang="es-MX" sz="2400" b="0"/>
              <a:t>Se usan como variables los canales de los diferentes espacios de color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es-MX" altLang="es-MX" sz="2400" b="0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es-MX" altLang="es-MX" sz="2400" b="0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es-MX" altLang="es-MX" sz="2400"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03B7C2AA-20EB-5343-B481-089ECA523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49500"/>
            <a:ext cx="731520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es-MX" altLang="es-MX" sz="2000" b="0" dirty="0"/>
              <a:t>Introducción al análisis de imágenes con PlantCV.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es-MX" altLang="es-MX" sz="2000" b="0" dirty="0"/>
              <a:t>Segmentación de plantas.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es-MX" altLang="es-MX" sz="2000" b="0" dirty="0"/>
              <a:t>Segmentación de hoja con lesiones. Identificación y conteo de estructuras o semillas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es-MX" altLang="es-MX" sz="2000" b="0" dirty="0"/>
              <a:t> Identificación de estructuras de la planta con ”naive Bayes”. Proceso de imágenes por lotes.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es-MX" altLang="es-MX" sz="2000" b="0" dirty="0"/>
              <a:t>Medición de variables morfológicas de plantas. Automatización del análisis de imágenes.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endParaRPr kumimoji="0" lang="es-MX" altLang="es-MX" sz="2000" b="0" dirty="0"/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endParaRPr kumimoji="0" lang="es-MX" altLang="es-MX" sz="2000" b="0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A25C441B-14FE-4448-8DEB-0D3BACE1F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008" y="908050"/>
            <a:ext cx="2031326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MX" altLang="es-MX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CONTENIDO</a:t>
            </a:r>
            <a:endParaRPr lang="es-ES" altLang="es-MX" dirty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792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A5A7B21A-F33D-334E-B423-F465F2C65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988" y="884238"/>
            <a:ext cx="5380037" cy="8302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MX" altLang="es-MX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SEGMENTACIÓN Y CLASIFICACIÓN</a:t>
            </a:r>
          </a:p>
          <a:p>
            <a:pPr algn="ctr" eaLnBrk="1" hangingPunct="1">
              <a:defRPr/>
            </a:pPr>
            <a:r>
              <a:rPr lang="es-MX" altLang="es-MX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Por textura </a:t>
            </a:r>
          </a:p>
        </p:txBody>
      </p:sp>
      <p:sp>
        <p:nvSpPr>
          <p:cNvPr id="31747" name="Text Box 7">
            <a:extLst>
              <a:ext uri="{FF2B5EF4-FFF2-40B4-BE49-F238E27FC236}">
                <a16:creationId xmlns:a16="http://schemas.microsoft.com/office/drawing/2014/main" id="{A3452112-4973-9F42-A7BB-FE4CA2B96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852738"/>
            <a:ext cx="822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MX" sz="2000" b="0"/>
              <a:t>Con base en los cambios de tonalidad de los pixeles de las imágenes</a:t>
            </a:r>
            <a:endParaRPr lang="es-ES" altLang="es-MX" sz="2000" b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D7CCAC3-2367-CE4B-92C7-A4387D143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3875"/>
            <a:ext cx="91440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br>
              <a:rPr kumimoji="0" lang="es-ES" altLang="es-MX" sz="700" b="0">
                <a:latin typeface="Times New Roman" panose="02020603050405020304" pitchFamily="18" charset="0"/>
              </a:rPr>
            </a:br>
            <a:endParaRPr kumimoji="0" lang="es-ES" altLang="es-MX" sz="2400" b="0">
              <a:latin typeface="Times New Roman" panose="02020603050405020304" pitchFamily="18" charset="0"/>
            </a:endParaRPr>
          </a:p>
        </p:txBody>
      </p:sp>
      <p:sp>
        <p:nvSpPr>
          <p:cNvPr id="32771" name="Text Box 4">
            <a:extLst>
              <a:ext uri="{FF2B5EF4-FFF2-40B4-BE49-F238E27FC236}">
                <a16:creationId xmlns:a16="http://schemas.microsoft.com/office/drawing/2014/main" id="{118AB3B2-9D15-4C4D-BF39-8A9DD2212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916113"/>
            <a:ext cx="784860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25000"/>
              </a:spcAft>
              <a:buClrTx/>
              <a:buSzTx/>
              <a:buFontTx/>
              <a:buChar char="•"/>
            </a:pPr>
            <a:r>
              <a:rPr kumimoji="0" lang="es-MX" altLang="es-MX" sz="2000" b="0"/>
              <a:t>Area</a:t>
            </a:r>
          </a:p>
          <a:p>
            <a:pPr>
              <a:spcBef>
                <a:spcPct val="0"/>
              </a:spcBef>
              <a:spcAft>
                <a:spcPct val="25000"/>
              </a:spcAft>
              <a:buClrTx/>
              <a:buSzTx/>
              <a:buFontTx/>
              <a:buChar char="•"/>
            </a:pPr>
            <a:r>
              <a:rPr kumimoji="0" lang="es-MX" altLang="es-MX" sz="2000" b="0"/>
              <a:t>Perímetro</a:t>
            </a:r>
          </a:p>
          <a:p>
            <a:pPr>
              <a:spcBef>
                <a:spcPct val="0"/>
              </a:spcBef>
              <a:spcAft>
                <a:spcPct val="25000"/>
              </a:spcAft>
              <a:buClrTx/>
              <a:buSzTx/>
              <a:buFontTx/>
              <a:buChar char="•"/>
            </a:pPr>
            <a:r>
              <a:rPr kumimoji="0" lang="es-MX" altLang="es-MX" sz="2000" b="0"/>
              <a:t>Longitud</a:t>
            </a:r>
          </a:p>
          <a:p>
            <a:pPr>
              <a:spcBef>
                <a:spcPct val="0"/>
              </a:spcBef>
              <a:spcAft>
                <a:spcPct val="25000"/>
              </a:spcAft>
              <a:buClrTx/>
              <a:buSzTx/>
              <a:buFontTx/>
              <a:buChar char="•"/>
            </a:pPr>
            <a:r>
              <a:rPr kumimoji="0" lang="es-MX" altLang="es-MX" sz="2000" b="0"/>
              <a:t>Sinuosidad</a:t>
            </a:r>
          </a:p>
          <a:p>
            <a:pPr>
              <a:spcBef>
                <a:spcPct val="0"/>
              </a:spcBef>
              <a:spcAft>
                <a:spcPct val="25000"/>
              </a:spcAft>
              <a:buClrTx/>
              <a:buSzTx/>
              <a:buFontTx/>
              <a:buChar char="•"/>
            </a:pPr>
            <a:r>
              <a:rPr kumimoji="0" lang="es-MX" altLang="es-MX" sz="2000" b="0"/>
              <a:t>Factor de forma </a:t>
            </a:r>
            <a:r>
              <a:rPr kumimoji="0" lang="en-US" altLang="es-MX" sz="2000" b="0"/>
              <a:t>(per</a:t>
            </a:r>
            <a:r>
              <a:rPr kumimoji="0" lang="es-MX" altLang="es-MX" sz="2000" b="0"/>
              <a:t>ímetro</a:t>
            </a:r>
            <a:r>
              <a:rPr kumimoji="0" lang="es-MX" altLang="es-MX" sz="2000" b="0" baseline="30000"/>
              <a:t>4</a:t>
            </a:r>
            <a:r>
              <a:rPr kumimoji="0" lang="en-US" altLang="es-MX" sz="2000" b="0"/>
              <a:t>/4</a:t>
            </a:r>
            <a:r>
              <a:rPr kumimoji="0" lang="en-US" altLang="es-MX" sz="2000" b="0">
                <a:cs typeface="Times New Roman" panose="02020603050405020304" pitchFamily="18" charset="0"/>
              </a:rPr>
              <a:t>πarea)</a:t>
            </a:r>
          </a:p>
          <a:p>
            <a:pPr>
              <a:spcBef>
                <a:spcPct val="0"/>
              </a:spcBef>
              <a:spcAft>
                <a:spcPct val="25000"/>
              </a:spcAft>
              <a:buClrTx/>
              <a:buSzTx/>
              <a:buFontTx/>
              <a:buChar char="•"/>
            </a:pPr>
            <a:r>
              <a:rPr kumimoji="0" lang="es-MX" altLang="es-MX" sz="2000" b="0">
                <a:cs typeface="Times New Roman" panose="02020603050405020304" pitchFamily="18" charset="0"/>
              </a:rPr>
              <a:t>Diámetro equivalente</a:t>
            </a:r>
          </a:p>
          <a:p>
            <a:pPr>
              <a:spcBef>
                <a:spcPct val="0"/>
              </a:spcBef>
              <a:spcAft>
                <a:spcPct val="25000"/>
              </a:spcAft>
              <a:buClrTx/>
              <a:buSzTx/>
              <a:buFontTx/>
              <a:buChar char="•"/>
            </a:pPr>
            <a:r>
              <a:rPr kumimoji="0" lang="es-MX" altLang="es-MX" sz="2000" b="0">
                <a:cs typeface="Times New Roman" panose="02020603050405020304" pitchFamily="18" charset="0"/>
              </a:rPr>
              <a:t>Rectangularidad (área</a:t>
            </a:r>
            <a:r>
              <a:rPr kumimoji="0" lang="en-US" altLang="es-MX" sz="2000" b="0">
                <a:cs typeface="Times New Roman" panose="02020603050405020304" pitchFamily="18" charset="0"/>
              </a:rPr>
              <a:t>/(largo x ancho)</a:t>
            </a:r>
            <a:r>
              <a:rPr kumimoji="0" lang="es-MX" altLang="es-MX" sz="2000" b="0">
                <a:cs typeface="Times New Roman" panose="02020603050405020304" pitchFamily="18" charset="0"/>
              </a:rPr>
              <a:t>) o redondez</a:t>
            </a:r>
          </a:p>
          <a:p>
            <a:pPr>
              <a:spcBef>
                <a:spcPct val="0"/>
              </a:spcBef>
              <a:spcAft>
                <a:spcPct val="25000"/>
              </a:spcAft>
              <a:buClrTx/>
              <a:buSzTx/>
              <a:buFontTx/>
              <a:buChar char="•"/>
            </a:pPr>
            <a:r>
              <a:rPr kumimoji="0" lang="es-MX" altLang="es-MX" sz="2000" b="0">
                <a:cs typeface="Times New Roman" panose="02020603050405020304" pitchFamily="18" charset="0"/>
              </a:rPr>
              <a:t>Número de Euler</a:t>
            </a:r>
          </a:p>
          <a:p>
            <a:pPr>
              <a:spcBef>
                <a:spcPct val="0"/>
              </a:spcBef>
              <a:spcAft>
                <a:spcPct val="25000"/>
              </a:spcAft>
              <a:buClrTx/>
              <a:buSzTx/>
              <a:buFontTx/>
              <a:buChar char="•"/>
            </a:pPr>
            <a:r>
              <a:rPr kumimoji="0" lang="es-MX" altLang="es-MX" sz="2000" b="0">
                <a:cs typeface="Times New Roman" panose="02020603050405020304" pitchFamily="18" charset="0"/>
              </a:rPr>
              <a:t>Centro del área</a:t>
            </a:r>
          </a:p>
          <a:p>
            <a:pPr>
              <a:spcBef>
                <a:spcPct val="0"/>
              </a:spcBef>
              <a:spcAft>
                <a:spcPct val="25000"/>
              </a:spcAft>
              <a:buClrTx/>
              <a:buSzTx/>
              <a:buFontTx/>
              <a:buChar char="•"/>
            </a:pPr>
            <a:r>
              <a:rPr kumimoji="0" lang="es-MX" altLang="es-MX" sz="2000" b="0">
                <a:cs typeface="Times New Roman" panose="02020603050405020304" pitchFamily="18" charset="0"/>
              </a:rPr>
              <a:t>Eje del segundo momentum </a:t>
            </a:r>
            <a:r>
              <a:rPr kumimoji="0" lang="en-US" altLang="es-MX" sz="2000" b="0">
                <a:cs typeface="Times New Roman" panose="02020603050405020304" pitchFamily="18" charset="0"/>
              </a:rPr>
              <a:t>(informaci</a:t>
            </a:r>
            <a:r>
              <a:rPr kumimoji="0" lang="es-MX" altLang="es-MX" sz="2000" b="0">
                <a:cs typeface="Times New Roman" panose="02020603050405020304" pitchFamily="18" charset="0"/>
              </a:rPr>
              <a:t>ón sobre la orientación</a:t>
            </a:r>
            <a:r>
              <a:rPr kumimoji="0" lang="en-US" altLang="es-MX" sz="2000" b="0">
                <a:cs typeface="Times New Roman" panose="02020603050405020304" pitchFamily="18" charset="0"/>
              </a:rPr>
              <a:t> del objeto)</a:t>
            </a:r>
          </a:p>
          <a:p>
            <a:pPr>
              <a:spcBef>
                <a:spcPct val="0"/>
              </a:spcBef>
              <a:spcAft>
                <a:spcPct val="25000"/>
              </a:spcAft>
              <a:buClrTx/>
              <a:buSzTx/>
              <a:buFontTx/>
              <a:buChar char="•"/>
            </a:pPr>
            <a:r>
              <a:rPr kumimoji="0" lang="es-MX" altLang="es-MX" sz="2000" b="0">
                <a:cs typeface="Times New Roman" panose="02020603050405020304" pitchFamily="18" charset="0"/>
              </a:rPr>
              <a:t>Otros</a:t>
            </a:r>
            <a:endParaRPr kumimoji="0" lang="es-ES" altLang="es-MX" sz="2000" b="0"/>
          </a:p>
        </p:txBody>
      </p:sp>
      <p:sp>
        <p:nvSpPr>
          <p:cNvPr id="264198" name="Text Box 6">
            <a:extLst>
              <a:ext uri="{FF2B5EF4-FFF2-40B4-BE49-F238E27FC236}">
                <a16:creationId xmlns:a16="http://schemas.microsoft.com/office/drawing/2014/main" id="{A03C0D07-65AA-1345-B864-90905F6AC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908050"/>
            <a:ext cx="41275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s-MX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</a:rPr>
              <a:t>MEDICIONES EN OBJETOS</a:t>
            </a:r>
            <a:endParaRPr lang="es-E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3E5D383D-D7C7-894A-A80D-C1D247B18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1113" y="908050"/>
            <a:ext cx="1535112" cy="4619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MX" altLang="es-MX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Perímetro</a:t>
            </a:r>
            <a:endParaRPr lang="es-ES" altLang="es-MX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30F1013-C3BA-6847-9E95-3B1670119780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55776" y="4869160"/>
            <a:ext cx="3384376" cy="461665"/>
          </a:xfrm>
          <a:prstGeom prst="rect">
            <a:avLst/>
          </a:prstGeom>
          <a:blipFill rotWithShape="0">
            <a:blip r:embed="rId2"/>
            <a:stretch>
              <a:fillRect t="-130667" r="-10090" b="-200000"/>
            </a:stretch>
          </a:blipFill>
        </p:spPr>
        <p:txBody>
          <a:bodyPr/>
          <a:lstStyle/>
          <a:p>
            <a:pPr>
              <a:defRPr/>
            </a:pPr>
            <a:r>
              <a:rPr lang="es-MX">
                <a:noFill/>
                <a:latin typeface="Times New Roman" charset="0"/>
                <a:ea typeface="ＭＳ Ｐゴシック" charset="0"/>
              </a:rPr>
              <a:t> </a:t>
            </a:r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CA98688D-1B67-B540-87E6-33E41B891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763" y="1978025"/>
            <a:ext cx="73152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ES" altLang="es-MX" sz="2400" b="0"/>
              <a:t>Se cuenta el número de píxeles alrededor del objeto. </a:t>
            </a:r>
            <a:r>
              <a:rPr lang="en-US" altLang="es-MX" sz="2400" b="0"/>
              <a:t>β(A) es la imagen del ojbeto con un pixel de grosor, A es la imagen binaria original, y (AΘB) es el proceso de erosion de la imagen binaria A con un element estructurante B de 3 pixels de ancho.</a:t>
            </a:r>
            <a:endParaRPr kumimoji="0" lang="es-ES" altLang="es-MX" sz="2400" b="0"/>
          </a:p>
        </p:txBody>
      </p:sp>
    </p:spTree>
    <p:extLst>
      <p:ext uri="{BB962C8B-B14F-4D97-AF65-F5344CB8AC3E}">
        <p14:creationId xmlns:p14="http://schemas.microsoft.com/office/powerpoint/2010/main" val="3427169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D23E691A-A54E-FF46-A061-44D0BC8C8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163" y="908050"/>
            <a:ext cx="2513012" cy="4619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MX" altLang="es-MX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Número de Euler</a:t>
            </a:r>
            <a:endParaRPr lang="es-ES" altLang="es-MX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30C617C8-A72C-3F46-84EF-DA75CAA94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763" y="1978025"/>
            <a:ext cx="7315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MX" altLang="es-MX" sz="2400" b="0"/>
              <a:t>Se define como el número de objetos menos el número de agujeros en los objetos mediante el proceso de encontrar concavidades y convexidades</a:t>
            </a:r>
            <a:endParaRPr kumimoji="0" lang="es-ES" altLang="es-MX" sz="2400" b="0"/>
          </a:p>
        </p:txBody>
      </p:sp>
      <p:sp>
        <p:nvSpPr>
          <p:cNvPr id="27652" name="Abrir llave 4">
            <a:extLst>
              <a:ext uri="{FF2B5EF4-FFF2-40B4-BE49-F238E27FC236}">
                <a16:creationId xmlns:a16="http://schemas.microsoft.com/office/drawing/2014/main" id="{3F4EBC62-F37D-974C-BAD0-C4EB3B684CAE}"/>
              </a:ext>
            </a:extLst>
          </p:cNvPr>
          <p:cNvSpPr>
            <a:spLocks/>
          </p:cNvSpPr>
          <p:nvPr/>
        </p:nvSpPr>
        <p:spPr bwMode="auto">
          <a:xfrm>
            <a:off x="1130300" y="3443288"/>
            <a:ext cx="288925" cy="1073150"/>
          </a:xfrm>
          <a:prstGeom prst="leftBrace">
            <a:avLst>
              <a:gd name="adj1" fmla="val 8306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 b="0">
              <a:latin typeface="Times New Roman" panose="02020603050405020304" pitchFamily="18" charset="0"/>
            </a:endParaRPr>
          </a:p>
        </p:txBody>
      </p:sp>
      <p:sp>
        <p:nvSpPr>
          <p:cNvPr id="27653" name="Cerrar llave 5">
            <a:extLst>
              <a:ext uri="{FF2B5EF4-FFF2-40B4-BE49-F238E27FC236}">
                <a16:creationId xmlns:a16="http://schemas.microsoft.com/office/drawing/2014/main" id="{61A75F36-1F37-4342-AC96-391535123A26}"/>
              </a:ext>
            </a:extLst>
          </p:cNvPr>
          <p:cNvSpPr>
            <a:spLocks/>
          </p:cNvSpPr>
          <p:nvPr/>
        </p:nvSpPr>
        <p:spPr bwMode="auto">
          <a:xfrm>
            <a:off x="2398713" y="3449638"/>
            <a:ext cx="261937" cy="1081087"/>
          </a:xfrm>
          <a:prstGeom prst="rightBrace">
            <a:avLst>
              <a:gd name="adj1" fmla="val 8312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 b="0">
              <a:latin typeface="Times New Roman" panose="02020603050405020304" pitchFamily="18" charset="0"/>
            </a:endParaRPr>
          </a:p>
        </p:txBody>
      </p:sp>
      <p:sp>
        <p:nvSpPr>
          <p:cNvPr id="27654" name="CuadroTexto 6">
            <a:extLst>
              <a:ext uri="{FF2B5EF4-FFF2-40B4-BE49-F238E27FC236}">
                <a16:creationId xmlns:a16="http://schemas.microsoft.com/office/drawing/2014/main" id="{E1989EA8-530F-544D-8ECC-A8EA0865D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3557588"/>
            <a:ext cx="3587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MX" sz="2400" b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7655" name="CuadroTexto 7">
            <a:extLst>
              <a:ext uri="{FF2B5EF4-FFF2-40B4-BE49-F238E27FC236}">
                <a16:creationId xmlns:a16="http://schemas.microsoft.com/office/drawing/2014/main" id="{8B61827A-FAFA-1748-A324-4E1995BB5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3557588"/>
            <a:ext cx="360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MX" sz="2400" b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7656" name="CuadroTexto 9">
            <a:extLst>
              <a:ext uri="{FF2B5EF4-FFF2-40B4-BE49-F238E27FC236}">
                <a16:creationId xmlns:a16="http://schemas.microsoft.com/office/drawing/2014/main" id="{6C4190D6-DDEB-DD4D-9AE5-260EC2B92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033838"/>
            <a:ext cx="358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MX" sz="2400" b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7657" name="CuadroTexto 10">
            <a:extLst>
              <a:ext uri="{FF2B5EF4-FFF2-40B4-BE49-F238E27FC236}">
                <a16:creationId xmlns:a16="http://schemas.microsoft.com/office/drawing/2014/main" id="{1834CEB1-321A-714A-B2B4-E75A54CA9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925" y="4054475"/>
            <a:ext cx="360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MX" sz="2400" b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7658" name="Abrir llave 26">
            <a:extLst>
              <a:ext uri="{FF2B5EF4-FFF2-40B4-BE49-F238E27FC236}">
                <a16:creationId xmlns:a16="http://schemas.microsoft.com/office/drawing/2014/main" id="{89D76695-1DF2-EC4E-A8A1-6809B7DD60DA}"/>
              </a:ext>
            </a:extLst>
          </p:cNvPr>
          <p:cNvSpPr>
            <a:spLocks/>
          </p:cNvSpPr>
          <p:nvPr/>
        </p:nvSpPr>
        <p:spPr bwMode="auto">
          <a:xfrm>
            <a:off x="5319713" y="3448050"/>
            <a:ext cx="288925" cy="1073150"/>
          </a:xfrm>
          <a:prstGeom prst="leftBrace">
            <a:avLst>
              <a:gd name="adj1" fmla="val 8306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 b="0">
              <a:latin typeface="Times New Roman" panose="02020603050405020304" pitchFamily="18" charset="0"/>
            </a:endParaRPr>
          </a:p>
        </p:txBody>
      </p:sp>
      <p:sp>
        <p:nvSpPr>
          <p:cNvPr id="27659" name="Cerrar llave 27">
            <a:extLst>
              <a:ext uri="{FF2B5EF4-FFF2-40B4-BE49-F238E27FC236}">
                <a16:creationId xmlns:a16="http://schemas.microsoft.com/office/drawing/2014/main" id="{2F7D1ADC-8035-A74F-B49F-F25078F62D03}"/>
              </a:ext>
            </a:extLst>
          </p:cNvPr>
          <p:cNvSpPr>
            <a:spLocks/>
          </p:cNvSpPr>
          <p:nvPr/>
        </p:nvSpPr>
        <p:spPr bwMode="auto">
          <a:xfrm>
            <a:off x="6588125" y="3454400"/>
            <a:ext cx="261938" cy="1082675"/>
          </a:xfrm>
          <a:prstGeom prst="rightBrace">
            <a:avLst>
              <a:gd name="adj1" fmla="val 8324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 b="0">
              <a:latin typeface="Times New Roman" panose="02020603050405020304" pitchFamily="18" charset="0"/>
            </a:endParaRPr>
          </a:p>
        </p:txBody>
      </p:sp>
      <p:sp>
        <p:nvSpPr>
          <p:cNvPr id="27660" name="CuadroTexto 28">
            <a:extLst>
              <a:ext uri="{FF2B5EF4-FFF2-40B4-BE49-F238E27FC236}">
                <a16:creationId xmlns:a16="http://schemas.microsoft.com/office/drawing/2014/main" id="{23A88517-E68C-3A46-9386-E522AE0FC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5788" y="3562350"/>
            <a:ext cx="358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MX" sz="2400" b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7661" name="CuadroTexto 29">
            <a:extLst>
              <a:ext uri="{FF2B5EF4-FFF2-40B4-BE49-F238E27FC236}">
                <a16:creationId xmlns:a16="http://schemas.microsoft.com/office/drawing/2014/main" id="{8728B780-7CC1-EA4E-AD75-48A30A56D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463" y="3562350"/>
            <a:ext cx="360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MX" sz="2400" b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7662" name="CuadroTexto 30">
            <a:extLst>
              <a:ext uri="{FF2B5EF4-FFF2-40B4-BE49-F238E27FC236}">
                <a16:creationId xmlns:a16="http://schemas.microsoft.com/office/drawing/2014/main" id="{6A708E6E-1852-8146-89B8-16F88337C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5788" y="4038600"/>
            <a:ext cx="358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MX" sz="2400" b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7663" name="CuadroTexto 31">
            <a:extLst>
              <a:ext uri="{FF2B5EF4-FFF2-40B4-BE49-F238E27FC236}">
                <a16:creationId xmlns:a16="http://schemas.microsoft.com/office/drawing/2014/main" id="{7044CD97-96F4-F249-9FA6-910FDD3DE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6338" y="4059238"/>
            <a:ext cx="360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MX" sz="2400" b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7664" name="CuadroTexto 32">
            <a:extLst>
              <a:ext uri="{FF2B5EF4-FFF2-40B4-BE49-F238E27FC236}">
                <a16:creationId xmlns:a16="http://schemas.microsoft.com/office/drawing/2014/main" id="{004CDCE5-9BA0-6D4C-A4D1-4BB376E22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941888"/>
            <a:ext cx="1927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MX" sz="2400" b="0">
                <a:latin typeface="Times New Roman" panose="02020603050405020304" pitchFamily="18" charset="0"/>
              </a:rPr>
              <a:t>Convexidades</a:t>
            </a:r>
          </a:p>
        </p:txBody>
      </p:sp>
      <p:sp>
        <p:nvSpPr>
          <p:cNvPr id="27665" name="CuadroTexto 33">
            <a:extLst>
              <a:ext uri="{FF2B5EF4-FFF2-40B4-BE49-F238E27FC236}">
                <a16:creationId xmlns:a16="http://schemas.microsoft.com/office/drawing/2014/main" id="{EE24A758-64D4-8F4D-A703-F3A55E6B0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4945063"/>
            <a:ext cx="19097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MX" sz="2400" b="0">
                <a:latin typeface="Times New Roman" panose="02020603050405020304" pitchFamily="18" charset="0"/>
              </a:rPr>
              <a:t>Concavidades</a:t>
            </a:r>
          </a:p>
        </p:txBody>
      </p:sp>
      <p:sp>
        <p:nvSpPr>
          <p:cNvPr id="27666" name="CuadroTexto 34">
            <a:extLst>
              <a:ext uri="{FF2B5EF4-FFF2-40B4-BE49-F238E27FC236}">
                <a16:creationId xmlns:a16="http://schemas.microsoft.com/office/drawing/2014/main" id="{119E33F2-16A6-724A-92F4-0ED376C6A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5862638"/>
            <a:ext cx="78755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MX" sz="2400" b="0">
                <a:latin typeface="Times New Roman" panose="02020603050405020304" pitchFamily="18" charset="0"/>
              </a:rPr>
              <a:t>Número Euler = Núm. convexidades – Núm. De concavidades</a:t>
            </a:r>
          </a:p>
        </p:txBody>
      </p:sp>
    </p:spTree>
    <p:extLst>
      <p:ext uri="{BB962C8B-B14F-4D97-AF65-F5344CB8AC3E}">
        <p14:creationId xmlns:p14="http://schemas.microsoft.com/office/powerpoint/2010/main" val="3819989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escudo">
            <a:extLst>
              <a:ext uri="{FF2B5EF4-FFF2-40B4-BE49-F238E27FC236}">
                <a16:creationId xmlns:a16="http://schemas.microsoft.com/office/drawing/2014/main" id="{911D4448-364A-B046-BB21-A5339D373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620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349" name="Text Box 5">
            <a:extLst>
              <a:ext uri="{FF2B5EF4-FFF2-40B4-BE49-F238E27FC236}">
                <a16:creationId xmlns:a16="http://schemas.microsoft.com/office/drawing/2014/main" id="{E36BD315-22B0-AF40-876B-38321D3B9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3288" y="914400"/>
            <a:ext cx="2300287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s-MX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</a:rPr>
              <a:t>IMPORTANCIA</a:t>
            </a:r>
            <a:endParaRPr lang="es-E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3796" name="Rectangle 6">
            <a:extLst>
              <a:ext uri="{FF2B5EF4-FFF2-40B4-BE49-F238E27FC236}">
                <a16:creationId xmlns:a16="http://schemas.microsoft.com/office/drawing/2014/main" id="{2C7EDAD8-F10C-FB49-9E67-CACE0E8C2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781300"/>
            <a:ext cx="568801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es-MX" sz="2400" b="0">
                <a:solidFill>
                  <a:srgbClr val="FFFF00"/>
                </a:solidFill>
              </a:rPr>
              <a:t>Proceso de selecci</a:t>
            </a:r>
            <a:r>
              <a:rPr kumimoji="0" lang="es-MX" altLang="es-MX" sz="2400" b="0">
                <a:solidFill>
                  <a:srgbClr val="FFFF00"/>
                </a:solidFill>
              </a:rPr>
              <a:t>ón y</a:t>
            </a:r>
            <a:r>
              <a:rPr kumimoji="0" lang="en-US" altLang="es-MX" sz="2400" b="0">
                <a:solidFill>
                  <a:srgbClr val="FFFF00"/>
                </a:solidFill>
              </a:rPr>
              <a:t>/o </a:t>
            </a:r>
            <a:r>
              <a:rPr kumimoji="0" lang="es-MX" altLang="es-MX" sz="2400" b="0">
                <a:solidFill>
                  <a:srgbClr val="FFFF00"/>
                </a:solidFill>
              </a:rPr>
              <a:t>clasificación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endParaRPr kumimoji="0" lang="es-MX" altLang="es-MX" sz="2400" b="0">
              <a:solidFill>
                <a:srgbClr val="FFFF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s-MX" altLang="es-MX" sz="2400" b="0">
                <a:solidFill>
                  <a:srgbClr val="FFFF00"/>
                </a:solidFill>
              </a:rPr>
              <a:t>Mejoramiento genético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endParaRPr kumimoji="0" lang="es-MX" altLang="es-MX" sz="2400" b="0">
              <a:solidFill>
                <a:srgbClr val="FFFF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s-MX" altLang="es-MX" sz="2400" b="0">
                <a:solidFill>
                  <a:srgbClr val="FFFF00"/>
                </a:solidFill>
              </a:rPr>
              <a:t>Optimización de prácticas agrícolas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s-MX" sz="2400" b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escudo">
            <a:extLst>
              <a:ext uri="{FF2B5EF4-FFF2-40B4-BE49-F238E27FC236}">
                <a16:creationId xmlns:a16="http://schemas.microsoft.com/office/drawing/2014/main" id="{1B73875E-C329-4D4B-B69B-9375055F1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620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1" name="Text Box 5">
            <a:extLst>
              <a:ext uri="{FF2B5EF4-FFF2-40B4-BE49-F238E27FC236}">
                <a16:creationId xmlns:a16="http://schemas.microsoft.com/office/drawing/2014/main" id="{401A1163-C8ED-0445-9864-24CC359BF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908050"/>
            <a:ext cx="24368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s-MX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</a:rPr>
              <a:t>APLICACIONES</a:t>
            </a:r>
            <a:endParaRPr lang="es-E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4820" name="Rectangle 7">
            <a:extLst>
              <a:ext uri="{FF2B5EF4-FFF2-40B4-BE49-F238E27FC236}">
                <a16:creationId xmlns:a16="http://schemas.microsoft.com/office/drawing/2014/main" id="{40883CF3-95BC-3E42-BA47-329FA6A39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708275"/>
            <a:ext cx="80010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s-MX" altLang="es-MX" sz="2000" b="0"/>
              <a:t>Cambios en color después de la cosecha con modelos lineales, Michaelis</a:t>
            </a:r>
            <a:r>
              <a:rPr kumimoji="0" lang="en-US" altLang="es-MX" sz="2000" b="0"/>
              <a:t>-Menten, exponencial, log</a:t>
            </a:r>
            <a:r>
              <a:rPr kumimoji="0" lang="es-MX" altLang="es-MX" sz="2000" b="0"/>
              <a:t>ística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endParaRPr kumimoji="0" lang="es-MX" altLang="es-MX" sz="2000" b="0"/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s-MX" altLang="es-MX" sz="2000" b="0"/>
              <a:t>Maduración de plátanos </a:t>
            </a:r>
            <a:r>
              <a:rPr kumimoji="0" lang="en-US" altLang="es-MX" sz="2000" b="0"/>
              <a:t>(verde a amarillo, Chen and  Ramaswamy, 2002)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endParaRPr kumimoji="0" lang="en-US" altLang="es-MX" sz="2000" b="0"/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es-MX" sz="2000" b="0"/>
              <a:t>Cocimiento de papas (exponencial, Nourian </a:t>
            </a:r>
            <a:r>
              <a:rPr kumimoji="0" lang="en-US" altLang="es-MX" sz="2000" b="0" i="1"/>
              <a:t>et al</a:t>
            </a:r>
            <a:r>
              <a:rPr kumimoji="0" lang="en-US" altLang="es-MX" sz="2000" b="0"/>
              <a:t>., 2003)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endParaRPr kumimoji="0" lang="en-US" altLang="es-MX" sz="2000" b="0"/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es-MX" sz="2000" b="0"/>
              <a:t>Tomates (verde a rojo con la funci</a:t>
            </a:r>
            <a:r>
              <a:rPr kumimoji="0" lang="es-MX" altLang="es-MX" sz="2000" b="0"/>
              <a:t>ón logística</a:t>
            </a:r>
            <a:r>
              <a:rPr kumimoji="0" lang="en-US" altLang="es-MX" sz="2000" b="0"/>
              <a:t>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escudo">
            <a:extLst>
              <a:ext uri="{FF2B5EF4-FFF2-40B4-BE49-F238E27FC236}">
                <a16:creationId xmlns:a16="http://schemas.microsoft.com/office/drawing/2014/main" id="{CEEEFE3C-EEDB-9A46-8D68-776C4C478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620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5" name="Text Box 5">
            <a:extLst>
              <a:ext uri="{FF2B5EF4-FFF2-40B4-BE49-F238E27FC236}">
                <a16:creationId xmlns:a16="http://schemas.microsoft.com/office/drawing/2014/main" id="{FF249A7D-F90E-2B49-ADA1-A47576BB5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5025" y="914400"/>
            <a:ext cx="24368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s-MX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</a:rPr>
              <a:t>APLICACIONES</a:t>
            </a:r>
            <a:endParaRPr lang="es-ES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5844" name="AutoShape 9">
            <a:extLst>
              <a:ext uri="{FF2B5EF4-FFF2-40B4-BE49-F238E27FC236}">
                <a16:creationId xmlns:a16="http://schemas.microsoft.com/office/drawing/2014/main" id="{9B247187-0576-F84E-A137-54E484248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989138"/>
            <a:ext cx="8315325" cy="435133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1588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s-MX" altLang="es-MX" sz="2000" b="0" dirty="0">
                <a:solidFill>
                  <a:schemeClr val="tx2"/>
                </a:solidFill>
                <a:cs typeface="Times New Roman" panose="02020603050405020304" pitchFamily="18" charset="0"/>
              </a:rPr>
              <a:t>Estimación del área foliar </a:t>
            </a:r>
            <a:r>
              <a:rPr kumimoji="0" lang="es-MX" altLang="es-MX" sz="2000" b="0" dirty="0">
                <a:cs typeface="Arial" panose="020B0604020202020204" pitchFamily="34" charset="0"/>
              </a:rPr>
              <a:t>(Purcell, 2000</a:t>
            </a:r>
            <a:r>
              <a:rPr kumimoji="0" lang="es-ES" altLang="es-MX" sz="2000" b="0" dirty="0">
                <a:cs typeface="Arial" panose="020B0604020202020204" pitchFamily="34" charset="0"/>
              </a:rPr>
              <a:t> )</a:t>
            </a:r>
            <a:endParaRPr kumimoji="0" lang="es-MX" altLang="es-MX" sz="2000" b="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s-MX" altLang="es-MX" sz="2000" b="0" dirty="0">
                <a:solidFill>
                  <a:schemeClr val="tx2"/>
                </a:solidFill>
                <a:cs typeface="Times New Roman" panose="02020603050405020304" pitchFamily="18" charset="0"/>
              </a:rPr>
              <a:t>Biomasa total</a:t>
            </a: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s-MX" altLang="es-MX" sz="2000" b="0" dirty="0">
                <a:solidFill>
                  <a:schemeClr val="tx2"/>
                </a:solidFill>
                <a:cs typeface="Times New Roman" panose="02020603050405020304" pitchFamily="18" charset="0"/>
              </a:rPr>
              <a:t>Tasa de crecimiento (Matsui y Eguchi, 1978)</a:t>
            </a: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s-MX" altLang="es-MX" sz="2000" b="0" dirty="0">
                <a:solidFill>
                  <a:schemeClr val="tx2"/>
                </a:solidFill>
                <a:cs typeface="Times New Roman" panose="02020603050405020304" pitchFamily="18" charset="0"/>
              </a:rPr>
              <a:t>Diferenciar entre malezas y el cultivo (</a:t>
            </a:r>
            <a:r>
              <a:rPr kumimoji="0" lang="es-MX" altLang="es-MX" sz="2000" b="0" dirty="0"/>
              <a:t>Tillet, </a:t>
            </a:r>
            <a:r>
              <a:rPr kumimoji="0" lang="es-MX" altLang="es-MX" sz="2000" b="0" i="1" dirty="0"/>
              <a:t>et al</a:t>
            </a:r>
            <a:r>
              <a:rPr kumimoji="0" lang="es-MX" altLang="es-MX" sz="2000" b="0" dirty="0"/>
              <a:t>., </a:t>
            </a:r>
            <a:r>
              <a:rPr kumimoji="0" lang="en-US" altLang="es-MX" sz="2000" b="0" dirty="0"/>
              <a:t>2001</a:t>
            </a:r>
            <a:r>
              <a:rPr kumimoji="0" lang="en-US" altLang="es-MX" sz="2000" b="0" dirty="0">
                <a:solidFill>
                  <a:srgbClr val="0000CC"/>
                </a:solidFill>
              </a:rPr>
              <a:t>)</a:t>
            </a:r>
            <a:endParaRPr kumimoji="0" lang="es-MX" altLang="es-MX" sz="2000" b="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s-MX" altLang="es-MX" sz="2000" b="0" dirty="0">
                <a:solidFill>
                  <a:schemeClr val="tx2"/>
                </a:solidFill>
                <a:cs typeface="Times New Roman" panose="02020603050405020304" pitchFamily="18" charset="0"/>
              </a:rPr>
              <a:t>Clasificar plantas (</a:t>
            </a:r>
            <a:r>
              <a:rPr kumimoji="0" lang="es-MX" altLang="es-MX" sz="2000" b="0" dirty="0">
                <a:cs typeface="Arial" panose="020B0604020202020204" pitchFamily="34" charset="0"/>
              </a:rPr>
              <a:t>Timmermans y Hulzebosch, 1996)</a:t>
            </a:r>
            <a:r>
              <a:rPr kumimoji="0" lang="es-ES" altLang="es-MX" sz="2000" b="0" dirty="0">
                <a:cs typeface="Arial" panose="020B0604020202020204" pitchFamily="34" charset="0"/>
              </a:rPr>
              <a:t> </a:t>
            </a:r>
            <a:endParaRPr kumimoji="0" lang="es-MX" altLang="es-MX" sz="2000" b="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s-MX" altLang="es-MX" sz="2000" b="0" dirty="0">
                <a:solidFill>
                  <a:schemeClr val="tx2"/>
                </a:solidFill>
                <a:cs typeface="Times New Roman" panose="02020603050405020304" pitchFamily="18" charset="0"/>
              </a:rPr>
              <a:t>Identificar semillas de malezas (</a:t>
            </a:r>
            <a:r>
              <a:rPr kumimoji="0" lang="es-MX" altLang="es-MX" sz="2000" b="0" dirty="0">
                <a:cs typeface="Arial" panose="020B0604020202020204" pitchFamily="34" charset="0"/>
              </a:rPr>
              <a:t>Granitto </a:t>
            </a:r>
            <a:r>
              <a:rPr kumimoji="0" lang="es-MX" altLang="es-MX" sz="2000" b="0" i="1" dirty="0">
                <a:cs typeface="Arial" panose="020B0604020202020204" pitchFamily="34" charset="0"/>
              </a:rPr>
              <a:t>et al.,</a:t>
            </a:r>
            <a:r>
              <a:rPr kumimoji="0" lang="es-MX" altLang="es-MX" sz="2000" b="0" dirty="0">
                <a:cs typeface="Arial" panose="020B0604020202020204" pitchFamily="34" charset="0"/>
              </a:rPr>
              <a:t> 2002</a:t>
            </a:r>
            <a:r>
              <a:rPr kumimoji="0" lang="es-ES" altLang="es-MX" sz="2000" b="0" dirty="0">
                <a:cs typeface="Arial" panose="020B0604020202020204" pitchFamily="34" charset="0"/>
              </a:rPr>
              <a:t> )</a:t>
            </a:r>
            <a:endParaRPr kumimoji="0" lang="es-MX" altLang="es-MX" sz="2000" b="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GB" altLang="es-MX" sz="2000" b="0" dirty="0" err="1">
                <a:solidFill>
                  <a:schemeClr val="tx2"/>
                </a:solidFill>
                <a:cs typeface="Times New Roman" panose="02020603050405020304" pitchFamily="18" charset="0"/>
              </a:rPr>
              <a:t>Detectar</a:t>
            </a:r>
            <a:r>
              <a:rPr kumimoji="0" lang="en-GB" altLang="es-MX" sz="2000" b="0" dirty="0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  <a:r>
              <a:rPr kumimoji="0" lang="en-GB" altLang="es-MX" sz="2000" b="0" dirty="0" err="1">
                <a:solidFill>
                  <a:schemeClr val="tx2"/>
                </a:solidFill>
                <a:cs typeface="Times New Roman" panose="02020603050405020304" pitchFamily="18" charset="0"/>
              </a:rPr>
              <a:t>enfermedades</a:t>
            </a:r>
            <a:r>
              <a:rPr kumimoji="0" lang="en-GB" altLang="es-MX" sz="2000" b="0" dirty="0">
                <a:solidFill>
                  <a:schemeClr val="tx2"/>
                </a:solidFill>
                <a:cs typeface="Times New Roman" panose="02020603050405020304" pitchFamily="18" charset="0"/>
              </a:rPr>
              <a:t> (</a:t>
            </a:r>
            <a:r>
              <a:rPr kumimoji="0" lang="en-GB" altLang="es-MX" sz="2000" b="0" dirty="0" err="1">
                <a:solidFill>
                  <a:schemeClr val="tx2"/>
                </a:solidFill>
                <a:cs typeface="Times New Roman" panose="02020603050405020304" pitchFamily="18" charset="0"/>
              </a:rPr>
              <a:t>Tesis</a:t>
            </a:r>
            <a:r>
              <a:rPr kumimoji="0" lang="en-GB" altLang="es-MX" sz="2000" b="0" dirty="0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  <a:r>
              <a:rPr kumimoji="0" lang="en-GB" altLang="es-MX" sz="2000" b="0" dirty="0" err="1">
                <a:solidFill>
                  <a:schemeClr val="tx2"/>
                </a:solidFill>
                <a:cs typeface="Times New Roman" panose="02020603050405020304" pitchFamily="18" charset="0"/>
              </a:rPr>
              <a:t>Osada</a:t>
            </a:r>
            <a:r>
              <a:rPr kumimoji="0" lang="en-GB" altLang="es-MX" sz="2000" b="0" dirty="0">
                <a:solidFill>
                  <a:schemeClr val="tx2"/>
                </a:solidFill>
                <a:cs typeface="Times New Roman" panose="02020603050405020304" pitchFamily="18" charset="0"/>
              </a:rPr>
              <a:t>, 2000)</a:t>
            </a: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GB" altLang="es-MX" sz="2000" b="0" dirty="0" err="1">
                <a:solidFill>
                  <a:schemeClr val="tx2"/>
                </a:solidFill>
                <a:cs typeface="Times New Roman" panose="02020603050405020304" pitchFamily="18" charset="0"/>
              </a:rPr>
              <a:t>Detectar</a:t>
            </a:r>
            <a:r>
              <a:rPr kumimoji="0" lang="en-GB" altLang="es-MX" sz="2000" b="0" dirty="0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  <a:r>
              <a:rPr kumimoji="0" lang="en-GB" altLang="es-MX" sz="2000" b="0" dirty="0" err="1">
                <a:solidFill>
                  <a:schemeClr val="tx2"/>
                </a:solidFill>
                <a:cs typeface="Times New Roman" panose="02020603050405020304" pitchFamily="18" charset="0"/>
              </a:rPr>
              <a:t>deficiencias</a:t>
            </a:r>
            <a:r>
              <a:rPr kumimoji="0" lang="en-GB" altLang="es-MX" sz="2000" b="0" dirty="0">
                <a:solidFill>
                  <a:schemeClr val="tx2"/>
                </a:solidFill>
                <a:cs typeface="Times New Roman" panose="02020603050405020304" pitchFamily="18" charset="0"/>
              </a:rPr>
              <a:t> de </a:t>
            </a:r>
            <a:r>
              <a:rPr kumimoji="0" lang="en-GB" altLang="es-MX" sz="2000" b="0" dirty="0" err="1">
                <a:solidFill>
                  <a:schemeClr val="tx2"/>
                </a:solidFill>
                <a:cs typeface="Times New Roman" panose="02020603050405020304" pitchFamily="18" charset="0"/>
              </a:rPr>
              <a:t>nutrimentos</a:t>
            </a:r>
            <a:endParaRPr kumimoji="0" lang="en-GB" altLang="es-MX" sz="2000" b="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GB" altLang="es-MX" sz="2000" b="0" dirty="0" err="1">
                <a:solidFill>
                  <a:schemeClr val="tx2"/>
                </a:solidFill>
                <a:cs typeface="Times New Roman" panose="02020603050405020304" pitchFamily="18" charset="0"/>
              </a:rPr>
              <a:t>Número</a:t>
            </a:r>
            <a:r>
              <a:rPr kumimoji="0" lang="en-GB" altLang="es-MX" sz="2000" b="0" dirty="0">
                <a:solidFill>
                  <a:schemeClr val="tx2"/>
                </a:solidFill>
                <a:cs typeface="Times New Roman" panose="02020603050405020304" pitchFamily="18" charset="0"/>
              </a:rPr>
              <a:t> de </a:t>
            </a:r>
            <a:r>
              <a:rPr kumimoji="0" lang="en-GB" altLang="es-MX" sz="2000" b="0" dirty="0" err="1">
                <a:solidFill>
                  <a:schemeClr val="tx2"/>
                </a:solidFill>
                <a:cs typeface="Times New Roman" panose="02020603050405020304" pitchFamily="18" charset="0"/>
              </a:rPr>
              <a:t>flores</a:t>
            </a:r>
            <a:r>
              <a:rPr kumimoji="0" lang="en-GB" altLang="es-MX" sz="2000" b="0" dirty="0">
                <a:solidFill>
                  <a:schemeClr val="tx2"/>
                </a:solidFill>
                <a:cs typeface="Times New Roman" panose="02020603050405020304" pitchFamily="18" charset="0"/>
              </a:rPr>
              <a:t> (</a:t>
            </a:r>
            <a:r>
              <a:rPr kumimoji="0" lang="es-MX" altLang="es-MX" sz="2000" b="0" dirty="0">
                <a:cs typeface="Arial" panose="020B0604020202020204" pitchFamily="34" charset="0"/>
              </a:rPr>
              <a:t>Adamsen </a:t>
            </a:r>
            <a:r>
              <a:rPr kumimoji="0" lang="es-MX" altLang="es-MX" sz="2000" b="0" i="1" dirty="0">
                <a:cs typeface="Arial" panose="020B0604020202020204" pitchFamily="34" charset="0"/>
              </a:rPr>
              <a:t>et al.</a:t>
            </a:r>
            <a:r>
              <a:rPr kumimoji="0" lang="es-MX" altLang="es-MX" sz="2000" b="0" dirty="0">
                <a:cs typeface="Arial" panose="020B0604020202020204" pitchFamily="34" charset="0"/>
              </a:rPr>
              <a:t>, 2000) </a:t>
            </a:r>
            <a:endParaRPr kumimoji="0" lang="en-GB" altLang="es-MX" sz="2000" b="0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:a16="http://schemas.microsoft.com/office/drawing/2014/main" id="{99519531-C629-1842-89F6-BDF62C741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5025" y="914400"/>
            <a:ext cx="24368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s-MX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</a:rPr>
              <a:t>APLICACIONES</a:t>
            </a:r>
            <a:endParaRPr lang="es-ES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" name="AutoShape 9">
            <a:extLst>
              <a:ext uri="{FF2B5EF4-FFF2-40B4-BE49-F238E27FC236}">
                <a16:creationId xmlns:a16="http://schemas.microsoft.com/office/drawing/2014/main" id="{6D97C07B-0E97-AC4B-A74A-2CD41AE35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1700808"/>
            <a:ext cx="8315325" cy="43381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1588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s-MX" altLang="es-MX" sz="2000" b="0" dirty="0">
                <a:solidFill>
                  <a:schemeClr val="tx2"/>
                </a:solidFill>
                <a:cs typeface="Times New Roman" panose="02020603050405020304" pitchFamily="18" charset="0"/>
              </a:rPr>
              <a:t>Geometría de la mazorca de maíz </a:t>
            </a:r>
            <a:r>
              <a:rPr kumimoji="0" lang="es-MX" altLang="es-MX" sz="2000" b="0" dirty="0">
                <a:cs typeface="Arial" panose="020B0604020202020204" pitchFamily="34" charset="0"/>
              </a:rPr>
              <a:t>(Kienbaum et al. 2021</a:t>
            </a:r>
            <a:r>
              <a:rPr kumimoji="0" lang="es-ES" altLang="es-MX" sz="2000" b="0" dirty="0">
                <a:cs typeface="Arial" panose="020B0604020202020204" pitchFamily="34" charset="0"/>
              </a:rPr>
              <a:t> )</a:t>
            </a:r>
            <a:endParaRPr kumimoji="0" lang="es-MX" altLang="es-MX" sz="2000" b="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s-MX" altLang="es-MX" sz="2000" b="0">
                <a:solidFill>
                  <a:schemeClr val="tx2"/>
                </a:solidFill>
                <a:cs typeface="Times New Roman" panose="02020603050405020304" pitchFamily="18" charset="0"/>
              </a:rPr>
              <a:t>Determinación del </a:t>
            </a:r>
            <a:r>
              <a:rPr kumimoji="0" lang="es-MX" altLang="es-MX" sz="2000" b="0" dirty="0">
                <a:solidFill>
                  <a:schemeClr val="tx2"/>
                </a:solidFill>
                <a:cs typeface="Times New Roman" panose="02020603050405020304" pitchFamily="18" charset="0"/>
              </a:rPr>
              <a:t>nivel de sombra que ejerce el arroz sobre las malezas basado en la arquitectura de la planta (Huber et al. 2021)</a:t>
            </a: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s-MX" altLang="es-MX" sz="2000" b="0" dirty="0">
                <a:solidFill>
                  <a:schemeClr val="tx2"/>
                </a:solidFill>
                <a:cs typeface="Times New Roman" panose="02020603050405020304" pitchFamily="18" charset="0"/>
              </a:rPr>
              <a:t>Análisis del vigor inicial y biomasa de cereales (Armoniené et al. 2018)</a:t>
            </a: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s-MX" altLang="es-MX" sz="2000" b="0" dirty="0">
                <a:solidFill>
                  <a:schemeClr val="tx2"/>
                </a:solidFill>
                <a:cs typeface="Times New Roman" panose="02020603050405020304" pitchFamily="18" charset="0"/>
              </a:rPr>
              <a:t>Tolerancia a la sequía de trigo de invierno (</a:t>
            </a:r>
            <a:r>
              <a:rPr kumimoji="0" lang="es-ES" altLang="es-MX" sz="2000" b="0" dirty="0" err="1"/>
              <a:t>Kumar</a:t>
            </a:r>
            <a:r>
              <a:rPr kumimoji="0" lang="es-ES" altLang="es-MX" sz="2000" b="0" dirty="0"/>
              <a:t> et al. 2020</a:t>
            </a:r>
            <a:r>
              <a:rPr kumimoji="0" lang="en-US" altLang="es-MX" sz="2000" b="0" dirty="0">
                <a:solidFill>
                  <a:srgbClr val="0000CC"/>
                </a:solidFill>
              </a:rPr>
              <a:t>)</a:t>
            </a:r>
            <a:endParaRPr kumimoji="0" lang="es-MX" altLang="es-MX" sz="2000" b="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s-MX" altLang="es-MX" sz="2000" b="0" dirty="0">
                <a:solidFill>
                  <a:schemeClr val="tx2"/>
                </a:solidFill>
                <a:cs typeface="Times New Roman" panose="02020603050405020304" pitchFamily="18" charset="0"/>
              </a:rPr>
              <a:t>Diagnosis del nivel de nitrógeno en melón (</a:t>
            </a:r>
            <a:r>
              <a:rPr kumimoji="0" lang="es-MX" altLang="es-MX" sz="2000" b="0" dirty="0">
                <a:cs typeface="Arial" panose="020B0604020202020204" pitchFamily="34" charset="0"/>
              </a:rPr>
              <a:t>Chang et al. 2021)</a:t>
            </a:r>
            <a:r>
              <a:rPr kumimoji="0" lang="es-ES" altLang="es-MX" sz="2000" b="0" dirty="0">
                <a:cs typeface="Arial" panose="020B0604020202020204" pitchFamily="34" charset="0"/>
              </a:rPr>
              <a:t> </a:t>
            </a:r>
            <a:endParaRPr kumimoji="0" lang="es-MX" altLang="es-MX" sz="2000" b="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s-ES" altLang="es-MX" sz="2000" b="0" dirty="0">
                <a:solidFill>
                  <a:schemeClr val="tx2"/>
                </a:solidFill>
                <a:cs typeface="Times New Roman" panose="02020603050405020304" pitchFamily="18" charset="0"/>
              </a:rPr>
              <a:t>Clasificación de respuestas al estrés por frío en plántulas de maíz (</a:t>
            </a:r>
            <a:r>
              <a:rPr kumimoji="0" lang="es-ES" altLang="es-MX" sz="2000" b="0" dirty="0" err="1">
                <a:solidFill>
                  <a:schemeClr val="tx2"/>
                </a:solidFill>
                <a:cs typeface="Times New Roman" panose="02020603050405020304" pitchFamily="18" charset="0"/>
              </a:rPr>
              <a:t>Enders</a:t>
            </a:r>
            <a:r>
              <a:rPr kumimoji="0" lang="es-ES" altLang="es-MX" sz="2000" b="0" dirty="0">
                <a:solidFill>
                  <a:schemeClr val="tx2"/>
                </a:solidFill>
                <a:cs typeface="Times New Roman" panose="02020603050405020304" pitchFamily="18" charset="0"/>
              </a:rPr>
              <a:t> et al. 2018)</a:t>
            </a:r>
            <a:endParaRPr kumimoji="0" lang="en-GB" altLang="es-MX" sz="2000" b="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362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>
            <a:extLst>
              <a:ext uri="{FF2B5EF4-FFF2-40B4-BE49-F238E27FC236}">
                <a16:creationId xmlns:a16="http://schemas.microsoft.com/office/drawing/2014/main" id="{7A9CF204-FB2D-1E43-B015-078D543E97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s-MX">
              <a:ea typeface="+mj-ea"/>
            </a:endParaRP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B6FE8D5-5641-E041-8D6C-38372C0330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s-MX" altLang="es-MX">
              <a:ea typeface="ＭＳ Ｐゴシック" panose="020B0600070205080204" pitchFamily="34" charset="-128"/>
            </a:endParaRPr>
          </a:p>
        </p:txBody>
      </p:sp>
      <p:pic>
        <p:nvPicPr>
          <p:cNvPr id="49156" name="Picture 4" descr="royac">
            <a:extLst>
              <a:ext uri="{FF2B5EF4-FFF2-40B4-BE49-F238E27FC236}">
                <a16:creationId xmlns:a16="http://schemas.microsoft.com/office/drawing/2014/main" id="{CC4560E6-DC87-E44C-B746-AF75573FF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0"/>
            <a:ext cx="66579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5" descr="0796_33anthracn">
            <a:extLst>
              <a:ext uri="{FF2B5EF4-FFF2-40B4-BE49-F238E27FC236}">
                <a16:creationId xmlns:a16="http://schemas.microsoft.com/office/drawing/2014/main" id="{868F842B-5EB6-854E-8392-D1A5F8D38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2924175"/>
            <a:ext cx="3744912" cy="271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>
            <a:extLst>
              <a:ext uri="{FF2B5EF4-FFF2-40B4-BE49-F238E27FC236}">
                <a16:creationId xmlns:a16="http://schemas.microsoft.com/office/drawing/2014/main" id="{55F04699-EDF8-864F-89EC-3021BC42A0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s-MX">
              <a:ea typeface="+mj-ea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5EC55325-BA9A-F547-900B-FB27A88F49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s-MX" altLang="es-MX">
              <a:ea typeface="ＭＳ Ｐゴシック" panose="020B0600070205080204" pitchFamily="34" charset="-128"/>
            </a:endParaRPr>
          </a:p>
        </p:txBody>
      </p:sp>
      <p:pic>
        <p:nvPicPr>
          <p:cNvPr id="50180" name="Picture 5" descr="rosa">
            <a:extLst>
              <a:ext uri="{FF2B5EF4-FFF2-40B4-BE49-F238E27FC236}">
                <a16:creationId xmlns:a16="http://schemas.microsoft.com/office/drawing/2014/main" id="{D59D695B-0DC9-F94D-82A8-AB6CF2D80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0"/>
            <a:ext cx="59404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6" descr="O4_rose">
            <a:extLst>
              <a:ext uri="{FF2B5EF4-FFF2-40B4-BE49-F238E27FC236}">
                <a16:creationId xmlns:a16="http://schemas.microsoft.com/office/drawing/2014/main" id="{0806ABF7-627B-594E-A8F1-A94C324F7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2303463"/>
            <a:ext cx="3095625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8D3B5C9-1F14-0F4C-A78B-08C93F4CB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133600"/>
            <a:ext cx="3886200" cy="4070350"/>
          </a:xfrm>
          <a:prstGeom prst="rect">
            <a:avLst/>
          </a:prstGeom>
          <a:solidFill>
            <a:srgbClr val="FFFF00"/>
          </a:solidFill>
          <a:ln w="1587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193675" indent="-192088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100000"/>
              </a:spcBef>
              <a:buClrTx/>
              <a:buSzTx/>
              <a:buFontTx/>
              <a:buNone/>
            </a:pPr>
            <a:r>
              <a:rPr kumimoji="0" lang="es-MX" altLang="es-MX" sz="2000" b="0">
                <a:solidFill>
                  <a:schemeClr val="bg2"/>
                </a:solidFill>
                <a:cs typeface="Times New Roman" panose="02020603050405020304" pitchFamily="18" charset="0"/>
              </a:rPr>
              <a:t>MORFOLÓGICAS</a:t>
            </a:r>
            <a:endParaRPr kumimoji="0" lang="es-ES" altLang="es-MX" sz="2000" b="0">
              <a:solidFill>
                <a:schemeClr val="bg2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100000"/>
              </a:spcBef>
              <a:buClrTx/>
              <a:buSzTx/>
              <a:buFontTx/>
              <a:buChar char="•"/>
            </a:pPr>
            <a:r>
              <a:rPr kumimoji="0" lang="es-MX" altLang="es-MX" sz="2000" b="0">
                <a:solidFill>
                  <a:schemeClr val="bg2"/>
                </a:solidFill>
                <a:cs typeface="Arial" panose="020B0604020202020204" pitchFamily="34" charset="0"/>
              </a:rPr>
              <a:t>Forma</a:t>
            </a:r>
            <a:endParaRPr kumimoji="0" lang="es-ES" altLang="es-MX" sz="2000" b="0">
              <a:solidFill>
                <a:schemeClr val="bg2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100000"/>
              </a:spcBef>
              <a:buClrTx/>
              <a:buSzTx/>
              <a:buFontTx/>
              <a:buChar char="•"/>
            </a:pPr>
            <a:r>
              <a:rPr kumimoji="0" lang="es-MX" altLang="es-MX" sz="2000" b="0">
                <a:solidFill>
                  <a:schemeClr val="bg2"/>
                </a:solidFill>
                <a:cs typeface="Arial" panose="020B0604020202020204" pitchFamily="34" charset="0"/>
              </a:rPr>
              <a:t>Tamaño</a:t>
            </a:r>
          </a:p>
          <a:p>
            <a:pPr algn="just" eaLnBrk="1" hangingPunct="1">
              <a:spcBef>
                <a:spcPct val="100000"/>
              </a:spcBef>
              <a:buClrTx/>
              <a:buSzTx/>
              <a:buFontTx/>
              <a:buChar char="•"/>
            </a:pPr>
            <a:r>
              <a:rPr kumimoji="0" lang="es-MX" altLang="es-MX" sz="2000" b="0">
                <a:solidFill>
                  <a:schemeClr val="bg2"/>
                </a:solidFill>
                <a:cs typeface="Arial" panose="020B0604020202020204" pitchFamily="34" charset="0"/>
              </a:rPr>
              <a:t>Color</a:t>
            </a:r>
          </a:p>
          <a:p>
            <a:pPr algn="just" eaLnBrk="1" hangingPunct="1">
              <a:spcBef>
                <a:spcPct val="100000"/>
              </a:spcBef>
              <a:buClrTx/>
              <a:buSzTx/>
              <a:buFontTx/>
              <a:buChar char="•"/>
            </a:pPr>
            <a:endParaRPr kumimoji="0" lang="es-MX" altLang="es-MX" sz="2000" b="0">
              <a:solidFill>
                <a:schemeClr val="bg2"/>
              </a:solidFill>
              <a:cs typeface="Arial" panose="020B0604020202020204" pitchFamily="34" charset="0"/>
            </a:endParaRPr>
          </a:p>
          <a:p>
            <a:pPr algn="just" eaLnBrk="1" hangingPunct="1">
              <a:spcBef>
                <a:spcPct val="100000"/>
              </a:spcBef>
              <a:buClrTx/>
              <a:buSzTx/>
              <a:buFontTx/>
              <a:buChar char="•"/>
            </a:pPr>
            <a:endParaRPr kumimoji="0" lang="es-MX" altLang="es-MX" sz="2000" b="0">
              <a:solidFill>
                <a:schemeClr val="bg2"/>
              </a:solidFill>
              <a:cs typeface="Arial" panose="020B0604020202020204" pitchFamily="34" charset="0"/>
            </a:endParaRPr>
          </a:p>
          <a:p>
            <a:pPr algn="just" eaLnBrk="1" hangingPunct="1">
              <a:spcBef>
                <a:spcPct val="100000"/>
              </a:spcBef>
              <a:buClrTx/>
              <a:buSzTx/>
              <a:buFontTx/>
              <a:buNone/>
            </a:pPr>
            <a:endParaRPr kumimoji="0" lang="es-MX" altLang="es-MX" sz="2000" b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sp>
        <p:nvSpPr>
          <p:cNvPr id="8195" name="AutoShape 3">
            <a:extLst>
              <a:ext uri="{FF2B5EF4-FFF2-40B4-BE49-F238E27FC236}">
                <a16:creationId xmlns:a16="http://schemas.microsoft.com/office/drawing/2014/main" id="{DAF58CF0-2F2B-6D4D-8002-3B4EC006B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741363"/>
            <a:ext cx="7620000" cy="660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1588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s-MX" altLang="es-MX" sz="2400" b="0">
                <a:cs typeface="Times New Roman" panose="02020603050405020304" pitchFamily="18" charset="0"/>
              </a:rPr>
              <a:t>RESPUESTAS DE LOS VEGETALES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B03AAF60-BCFD-2B47-89E5-9D4999BF5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133600"/>
            <a:ext cx="3886200" cy="4375150"/>
          </a:xfrm>
          <a:prstGeom prst="rect">
            <a:avLst/>
          </a:prstGeom>
          <a:solidFill>
            <a:srgbClr val="FFFF00"/>
          </a:solidFill>
          <a:ln w="1587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193675" indent="-192088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100000"/>
              </a:spcBef>
              <a:buClrTx/>
              <a:buSzTx/>
              <a:buFontTx/>
              <a:buNone/>
            </a:pPr>
            <a:r>
              <a:rPr kumimoji="0" lang="es-MX" altLang="es-MX" sz="2000" b="0">
                <a:solidFill>
                  <a:schemeClr val="bg2"/>
                </a:solidFill>
                <a:cs typeface="Arial" panose="020B0604020202020204" pitchFamily="34" charset="0"/>
              </a:rPr>
              <a:t>FISIOLÓGICAS</a:t>
            </a:r>
            <a:endParaRPr kumimoji="0" lang="es-ES" altLang="es-MX" sz="2000" b="0">
              <a:solidFill>
                <a:schemeClr val="bg2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100000"/>
              </a:spcBef>
              <a:buClrTx/>
              <a:buSzTx/>
              <a:buFontTx/>
              <a:buChar char="•"/>
            </a:pPr>
            <a:r>
              <a:rPr kumimoji="0" lang="es-MX" altLang="es-MX" sz="2000" b="0">
                <a:solidFill>
                  <a:schemeClr val="bg2"/>
                </a:solidFill>
                <a:cs typeface="Arial" panose="020B0604020202020204" pitchFamily="34" charset="0"/>
              </a:rPr>
              <a:t>Tasa de crecimiento</a:t>
            </a:r>
            <a:endParaRPr kumimoji="0" lang="es-ES" altLang="es-MX" sz="2000" b="0">
              <a:solidFill>
                <a:schemeClr val="bg2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100000"/>
              </a:spcBef>
              <a:buClrTx/>
              <a:buSzTx/>
              <a:buFontTx/>
              <a:buChar char="•"/>
            </a:pPr>
            <a:r>
              <a:rPr kumimoji="0" lang="es-MX" altLang="es-MX" sz="2000" b="0">
                <a:solidFill>
                  <a:schemeClr val="bg2"/>
                </a:solidFill>
                <a:cs typeface="Arial" panose="020B0604020202020204" pitchFamily="34" charset="0"/>
              </a:rPr>
              <a:t>Tasa de respiración</a:t>
            </a:r>
          </a:p>
          <a:p>
            <a:pPr algn="just" eaLnBrk="1" hangingPunct="1">
              <a:spcBef>
                <a:spcPct val="100000"/>
              </a:spcBef>
              <a:buClrTx/>
              <a:buSzTx/>
              <a:buFontTx/>
              <a:buChar char="•"/>
            </a:pPr>
            <a:r>
              <a:rPr kumimoji="0" lang="es-MX" altLang="es-MX" sz="2000" b="0">
                <a:solidFill>
                  <a:schemeClr val="bg2"/>
                </a:solidFill>
                <a:cs typeface="Arial" panose="020B0604020202020204" pitchFamily="34" charset="0"/>
              </a:rPr>
              <a:t>Tasa de transpiración</a:t>
            </a:r>
          </a:p>
          <a:p>
            <a:pPr algn="just" eaLnBrk="1" hangingPunct="1">
              <a:spcBef>
                <a:spcPct val="100000"/>
              </a:spcBef>
              <a:buClrTx/>
              <a:buSzTx/>
              <a:buFontTx/>
              <a:buChar char="•"/>
            </a:pPr>
            <a:r>
              <a:rPr kumimoji="0" lang="es-MX" altLang="es-MX" sz="2000" b="0">
                <a:solidFill>
                  <a:schemeClr val="bg2"/>
                </a:solidFill>
                <a:cs typeface="Arial" panose="020B0604020202020204" pitchFamily="34" charset="0"/>
              </a:rPr>
              <a:t>Resistencia estomática</a:t>
            </a:r>
          </a:p>
          <a:p>
            <a:pPr algn="just" eaLnBrk="1" hangingPunct="1">
              <a:spcBef>
                <a:spcPct val="100000"/>
              </a:spcBef>
              <a:buClrTx/>
              <a:buSzTx/>
              <a:buFontTx/>
              <a:buChar char="•"/>
            </a:pPr>
            <a:r>
              <a:rPr kumimoji="0" lang="es-MX" altLang="es-MX" sz="2000" b="0">
                <a:solidFill>
                  <a:schemeClr val="bg2"/>
                </a:solidFill>
                <a:cs typeface="Arial" panose="020B0604020202020204" pitchFamily="34" charset="0"/>
              </a:rPr>
              <a:t>Diferencia entre la temperatura del aire y la hoja</a:t>
            </a:r>
          </a:p>
          <a:p>
            <a:pPr algn="just" eaLnBrk="1" hangingPunct="1">
              <a:spcBef>
                <a:spcPct val="100000"/>
              </a:spcBef>
              <a:buClrTx/>
              <a:buSzTx/>
              <a:buFontTx/>
              <a:buChar char="•"/>
            </a:pPr>
            <a:endParaRPr kumimoji="0" lang="es-ES" altLang="es-MX" sz="2000" b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sp>
        <p:nvSpPr>
          <p:cNvPr id="8197" name="Line 5">
            <a:extLst>
              <a:ext uri="{FF2B5EF4-FFF2-40B4-BE49-F238E27FC236}">
                <a16:creationId xmlns:a16="http://schemas.microsoft.com/office/drawing/2014/main" id="{B9061209-AD4D-5540-ADAB-4EEAB42033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38862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198" name="Line 6">
            <a:extLst>
              <a:ext uri="{FF2B5EF4-FFF2-40B4-BE49-F238E27FC236}">
                <a16:creationId xmlns:a16="http://schemas.microsoft.com/office/drawing/2014/main" id="{6DDFD912-9F99-7C49-8430-E03DC7D25D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667000"/>
            <a:ext cx="38862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pic>
        <p:nvPicPr>
          <p:cNvPr id="8199" name="Picture 7" descr="112-1249_IMG">
            <a:extLst>
              <a:ext uri="{FF2B5EF4-FFF2-40B4-BE49-F238E27FC236}">
                <a16:creationId xmlns:a16="http://schemas.microsoft.com/office/drawing/2014/main" id="{D0F5DE61-BC9B-3F4F-8448-41B2A0373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43200"/>
            <a:ext cx="26162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>
            <a:extLst>
              <a:ext uri="{FF2B5EF4-FFF2-40B4-BE49-F238E27FC236}">
                <a16:creationId xmlns:a16="http://schemas.microsoft.com/office/drawing/2014/main" id="{AB4AADBA-3707-E64B-91A7-CA10F8C26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MX" sz="2400" b="0">
              <a:latin typeface="Times New Roman" panose="02020603050405020304" pitchFamily="18" charset="0"/>
            </a:endParaRPr>
          </a:p>
        </p:txBody>
      </p:sp>
      <p:sp>
        <p:nvSpPr>
          <p:cNvPr id="292866" name="Rectangle 2">
            <a:extLst>
              <a:ext uri="{FF2B5EF4-FFF2-40B4-BE49-F238E27FC236}">
                <a16:creationId xmlns:a16="http://schemas.microsoft.com/office/drawing/2014/main" id="{EFD5AD95-3BA5-3146-AE9B-548CE6B8EC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s-MX">
              <a:ea typeface="+mj-ea"/>
            </a:endParaRPr>
          </a:p>
        </p:txBody>
      </p:sp>
      <p:pic>
        <p:nvPicPr>
          <p:cNvPr id="51204" name="Picture 4" descr="tar_spot_b">
            <a:extLst>
              <a:ext uri="{FF2B5EF4-FFF2-40B4-BE49-F238E27FC236}">
                <a16:creationId xmlns:a16="http://schemas.microsoft.com/office/drawing/2014/main" id="{82ED66AB-81D8-624B-8A41-08414070A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0"/>
            <a:ext cx="6816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>
            <a:extLst>
              <a:ext uri="{FF2B5EF4-FFF2-40B4-BE49-F238E27FC236}">
                <a16:creationId xmlns:a16="http://schemas.microsoft.com/office/drawing/2014/main" id="{B0C8AA4F-B858-E64E-A11D-970659F8B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741363"/>
            <a:ext cx="7620000" cy="660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1588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s-MX" altLang="es-MX" sz="2400" b="0">
                <a:cs typeface="Times New Roman" panose="02020603050405020304" pitchFamily="18" charset="0"/>
              </a:rPr>
              <a:t>RESPUESTAS DE LOS VEGETALES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F2C8EBC-9BC7-F340-9EBD-BD91C3FBB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133600"/>
            <a:ext cx="3886200" cy="3460750"/>
          </a:xfrm>
          <a:prstGeom prst="rect">
            <a:avLst/>
          </a:prstGeom>
          <a:solidFill>
            <a:srgbClr val="FFFF00"/>
          </a:solidFill>
          <a:ln w="1587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193675" indent="-192088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100000"/>
              </a:spcBef>
              <a:buClrTx/>
              <a:buSzTx/>
              <a:buFontTx/>
              <a:buNone/>
            </a:pPr>
            <a:r>
              <a:rPr kumimoji="0" lang="es-MX" altLang="es-MX" sz="2000" b="0">
                <a:solidFill>
                  <a:schemeClr val="bg2"/>
                </a:solidFill>
                <a:cs typeface="Arial" panose="020B0604020202020204" pitchFamily="34" charset="0"/>
              </a:rPr>
              <a:t>COMPOSICIÓN</a:t>
            </a:r>
            <a:endParaRPr kumimoji="0" lang="es-ES" altLang="es-MX" sz="2000" b="0">
              <a:solidFill>
                <a:schemeClr val="bg2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100000"/>
              </a:spcBef>
              <a:buClrTx/>
              <a:buSzTx/>
              <a:buFontTx/>
              <a:buChar char="•"/>
            </a:pPr>
            <a:r>
              <a:rPr kumimoji="0" lang="es-MX" altLang="es-MX" sz="2000" b="0">
                <a:solidFill>
                  <a:schemeClr val="bg2"/>
                </a:solidFill>
                <a:cs typeface="Arial" panose="020B0604020202020204" pitchFamily="34" charset="0"/>
              </a:rPr>
              <a:t>Nitrógeno</a:t>
            </a:r>
            <a:endParaRPr kumimoji="0" lang="es-ES" altLang="es-MX" sz="2000" b="0">
              <a:solidFill>
                <a:schemeClr val="bg2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100000"/>
              </a:spcBef>
              <a:buClrTx/>
              <a:buSzTx/>
              <a:buFontTx/>
              <a:buChar char="•"/>
            </a:pPr>
            <a:r>
              <a:rPr kumimoji="0" lang="es-MX" altLang="es-MX" sz="2000" b="0">
                <a:solidFill>
                  <a:schemeClr val="bg2"/>
                </a:solidFill>
                <a:cs typeface="Arial" panose="020B0604020202020204" pitchFamily="34" charset="0"/>
              </a:rPr>
              <a:t>Azúcares</a:t>
            </a:r>
          </a:p>
          <a:p>
            <a:pPr algn="just" eaLnBrk="1" hangingPunct="1">
              <a:spcBef>
                <a:spcPct val="100000"/>
              </a:spcBef>
              <a:buClrTx/>
              <a:buSzTx/>
              <a:buFontTx/>
              <a:buChar char="•"/>
            </a:pPr>
            <a:r>
              <a:rPr kumimoji="0" lang="es-MX" altLang="es-MX" sz="2000" b="0">
                <a:solidFill>
                  <a:schemeClr val="bg2"/>
                </a:solidFill>
                <a:cs typeface="Arial" panose="020B0604020202020204" pitchFamily="34" charset="0"/>
              </a:rPr>
              <a:t>pH</a:t>
            </a:r>
          </a:p>
          <a:p>
            <a:pPr algn="just" eaLnBrk="1" hangingPunct="1">
              <a:spcBef>
                <a:spcPct val="100000"/>
              </a:spcBef>
              <a:buClrTx/>
              <a:buSzTx/>
              <a:buFontTx/>
              <a:buNone/>
            </a:pPr>
            <a:endParaRPr kumimoji="0" lang="es-MX" altLang="es-MX" sz="2000" b="0">
              <a:solidFill>
                <a:schemeClr val="bg2"/>
              </a:solidFill>
              <a:cs typeface="Arial" panose="020B0604020202020204" pitchFamily="34" charset="0"/>
            </a:endParaRPr>
          </a:p>
          <a:p>
            <a:pPr algn="just" eaLnBrk="1" hangingPunct="1">
              <a:spcBef>
                <a:spcPct val="100000"/>
              </a:spcBef>
              <a:buClrTx/>
              <a:buSzTx/>
              <a:buFontTx/>
              <a:buNone/>
            </a:pPr>
            <a:endParaRPr kumimoji="0" lang="es-MX" altLang="es-MX" sz="2000" b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CF940F93-BA70-F742-A793-641BB03D0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133600"/>
            <a:ext cx="3886200" cy="3460750"/>
          </a:xfrm>
          <a:prstGeom prst="rect">
            <a:avLst/>
          </a:prstGeom>
          <a:solidFill>
            <a:srgbClr val="FFFF00"/>
          </a:solidFill>
          <a:ln w="1587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193675" indent="-192088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100000"/>
              </a:spcBef>
              <a:buClrTx/>
              <a:buSzTx/>
              <a:buFontTx/>
              <a:buNone/>
            </a:pPr>
            <a:r>
              <a:rPr kumimoji="0" lang="es-MX" altLang="es-MX" sz="2000" b="0">
                <a:solidFill>
                  <a:schemeClr val="bg2"/>
                </a:solidFill>
                <a:cs typeface="Times New Roman" panose="02020603050405020304" pitchFamily="18" charset="0"/>
              </a:rPr>
              <a:t>SANIDAD</a:t>
            </a:r>
            <a:endParaRPr kumimoji="0" lang="es-ES" altLang="es-MX" sz="2000" b="0">
              <a:solidFill>
                <a:schemeClr val="bg2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100000"/>
              </a:spcBef>
              <a:buClrTx/>
              <a:buSzTx/>
              <a:buFontTx/>
              <a:buChar char="•"/>
            </a:pPr>
            <a:r>
              <a:rPr kumimoji="0" lang="es-MX" altLang="es-MX" sz="2000" b="0">
                <a:solidFill>
                  <a:schemeClr val="bg2"/>
                </a:solidFill>
                <a:cs typeface="Arial" panose="020B0604020202020204" pitchFamily="34" charset="0"/>
              </a:rPr>
              <a:t>Daños por enfermedades</a:t>
            </a:r>
            <a:endParaRPr kumimoji="0" lang="es-ES" altLang="es-MX" sz="2000" b="0">
              <a:solidFill>
                <a:schemeClr val="bg2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100000"/>
              </a:spcBef>
              <a:buClrTx/>
              <a:buSzTx/>
              <a:buFontTx/>
              <a:buChar char="•"/>
            </a:pPr>
            <a:r>
              <a:rPr kumimoji="0" lang="es-MX" altLang="es-MX" sz="2000" b="0">
                <a:solidFill>
                  <a:schemeClr val="bg2"/>
                </a:solidFill>
                <a:cs typeface="Arial" panose="020B0604020202020204" pitchFamily="34" charset="0"/>
              </a:rPr>
              <a:t>Alteraciones fisiológicas</a:t>
            </a:r>
          </a:p>
          <a:p>
            <a:pPr algn="just" eaLnBrk="1" hangingPunct="1">
              <a:spcBef>
                <a:spcPct val="100000"/>
              </a:spcBef>
              <a:buClrTx/>
              <a:buSzTx/>
              <a:buFontTx/>
              <a:buChar char="•"/>
            </a:pPr>
            <a:r>
              <a:rPr kumimoji="0" lang="es-MX" altLang="es-MX" sz="2000" b="0">
                <a:solidFill>
                  <a:schemeClr val="bg2"/>
                </a:solidFill>
                <a:cs typeface="Arial" panose="020B0604020202020204" pitchFamily="34" charset="0"/>
              </a:rPr>
              <a:t>Daños por plagas</a:t>
            </a:r>
          </a:p>
          <a:p>
            <a:pPr algn="just" eaLnBrk="1" hangingPunct="1">
              <a:spcBef>
                <a:spcPct val="100000"/>
              </a:spcBef>
              <a:buClrTx/>
              <a:buSzTx/>
              <a:buFontTx/>
              <a:buChar char="•"/>
            </a:pPr>
            <a:endParaRPr kumimoji="0" lang="es-MX" altLang="es-MX" sz="2000" b="0">
              <a:solidFill>
                <a:schemeClr val="bg2"/>
              </a:solidFill>
              <a:cs typeface="Arial" panose="020B0604020202020204" pitchFamily="34" charset="0"/>
            </a:endParaRPr>
          </a:p>
          <a:p>
            <a:pPr algn="just" eaLnBrk="1" hangingPunct="1">
              <a:spcBef>
                <a:spcPct val="100000"/>
              </a:spcBef>
              <a:buClrTx/>
              <a:buSzTx/>
              <a:buFontTx/>
              <a:buChar char="•"/>
            </a:pPr>
            <a:endParaRPr kumimoji="0" lang="es-MX" altLang="es-MX" sz="2000" b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sp>
        <p:nvSpPr>
          <p:cNvPr id="10245" name="Line 5">
            <a:extLst>
              <a:ext uri="{FF2B5EF4-FFF2-40B4-BE49-F238E27FC236}">
                <a16:creationId xmlns:a16="http://schemas.microsoft.com/office/drawing/2014/main" id="{EA35676C-DE8C-A247-907D-112B0E48F7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38862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46" name="Line 6">
            <a:extLst>
              <a:ext uri="{FF2B5EF4-FFF2-40B4-BE49-F238E27FC236}">
                <a16:creationId xmlns:a16="http://schemas.microsoft.com/office/drawing/2014/main" id="{B2924A4E-A51B-C446-B1AC-3CF1CBF0E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667000"/>
            <a:ext cx="3886200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pic>
        <p:nvPicPr>
          <p:cNvPr id="10247" name="Picture 7" descr="tomato">
            <a:extLst>
              <a:ext uri="{FF2B5EF4-FFF2-40B4-BE49-F238E27FC236}">
                <a16:creationId xmlns:a16="http://schemas.microsoft.com/office/drawing/2014/main" id="{7B65BD0C-FE93-5148-B5AD-74155E068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05113"/>
            <a:ext cx="2209800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5199F7CE-3982-CB46-9BE2-651439DD4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343400"/>
            <a:ext cx="1752600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escudo">
            <a:extLst>
              <a:ext uri="{FF2B5EF4-FFF2-40B4-BE49-F238E27FC236}">
                <a16:creationId xmlns:a16="http://schemas.microsoft.com/office/drawing/2014/main" id="{AD451CFF-A739-C241-9DBA-B02B2C18C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620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373" name="Text Box 5">
            <a:extLst>
              <a:ext uri="{FF2B5EF4-FFF2-40B4-BE49-F238E27FC236}">
                <a16:creationId xmlns:a16="http://schemas.microsoft.com/office/drawing/2014/main" id="{ACCFB4D2-FCED-7240-964E-DC9215144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914400"/>
            <a:ext cx="470376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MX" altLang="es-MX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EQUIPO E INSTRUMENTACIÓN</a:t>
            </a:r>
            <a:endParaRPr lang="es-ES" altLang="es-MX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27E3AC4A-8950-F641-8089-61E12602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205038"/>
            <a:ext cx="4865687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s-MX" sz="2400" b="0"/>
              <a:t>Espectrofotómetros y colorímetros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s-MX" sz="2400" b="0"/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es-MX" sz="2400" b="0"/>
              <a:t>Fácil calibración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es-MX" sz="2400" b="0"/>
              <a:t>Miden en pequeñas superficies</a:t>
            </a:r>
          </a:p>
        </p:txBody>
      </p:sp>
      <p:pic>
        <p:nvPicPr>
          <p:cNvPr id="12293" name="Picture 9">
            <a:extLst>
              <a:ext uri="{FF2B5EF4-FFF2-40B4-BE49-F238E27FC236}">
                <a16:creationId xmlns:a16="http://schemas.microsoft.com/office/drawing/2014/main" id="{7EBD0D7F-B54B-474A-AB06-FB68765C7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989138"/>
            <a:ext cx="1941513" cy="179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2294" name="Picture 12">
            <a:extLst>
              <a:ext uri="{FF2B5EF4-FFF2-40B4-BE49-F238E27FC236}">
                <a16:creationId xmlns:a16="http://schemas.microsoft.com/office/drawing/2014/main" id="{5AC0E144-82DA-2F49-ACCB-4D77E9CFE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989138"/>
            <a:ext cx="18319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2295" name="Picture 13">
            <a:extLst>
              <a:ext uri="{FF2B5EF4-FFF2-40B4-BE49-F238E27FC236}">
                <a16:creationId xmlns:a16="http://schemas.microsoft.com/office/drawing/2014/main" id="{12DF230E-04F7-A342-80A4-8D8E644CD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221163"/>
            <a:ext cx="2232025" cy="18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2296" name="Rectangle 14">
            <a:extLst>
              <a:ext uri="{FF2B5EF4-FFF2-40B4-BE49-F238E27FC236}">
                <a16:creationId xmlns:a16="http://schemas.microsoft.com/office/drawing/2014/main" id="{EBD1E41D-AFDC-A14E-957B-773A3913D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437063"/>
            <a:ext cx="4865687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s-MX" sz="2400" b="0"/>
              <a:t>Cartas de color RHS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s-MX" sz="2400" b="0"/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es-MX" sz="2400" b="0"/>
              <a:t>Fácil usar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es-MX" sz="2400" b="0"/>
              <a:t>Depende de la pericia de cada individuo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9" descr="film">
            <a:extLst>
              <a:ext uri="{FF2B5EF4-FFF2-40B4-BE49-F238E27FC236}">
                <a16:creationId xmlns:a16="http://schemas.microsoft.com/office/drawing/2014/main" id="{786D25E5-30CA-9B4A-AAC3-AFB3AB7B2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565400"/>
            <a:ext cx="6858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2" descr="escudo">
            <a:extLst>
              <a:ext uri="{FF2B5EF4-FFF2-40B4-BE49-F238E27FC236}">
                <a16:creationId xmlns:a16="http://schemas.microsoft.com/office/drawing/2014/main" id="{ACB71839-7AFC-054C-9FA7-D87176EA4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620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7813" name="Text Box 5">
            <a:extLst>
              <a:ext uri="{FF2B5EF4-FFF2-40B4-BE49-F238E27FC236}">
                <a16:creationId xmlns:a16="http://schemas.microsoft.com/office/drawing/2014/main" id="{8BDB41DD-7BB1-8547-993F-A4F7F0636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914400"/>
            <a:ext cx="470376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MX" altLang="es-MX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EQUIPO E INSTRUMENTACIÓN</a:t>
            </a:r>
            <a:endParaRPr lang="es-ES" altLang="es-MX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317" name="Rectangle 6">
            <a:extLst>
              <a:ext uri="{FF2B5EF4-FFF2-40B4-BE49-F238E27FC236}">
                <a16:creationId xmlns:a16="http://schemas.microsoft.com/office/drawing/2014/main" id="{57343C1A-7335-9544-B04C-D282DE851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661025"/>
            <a:ext cx="65198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s-MX" altLang="es-MX" sz="2400" b="0"/>
              <a:t>Cámaras digitales y escáners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s-MX" altLang="es-MX" sz="2400" b="0"/>
              <a:t>Pueden cubrir áreas grandes de medición</a:t>
            </a:r>
            <a:endParaRPr kumimoji="0" lang="en-US" altLang="es-MX" sz="2400" b="0"/>
          </a:p>
        </p:txBody>
      </p:sp>
      <p:pic>
        <p:nvPicPr>
          <p:cNvPr id="13318" name="Picture 8" descr="old camera">
            <a:extLst>
              <a:ext uri="{FF2B5EF4-FFF2-40B4-BE49-F238E27FC236}">
                <a16:creationId xmlns:a16="http://schemas.microsoft.com/office/drawing/2014/main" id="{A125DA79-78A5-5F44-B10C-C84586F01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628775"/>
            <a:ext cx="11049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10" descr="computer">
            <a:extLst>
              <a:ext uri="{FF2B5EF4-FFF2-40B4-BE49-F238E27FC236}">
                <a16:creationId xmlns:a16="http://schemas.microsoft.com/office/drawing/2014/main" id="{3C4DAA61-77CB-5948-BBA2-787ACF218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985963"/>
            <a:ext cx="9779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11" descr="digital camera">
            <a:extLst>
              <a:ext uri="{FF2B5EF4-FFF2-40B4-BE49-F238E27FC236}">
                <a16:creationId xmlns:a16="http://schemas.microsoft.com/office/drawing/2014/main" id="{E07F9C20-C351-254C-B17A-9A585AB81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982913"/>
            <a:ext cx="9144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12" descr="camcorder">
            <a:extLst>
              <a:ext uri="{FF2B5EF4-FFF2-40B4-BE49-F238E27FC236}">
                <a16:creationId xmlns:a16="http://schemas.microsoft.com/office/drawing/2014/main" id="{EFE2DE2D-F3C3-0B46-8E19-D2488B8A9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789363"/>
            <a:ext cx="1143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13" descr="scanner">
            <a:extLst>
              <a:ext uri="{FF2B5EF4-FFF2-40B4-BE49-F238E27FC236}">
                <a16:creationId xmlns:a16="http://schemas.microsoft.com/office/drawing/2014/main" id="{0608E446-3AEF-C346-906E-A9C8CA698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933825"/>
            <a:ext cx="16002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Picture 14" descr="satellite">
            <a:extLst>
              <a:ext uri="{FF2B5EF4-FFF2-40B4-BE49-F238E27FC236}">
                <a16:creationId xmlns:a16="http://schemas.microsoft.com/office/drawing/2014/main" id="{69A79992-04B5-2445-A1AC-EA4633C80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700213"/>
            <a:ext cx="19431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Picture 15" descr="airplane">
            <a:extLst>
              <a:ext uri="{FF2B5EF4-FFF2-40B4-BE49-F238E27FC236}">
                <a16:creationId xmlns:a16="http://schemas.microsoft.com/office/drawing/2014/main" id="{A5622E69-A790-C44E-BF18-B49C594B9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3071813"/>
            <a:ext cx="19812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5" name="Picture 16" descr="balloon3">
            <a:extLst>
              <a:ext uri="{FF2B5EF4-FFF2-40B4-BE49-F238E27FC236}">
                <a16:creationId xmlns:a16="http://schemas.microsoft.com/office/drawing/2014/main" id="{E4F49B92-C81D-0F47-9891-A50D8AD0C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4138613"/>
            <a:ext cx="1981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6" name="Imagen 1" descr="479151-best-drones-of-2015.jpg">
            <a:extLst>
              <a:ext uri="{FF2B5EF4-FFF2-40B4-BE49-F238E27FC236}">
                <a16:creationId xmlns:a16="http://schemas.microsoft.com/office/drawing/2014/main" id="{6302E5E9-5A78-F948-8BEE-8C88488742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1700213"/>
            <a:ext cx="2016125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>
            <a:extLst>
              <a:ext uri="{FF2B5EF4-FFF2-40B4-BE49-F238E27FC236}">
                <a16:creationId xmlns:a16="http://schemas.microsoft.com/office/drawing/2014/main" id="{39B61898-A6B8-5645-AC23-768DE0536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49500"/>
            <a:ext cx="73152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es-MX" altLang="es-MX" sz="2400" b="0" dirty="0"/>
              <a:t>En la banda visible, es posible discriminar objetos con el uso de cámaras digitales, análogo a como lo hace el ser humano.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endParaRPr kumimoji="0" lang="es-MX" altLang="es-MX" sz="2400" b="0" dirty="0"/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es-MX" altLang="es-MX" sz="2400" b="0" dirty="0"/>
              <a:t>PlantCV también analiza imágenes en: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kumimoji="0" lang="es-MX" altLang="es-MX" sz="2000" b="0" dirty="0"/>
              <a:t>Infrarrojo cercano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kumimoji="0" lang="es-MX" altLang="es-MX" sz="2000" b="0" dirty="0"/>
              <a:t>Infrarrojo lejano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kumimoji="0" lang="es-MX" altLang="es-MX" sz="2000" b="0" dirty="0"/>
              <a:t>Imágenes hiperespectrales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kumimoji="0" lang="es-MX" altLang="es-MX" sz="2000" b="0" dirty="0"/>
              <a:t>Fluorescencia</a:t>
            </a:r>
          </a:p>
          <a:p>
            <a:pPr lvl="1">
              <a:spcBef>
                <a:spcPct val="50000"/>
              </a:spcBef>
              <a:buFontTx/>
              <a:buChar char="•"/>
            </a:pPr>
            <a:endParaRPr kumimoji="0" lang="es-MX" altLang="es-MX" sz="2000" b="0" dirty="0"/>
          </a:p>
        </p:txBody>
      </p:sp>
      <p:sp>
        <p:nvSpPr>
          <p:cNvPr id="253956" name="Text Box 4">
            <a:extLst>
              <a:ext uri="{FF2B5EF4-FFF2-40B4-BE49-F238E27FC236}">
                <a16:creationId xmlns:a16="http://schemas.microsoft.com/office/drawing/2014/main" id="{22E941D1-C988-974E-87DB-9EE27164B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5450" y="908050"/>
            <a:ext cx="32464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MX" altLang="es-MX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PRINCIPIOS FÍSICOS</a:t>
            </a:r>
            <a:endParaRPr lang="es-ES" altLang="es-MX" dirty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5B4644ED-D781-5B4E-8AC8-7AA24C750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828800"/>
            <a:ext cx="73152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MX" altLang="es-MX" sz="2400" b="0"/>
              <a:t>PROBLEMA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es-MX" altLang="es-MX" sz="2400" b="0"/>
              <a:t>Bajo condiciones de iluminación constantes </a:t>
            </a:r>
            <a:r>
              <a:rPr kumimoji="0" lang="en-US" altLang="es-MX" sz="2400" b="0"/>
              <a:t>(misma intensidad de radiaci</a:t>
            </a:r>
            <a:r>
              <a:rPr kumimoji="0" lang="es-MX" altLang="es-MX" sz="2400" b="0"/>
              <a:t>ón solar, lámpara de luz artificial</a:t>
            </a:r>
            <a:r>
              <a:rPr kumimoji="0" lang="en-US" altLang="es-MX" sz="2400" b="0"/>
              <a:t>) es fácil separar objetos.</a:t>
            </a:r>
            <a:r>
              <a:rPr kumimoji="0" lang="es-MX" altLang="es-MX" sz="2400" b="0"/>
              <a:t> 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es-MX" altLang="es-MX" sz="2400" b="0"/>
              <a:t>Pero bajo las condiciones en las que se encuentran los cultivos es difícil mantener la iluminación constante. Lo mismo ocurre si se desea evaluar daño por enfermedades, etc.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es-MX" altLang="es-MX" sz="2400" b="0"/>
              <a:t>Esto dificulta la segmentación de la imagen</a:t>
            </a:r>
            <a:endParaRPr kumimoji="0" lang="es-ES" altLang="es-MX" sz="2400" b="0">
              <a:cs typeface="Times New Roman" panose="02020603050405020304" pitchFamily="18" charset="0"/>
            </a:endParaRPr>
          </a:p>
        </p:txBody>
      </p:sp>
      <p:sp>
        <p:nvSpPr>
          <p:cNvPr id="254980" name="Text Box 4">
            <a:extLst>
              <a:ext uri="{FF2B5EF4-FFF2-40B4-BE49-F238E27FC236}">
                <a16:creationId xmlns:a16="http://schemas.microsoft.com/office/drawing/2014/main" id="{46AAAAEB-1415-0B40-A8CA-AF27C541A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5450" y="908050"/>
            <a:ext cx="32464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MX" altLang="es-MX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PRINCIPIOS FÍSICOS</a:t>
            </a:r>
            <a:endParaRPr lang="es-ES" altLang="es-MX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5B4644ED-D781-5B4E-8AC8-7AA24C750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828800"/>
            <a:ext cx="7315200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es-ES" altLang="es-MX" sz="2400" b="0" dirty="0">
              <a:cs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  <a:buNone/>
            </a:pPr>
            <a:r>
              <a:rPr kumimoji="0" lang="es-ES" altLang="es-MX" sz="2000" b="0" dirty="0">
                <a:cs typeface="Times New Roman" panose="02020603050405020304" pitchFamily="18" charset="0"/>
              </a:rPr>
              <a:t>-Propiedades intrínsecas del objeto</a:t>
            </a:r>
          </a:p>
          <a:p>
            <a:pPr lvl="1">
              <a:spcBef>
                <a:spcPct val="50000"/>
              </a:spcBef>
              <a:buNone/>
            </a:pPr>
            <a:r>
              <a:rPr kumimoji="0" lang="es-ES" altLang="es-MX" sz="2000" b="0" dirty="0">
                <a:cs typeface="Times New Roman" panose="02020603050405020304" pitchFamily="18" charset="0"/>
              </a:rPr>
              <a:t>-Receptor o sensor</a:t>
            </a:r>
          </a:p>
          <a:p>
            <a:pPr lvl="1">
              <a:spcBef>
                <a:spcPct val="50000"/>
              </a:spcBef>
              <a:buNone/>
            </a:pPr>
            <a:r>
              <a:rPr kumimoji="0" lang="es-ES" altLang="es-MX" sz="2000" b="0" dirty="0">
                <a:cs typeface="Times New Roman" panose="02020603050405020304" pitchFamily="18" charset="0"/>
              </a:rPr>
              <a:t>-Iluminante	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ES" altLang="es-MX" sz="2400" b="0" dirty="0">
                <a:cs typeface="Times New Roman" panose="02020603050405020304" pitchFamily="18" charset="0"/>
              </a:rPr>
              <a:t>¡Lo mejor es tener imágenes de buena calidad desde el principio!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ES" altLang="es-MX" sz="2400" b="0" dirty="0">
                <a:cs typeface="Times New Roman" panose="02020603050405020304" pitchFamily="18" charset="0"/>
              </a:rPr>
              <a:t>Revisar: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ES" altLang="es-MX" sz="2400" b="0" dirty="0">
                <a:cs typeface="Times New Roman" panose="02020603050405020304" pitchFamily="18" charset="0"/>
                <a:hlinkClick r:id="rId2"/>
              </a:rPr>
              <a:t>https://plantcv.readthedocs.io/en/stable/analysis_approach/</a:t>
            </a:r>
            <a:endParaRPr kumimoji="0" lang="es-ES" altLang="es-MX" sz="2400" b="0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es-ES" altLang="es-MX" sz="2400" b="0" dirty="0">
              <a:cs typeface="Times New Roman" panose="02020603050405020304" pitchFamily="18" charset="0"/>
            </a:endParaRPr>
          </a:p>
        </p:txBody>
      </p:sp>
      <p:sp>
        <p:nvSpPr>
          <p:cNvPr id="254980" name="Text Box 4">
            <a:extLst>
              <a:ext uri="{FF2B5EF4-FFF2-40B4-BE49-F238E27FC236}">
                <a16:creationId xmlns:a16="http://schemas.microsoft.com/office/drawing/2014/main" id="{46AAAAEB-1415-0B40-A8CA-AF27C541A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026" y="908050"/>
            <a:ext cx="7655302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MX" altLang="es-MX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¿DE QUÉ DEPENDE EL COLOR DE LOS OBJETOS?</a:t>
            </a:r>
            <a:endParaRPr lang="es-ES" altLang="es-MX" dirty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056276"/>
      </p:ext>
    </p:extLst>
  </p:cSld>
  <p:clrMapOvr>
    <a:masterClrMapping/>
  </p:clrMapOvr>
</p:sld>
</file>

<file path=ppt/theme/theme1.xml><?xml version="1.0" encoding="utf-8"?>
<a:theme xmlns:a="http://schemas.openxmlformats.org/drawingml/2006/main" name="Project Overview (Standard)">
  <a:themeElements>
    <a:clrScheme name="Project Overview (Standard)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0FFCC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Project Overview (Standard)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oject Overview (Standard)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 Overview (Standard)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Overview (Standard)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Office\Templates\Presentations\Project Overview (Standard).pot</Template>
  <TotalTime>3534</TotalTime>
  <Words>930</Words>
  <Application>Microsoft Macintosh PowerPoint</Application>
  <PresentationFormat>Presentación en pantalla (4:3)</PresentationFormat>
  <Paragraphs>169</Paragraphs>
  <Slides>30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Arial</vt:lpstr>
      <vt:lpstr>Times New Roman</vt:lpstr>
      <vt:lpstr>Wingdings</vt:lpstr>
      <vt:lpstr>Project Overview (Standard)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Colegio de Postgraduados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ETAPAS PARA LA CREACIÓN DE UN MODELO MECANÍSTICO</dc:title>
  <dc:creator>Jose Alfredo Carrillo Salazar</dc:creator>
  <cp:lastModifiedBy>Jose Alfredo Carrillo</cp:lastModifiedBy>
  <cp:revision>109</cp:revision>
  <dcterms:created xsi:type="dcterms:W3CDTF">2003-09-25T18:18:51Z</dcterms:created>
  <dcterms:modified xsi:type="dcterms:W3CDTF">2022-06-29T04:08:55Z</dcterms:modified>
</cp:coreProperties>
</file>