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63" r:id="rId5"/>
  </p:sldMasterIdLst>
  <p:notesMasterIdLst>
    <p:notesMasterId r:id="rId12"/>
  </p:notesMasterIdLst>
  <p:sldIdLst>
    <p:sldId id="268" r:id="rId6"/>
    <p:sldId id="270" r:id="rId7"/>
    <p:sldId id="269" r:id="rId8"/>
    <p:sldId id="271" r:id="rId9"/>
    <p:sldId id="275" r:id="rId10"/>
    <p:sldId id="273" r:id="rId11"/>
  </p:sldIdLst>
  <p:sldSz cx="12192000" cy="6858000"/>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281E"/>
    <a:srgbClr val="693228"/>
    <a:srgbClr val="E6AF00"/>
    <a:srgbClr val="5B9BD5"/>
    <a:srgbClr val="FFF6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8" autoAdjust="0"/>
    <p:restoredTop sz="94434" autoAdjust="0"/>
  </p:normalViewPr>
  <p:slideViewPr>
    <p:cSldViewPr snapToGrid="0">
      <p:cViewPr varScale="1">
        <p:scale>
          <a:sx n="66" d="100"/>
          <a:sy n="66" d="100"/>
        </p:scale>
        <p:origin x="1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5D5417BF-1EE0-4A9B-AF60-3727C5A9E75C}" type="datetimeFigureOut">
              <a:rPr lang="en-GB" smtClean="0"/>
              <a:t>03/09/2018</a:t>
            </a:fld>
            <a:endParaRPr lang="en-GB" dirty="0"/>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450" y="4751388"/>
            <a:ext cx="5438775" cy="38877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63"/>
            <a:ext cx="2946400" cy="4953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49688" y="9377363"/>
            <a:ext cx="2946400" cy="495300"/>
          </a:xfrm>
          <a:prstGeom prst="rect">
            <a:avLst/>
          </a:prstGeom>
        </p:spPr>
        <p:txBody>
          <a:bodyPr vert="horz" lIns="91440" tIns="45720" rIns="91440" bIns="45720" rtlCol="0" anchor="b"/>
          <a:lstStyle>
            <a:lvl1pPr algn="r">
              <a:defRPr sz="1200"/>
            </a:lvl1pPr>
          </a:lstStyle>
          <a:p>
            <a:fld id="{C22E8E60-85B2-4A8C-9CEC-B5E4559611CC}" type="slidenum">
              <a:rPr lang="en-GB" smtClean="0"/>
              <a:t>‹#›</a:t>
            </a:fld>
            <a:endParaRPr lang="en-GB" dirty="0"/>
          </a:p>
        </p:txBody>
      </p:sp>
    </p:spTree>
    <p:extLst>
      <p:ext uri="{BB962C8B-B14F-4D97-AF65-F5344CB8AC3E}">
        <p14:creationId xmlns:p14="http://schemas.microsoft.com/office/powerpoint/2010/main" val="2186367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4A074B4-C272-4F96-9364-E47C8714FDA7}"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390673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terms of reference:</a:t>
            </a:r>
          </a:p>
          <a:p>
            <a:r>
              <a:rPr lang="en-GB" i="1" dirty="0" smtClean="0"/>
              <a:t>“Strengthen Movement Coordination and Cooperation (SMCC) in supporting Disaster Risk Management (DRM) preparedness and response capacity of African National Societies, contributing to the strengthening of community resilience, by connecting the national, regional, and global levels of the Red Cross and Red Crescent Movement’s work in this field in Africa.”</a:t>
            </a:r>
          </a:p>
          <a:p>
            <a:endParaRPr lang="en-GB" dirty="0" smtClean="0"/>
          </a:p>
        </p:txBody>
      </p:sp>
      <p:sp>
        <p:nvSpPr>
          <p:cNvPr id="4" name="Slide Number Placeholder 3"/>
          <p:cNvSpPr>
            <a:spLocks noGrp="1"/>
          </p:cNvSpPr>
          <p:nvPr>
            <p:ph type="sldNum" sz="quarter" idx="10"/>
          </p:nvPr>
        </p:nvSpPr>
        <p:spPr/>
        <p:txBody>
          <a:bodyPr/>
          <a:lstStyle/>
          <a:p>
            <a:fld id="{34A074B4-C272-4F96-9364-E47C8714FDA7}" type="slidenum">
              <a:rPr lang="en-GB" smtClean="0">
                <a:solidFill>
                  <a:prstClr val="black"/>
                </a:solidFill>
              </a:rPr>
              <a:pPr/>
              <a:t>3</a:t>
            </a:fld>
            <a:endParaRPr lang="en-GB">
              <a:solidFill>
                <a:prstClr val="black"/>
              </a:solidFill>
            </a:endParaRPr>
          </a:p>
        </p:txBody>
      </p:sp>
    </p:spTree>
    <p:extLst>
      <p:ext uri="{BB962C8B-B14F-4D97-AF65-F5344CB8AC3E}">
        <p14:creationId xmlns:p14="http://schemas.microsoft.com/office/powerpoint/2010/main" val="708917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Eight shared leadership and accountability groups (SLG) were launched at IFRC Africa partnership meeting in January 2017. The SLGs were created to provide a consistent and reliable platform to expand burden sharing, ensure collective and current assessments of needs and opportunities, and facilitate peer-to-peer support across Areas of Focus, Strategies for Implementation, key thematic issues and geographic areas. Shared leadership groups are comprised of NS, RCRC specialists from Red Cross Red Crescent Movement </a:t>
            </a:r>
            <a:r>
              <a:rPr lang="en-GB" dirty="0" err="1" smtClean="0"/>
              <a:t>centers</a:t>
            </a:r>
            <a:r>
              <a:rPr lang="en-GB" dirty="0" smtClean="0"/>
              <a:t> of excellence, the IFRC Secretariat, ICRC. </a:t>
            </a:r>
            <a:endParaRPr lang="en-GB" dirty="0"/>
          </a:p>
        </p:txBody>
      </p:sp>
      <p:sp>
        <p:nvSpPr>
          <p:cNvPr id="4" name="Slide Number Placeholder 3"/>
          <p:cNvSpPr>
            <a:spLocks noGrp="1"/>
          </p:cNvSpPr>
          <p:nvPr>
            <p:ph type="sldNum" sz="quarter" idx="10"/>
          </p:nvPr>
        </p:nvSpPr>
        <p:spPr/>
        <p:txBody>
          <a:bodyPr/>
          <a:lstStyle/>
          <a:p>
            <a:fld id="{C22E8E60-85B2-4A8C-9CEC-B5E4559611CC}" type="slidenum">
              <a:rPr lang="en-GB" smtClean="0"/>
              <a:t>4</a:t>
            </a:fld>
            <a:endParaRPr lang="en-GB" dirty="0"/>
          </a:p>
        </p:txBody>
      </p:sp>
    </p:spTree>
    <p:extLst>
      <p:ext uri="{BB962C8B-B14F-4D97-AF65-F5344CB8AC3E}">
        <p14:creationId xmlns:p14="http://schemas.microsoft.com/office/powerpoint/2010/main" val="376947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34A074B4-C272-4F96-9364-E47C8714FDA7}" type="slidenum">
              <a:rPr lang="en-GB" smtClean="0">
                <a:solidFill>
                  <a:prstClr val="black"/>
                </a:solidFill>
              </a:rPr>
              <a:pPr/>
              <a:t>5</a:t>
            </a:fld>
            <a:endParaRPr lang="en-GB">
              <a:solidFill>
                <a:prstClr val="black"/>
              </a:solidFill>
            </a:endParaRPr>
          </a:p>
        </p:txBody>
      </p:sp>
    </p:spTree>
    <p:extLst>
      <p:ext uri="{BB962C8B-B14F-4D97-AF65-F5344CB8AC3E}">
        <p14:creationId xmlns:p14="http://schemas.microsoft.com/office/powerpoint/2010/main" val="253820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7540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667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6299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69964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920048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038872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07411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GB"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78805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604306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GB"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381522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9743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41994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4235573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39645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61878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3939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1886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4941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1379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7690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1592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3184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3294B-491D-45C2-A4C1-9C6A35B76951}" type="datetimeFigureOut">
              <a:rPr lang="en-GB" smtClean="0">
                <a:solidFill>
                  <a:prstClr val="black">
                    <a:tint val="75000"/>
                  </a:prstClr>
                </a:solidFill>
              </a:rPr>
              <a:pPr/>
              <a:t>03/09/2018</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24599152"/>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C103A-52CE-41F7-894F-07D3535FB0C4}" type="datetimeFigureOut">
              <a:rPr lang="en-GB" smtClean="0">
                <a:solidFill>
                  <a:prstClr val="black">
                    <a:tint val="75000"/>
                  </a:prstClr>
                </a:solidFill>
              </a:rPr>
              <a:pPr/>
              <a:t>03/09/2018</a:t>
            </a:fld>
            <a:endParaRPr lang="en-GB"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61667580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FF0000"/>
                </a:solidFill>
              </a:rPr>
              <a:t>ADMAG Vision and </a:t>
            </a:r>
            <a:r>
              <a:rPr lang="en-GB" b="1" dirty="0" smtClean="0">
                <a:solidFill>
                  <a:srgbClr val="FF0000"/>
                </a:solidFill>
              </a:rPr>
              <a:t>Priorities </a:t>
            </a:r>
            <a:endParaRPr lang="en-GB" b="1" dirty="0">
              <a:solidFill>
                <a:srgbClr val="FF0000"/>
              </a:solidFill>
            </a:endParaRPr>
          </a:p>
        </p:txBody>
      </p:sp>
      <p:sp>
        <p:nvSpPr>
          <p:cNvPr id="3" name="Subtitle 2"/>
          <p:cNvSpPr>
            <a:spLocks noGrp="1"/>
          </p:cNvSpPr>
          <p:nvPr>
            <p:ph type="subTitle" idx="1"/>
          </p:nvPr>
        </p:nvSpPr>
        <p:spPr>
          <a:xfrm>
            <a:off x="2855640" y="3501008"/>
            <a:ext cx="6400800" cy="1752600"/>
          </a:xfrm>
        </p:spPr>
        <p:txBody>
          <a:bodyPr/>
          <a:lstStyle/>
          <a:p>
            <a:r>
              <a:rPr lang="en-GB" dirty="0" err="1" smtClean="0"/>
              <a:t>Adesh</a:t>
            </a:r>
            <a:r>
              <a:rPr lang="en-GB" dirty="0" smtClean="0"/>
              <a:t> </a:t>
            </a:r>
            <a:r>
              <a:rPr lang="en-GB" dirty="0" err="1" smtClean="0"/>
              <a:t>Tripathee</a:t>
            </a:r>
            <a:r>
              <a:rPr lang="en-GB" dirty="0" smtClean="0"/>
              <a:t> </a:t>
            </a:r>
            <a:br>
              <a:rPr lang="en-GB" dirty="0" smtClean="0"/>
            </a:br>
            <a:r>
              <a:rPr lang="en-GB" dirty="0" smtClean="0"/>
              <a:t>Head of Africa DCPRR, IFRC</a:t>
            </a:r>
            <a:endParaRPr lang="en-GB" dirty="0"/>
          </a:p>
        </p:txBody>
      </p:sp>
    </p:spTree>
    <p:extLst>
      <p:ext uri="{BB962C8B-B14F-4D97-AF65-F5344CB8AC3E}">
        <p14:creationId xmlns:p14="http://schemas.microsoft.com/office/powerpoint/2010/main" val="1491079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prstDash val="sysDash"/>
          </a:ln>
        </p:spPr>
        <p:txBody>
          <a:bodyPr/>
          <a:lstStyle/>
          <a:p>
            <a:r>
              <a:rPr lang="en-GB" dirty="0" smtClean="0">
                <a:solidFill>
                  <a:srgbClr val="FF0000"/>
                </a:solidFill>
              </a:rPr>
              <a:t>The Vision</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Effective </a:t>
            </a:r>
            <a:r>
              <a:rPr lang="en-GB" dirty="0"/>
              <a:t>communication </a:t>
            </a:r>
            <a:r>
              <a:rPr lang="en-GB" dirty="0" smtClean="0"/>
              <a:t>between all movement partners on DRM.</a:t>
            </a:r>
          </a:p>
          <a:p>
            <a:r>
              <a:rPr lang="en-GB" dirty="0" smtClean="0"/>
              <a:t>Harmonisation </a:t>
            </a:r>
            <a:r>
              <a:rPr lang="en-GB" dirty="0"/>
              <a:t>of </a:t>
            </a:r>
            <a:r>
              <a:rPr lang="en-GB" dirty="0" smtClean="0"/>
              <a:t>knowledge, </a:t>
            </a:r>
            <a:r>
              <a:rPr lang="en-GB" dirty="0"/>
              <a:t>interpretation and application </a:t>
            </a:r>
            <a:r>
              <a:rPr lang="en-GB" dirty="0" smtClean="0"/>
              <a:t>of </a:t>
            </a:r>
            <a:r>
              <a:rPr lang="en-GB" dirty="0"/>
              <a:t>Movement’s tools and guidelines on DRM. </a:t>
            </a:r>
            <a:endParaRPr lang="en-GB" dirty="0" smtClean="0"/>
          </a:p>
          <a:p>
            <a:r>
              <a:rPr lang="en-GB" dirty="0" smtClean="0"/>
              <a:t>Sufficient IFRC DM human resources across Africa.</a:t>
            </a:r>
          </a:p>
          <a:p>
            <a:r>
              <a:rPr lang="en-GB" dirty="0" smtClean="0"/>
              <a:t>Platform that draws on global learning and peer-to-peer exchange with other regions, e.g. MENA Disaster Management Advisory Group. </a:t>
            </a:r>
            <a:endParaRPr lang="en-GB" dirty="0"/>
          </a:p>
        </p:txBody>
      </p:sp>
      <p:cxnSp>
        <p:nvCxnSpPr>
          <p:cNvPr id="4" name="Straight Connector 3"/>
          <p:cNvCxnSpPr/>
          <p:nvPr/>
        </p:nvCxnSpPr>
        <p:spPr>
          <a:xfrm>
            <a:off x="609600" y="463824"/>
            <a:ext cx="1118486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09600" y="1199549"/>
            <a:ext cx="1118486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94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6592" y="325843"/>
            <a:ext cx="10363200" cy="917574"/>
          </a:xfrm>
        </p:spPr>
        <p:txBody>
          <a:bodyPr/>
          <a:lstStyle/>
          <a:p>
            <a:r>
              <a:rPr lang="en-GB" dirty="0" smtClean="0">
                <a:solidFill>
                  <a:srgbClr val="FF0000"/>
                </a:solidFill>
              </a:rPr>
              <a:t>What is the purpose of ADMAG?</a:t>
            </a:r>
            <a:endParaRPr lang="en-GB" dirty="0">
              <a:solidFill>
                <a:srgbClr val="FF0000"/>
              </a:solidFill>
            </a:endParaRPr>
          </a:p>
        </p:txBody>
      </p:sp>
      <p:sp>
        <p:nvSpPr>
          <p:cNvPr id="5" name="Content Placeholder 2">
            <a:extLst>
              <a:ext uri="{FF2B5EF4-FFF2-40B4-BE49-F238E27FC236}">
                <a16:creationId xmlns="" xmlns:a16="http://schemas.microsoft.com/office/drawing/2014/main" id="{9D804ACA-973C-424A-A196-742C28C24B79}"/>
              </a:ext>
            </a:extLst>
          </p:cNvPr>
          <p:cNvSpPr txBox="1">
            <a:spLocks/>
          </p:cNvSpPr>
          <p:nvPr/>
        </p:nvSpPr>
        <p:spPr bwMode="auto">
          <a:xfrm>
            <a:off x="658368" y="1479900"/>
            <a:ext cx="10899648" cy="5055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Clr>
                <a:srgbClr val="CF1C21"/>
              </a:buClr>
              <a:buSzPct val="80000"/>
              <a:buFont typeface="Wingdings" pitchFamily="2" charset="2"/>
              <a:buChar char="§"/>
              <a:defRPr sz="2200" kern="1200">
                <a:solidFill>
                  <a:schemeClr val="tx1"/>
                </a:solidFill>
                <a:latin typeface="Arial" pitchFamily="34" charset="0"/>
                <a:ea typeface="+mn-ea"/>
                <a:cs typeface="Arial" pitchFamily="34" charset="0"/>
              </a:defRPr>
            </a:lvl1pPr>
            <a:lvl2pPr marL="450850" indent="-177800" algn="l" rtl="0" eaLnBrk="1" fontAlgn="base" hangingPunct="1">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2pPr>
            <a:lvl3pPr marL="627063" indent="-176213" algn="l" rtl="0" eaLnBrk="1" fontAlgn="base" hangingPunct="1">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3pPr>
            <a:lvl4pPr marL="627063" indent="-176213" algn="l" rtl="0" eaLnBrk="1" fontAlgn="base" hangingPunct="1">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4pPr>
            <a:lvl5pPr marL="627063" indent="-176213" algn="l" rtl="0" eaLnBrk="1" fontAlgn="base" hangingPunct="1">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marR="0" lvl="0" indent="-273050" algn="l" defTabSz="914400" rtl="0" eaLnBrk="1" fontAlgn="base" latinLnBrk="0" hangingPunct="1">
              <a:lnSpc>
                <a:spcPct val="100000"/>
              </a:lnSpc>
              <a:spcBef>
                <a:spcPct val="20000"/>
              </a:spcBef>
              <a:spcAft>
                <a:spcPct val="0"/>
              </a:spcAft>
              <a:buClr>
                <a:srgbClr val="CF1C21"/>
              </a:buClr>
              <a:buSzPct val="80000"/>
              <a:buFont typeface="Wingdings" pitchFamily="2" charset="2"/>
              <a:buChar char="§"/>
              <a:tabLst/>
              <a:defRPr/>
            </a:pPr>
            <a:r>
              <a:rPr kumimoji="0" lang="en-GB" b="0" i="0" u="none" strike="noStrike" kern="1200" cap="none" spc="0" normalizeH="0" baseline="0" noProof="0" dirty="0" smtClean="0">
                <a:ln>
                  <a:noFill/>
                </a:ln>
                <a:solidFill>
                  <a:sysClr val="windowText" lastClr="000000"/>
                </a:solidFill>
                <a:effectLst/>
                <a:uLnTx/>
                <a:uFillTx/>
              </a:rPr>
              <a:t>Provide</a:t>
            </a:r>
            <a:r>
              <a:rPr kumimoji="0" lang="en-GB" b="0" i="0" u="none" strike="noStrike" kern="1200" cap="none" spc="0" normalizeH="0" noProof="0" dirty="0" smtClean="0">
                <a:ln>
                  <a:noFill/>
                </a:ln>
                <a:solidFill>
                  <a:sysClr val="windowText" lastClr="000000"/>
                </a:solidFill>
                <a:effectLst/>
                <a:uLnTx/>
                <a:uFillTx/>
              </a:rPr>
              <a:t> a</a:t>
            </a:r>
            <a:r>
              <a:rPr kumimoji="0" lang="en-GB" b="0" i="0" u="none" strike="noStrike" kern="1200" cap="none" spc="0" normalizeH="0" baseline="0" noProof="0" dirty="0" smtClean="0">
                <a:ln>
                  <a:noFill/>
                </a:ln>
                <a:solidFill>
                  <a:sysClr val="windowText" lastClr="000000"/>
                </a:solidFill>
                <a:effectLst/>
                <a:uLnTx/>
                <a:uFillTx/>
              </a:rPr>
              <a:t>dvisory and strategic support in</a:t>
            </a:r>
            <a:r>
              <a:rPr kumimoji="0" lang="en-GB" b="0" i="0" u="none" strike="noStrike" kern="1200" cap="none" spc="0" normalizeH="0" noProof="0" dirty="0" smtClean="0">
                <a:ln>
                  <a:noFill/>
                </a:ln>
                <a:solidFill>
                  <a:sysClr val="windowText" lastClr="000000"/>
                </a:solidFill>
                <a:effectLst/>
                <a:uLnTx/>
                <a:uFillTx/>
              </a:rPr>
              <a:t> specific areas of DRM that impact the Africa region. </a:t>
            </a:r>
            <a:endParaRPr lang="en-GB" dirty="0">
              <a:solidFill>
                <a:sysClr val="windowText" lastClr="000000"/>
              </a:solidFill>
            </a:endParaRPr>
          </a:p>
          <a:p>
            <a:pPr marL="0" marR="0" lvl="0" indent="0" algn="l" defTabSz="914400" rtl="0" eaLnBrk="1" fontAlgn="base" latinLnBrk="0" hangingPunct="1">
              <a:lnSpc>
                <a:spcPct val="100000"/>
              </a:lnSpc>
              <a:spcBef>
                <a:spcPct val="20000"/>
              </a:spcBef>
              <a:spcAft>
                <a:spcPct val="0"/>
              </a:spcAft>
              <a:buClr>
                <a:srgbClr val="CF1C21"/>
              </a:buClr>
              <a:buSzPct val="80000"/>
              <a:buNone/>
              <a:tabLst/>
              <a:defRPr/>
            </a:pPr>
            <a:r>
              <a:rPr kumimoji="0" lang="en-GB" b="0" i="0" u="none" strike="noStrike" kern="1200" cap="none" spc="0" normalizeH="0" baseline="0" noProof="0" dirty="0" smtClean="0">
                <a:ln>
                  <a:noFill/>
                </a:ln>
                <a:solidFill>
                  <a:sysClr val="windowText" lastClr="000000"/>
                </a:solidFill>
                <a:effectLst/>
                <a:uLnTx/>
                <a:uFillTx/>
              </a:rPr>
              <a:t>Objectives:</a:t>
            </a:r>
          </a:p>
          <a:p>
            <a:pPr marL="273050" marR="0" lvl="0" indent="-273050" algn="l" defTabSz="914400" rtl="0" eaLnBrk="1" fontAlgn="base" latinLnBrk="0" hangingPunct="1">
              <a:lnSpc>
                <a:spcPct val="100000"/>
              </a:lnSpc>
              <a:spcBef>
                <a:spcPct val="20000"/>
              </a:spcBef>
              <a:spcAft>
                <a:spcPct val="0"/>
              </a:spcAft>
              <a:buClr>
                <a:srgbClr val="CF1C21"/>
              </a:buClr>
              <a:buSzPct val="80000"/>
              <a:buFont typeface="Wingdings" pitchFamily="2" charset="2"/>
              <a:buChar char="§"/>
              <a:tabLst/>
              <a:defRPr/>
            </a:pPr>
            <a:r>
              <a:rPr kumimoji="0" lang="en-GB" b="0" i="0" u="none" strike="noStrike" kern="1200" cap="none" spc="0" normalizeH="0" baseline="0" noProof="0" dirty="0" smtClean="0">
                <a:ln>
                  <a:noFill/>
                </a:ln>
                <a:solidFill>
                  <a:sysClr val="windowText" lastClr="000000"/>
                </a:solidFill>
                <a:effectLst/>
                <a:uLnTx/>
                <a:uFillTx/>
              </a:rPr>
              <a:t>Provide a platform to accelerate Movement coordination and cooperation and contribute to: </a:t>
            </a:r>
          </a:p>
          <a:p>
            <a:pPr marL="1009650" marR="0" lvl="0" indent="-285750" algn="l" defTabSz="914400" rtl="0" eaLnBrk="1" fontAlgn="base" latinLnBrk="0" hangingPunct="1">
              <a:lnSpc>
                <a:spcPct val="100000"/>
              </a:lnSpc>
              <a:spcBef>
                <a:spcPct val="20000"/>
              </a:spcBef>
              <a:spcAft>
                <a:spcPct val="0"/>
              </a:spcAft>
              <a:buClr>
                <a:srgbClr val="CF1C21"/>
              </a:buClr>
              <a:buSzPct val="80000"/>
              <a:buFont typeface="Wingdings" pitchFamily="2" charset="2"/>
              <a:buChar char="q"/>
              <a:tabLst/>
              <a:defRPr/>
            </a:pPr>
            <a:r>
              <a:rPr kumimoji="0" lang="en-GB" b="0" i="0" u="none" strike="noStrike" kern="1200" cap="none" spc="0" normalizeH="0" baseline="0" noProof="0" dirty="0" smtClean="0">
                <a:ln>
                  <a:noFill/>
                </a:ln>
                <a:solidFill>
                  <a:sysClr val="windowText" lastClr="000000"/>
                </a:solidFill>
                <a:effectLst/>
                <a:uLnTx/>
                <a:uFillTx/>
              </a:rPr>
              <a:t>Promotion</a:t>
            </a:r>
            <a:r>
              <a:rPr kumimoji="0" lang="en-GB" b="0" i="0" u="none" strike="noStrike" kern="1200" cap="none" spc="0" normalizeH="0" noProof="0" dirty="0" smtClean="0">
                <a:ln>
                  <a:noFill/>
                </a:ln>
                <a:solidFill>
                  <a:sysClr val="windowText" lastClr="000000"/>
                </a:solidFill>
                <a:effectLst/>
                <a:uLnTx/>
                <a:uFillTx/>
              </a:rPr>
              <a:t> of the </a:t>
            </a:r>
            <a:r>
              <a:rPr kumimoji="0" lang="en-GB" b="0" i="0" u="none" strike="noStrike" kern="1200" cap="none" spc="0" normalizeH="0" baseline="0" noProof="0" dirty="0" smtClean="0">
                <a:ln>
                  <a:noFill/>
                </a:ln>
                <a:solidFill>
                  <a:sysClr val="windowText" lastClr="000000"/>
                </a:solidFill>
                <a:effectLst/>
                <a:uLnTx/>
                <a:uFillTx/>
              </a:rPr>
              <a:t>SMCC approach</a:t>
            </a:r>
          </a:p>
          <a:p>
            <a:pPr marL="1009650" marR="0" lvl="0" indent="-285750" algn="l" defTabSz="914400" rtl="0" eaLnBrk="1" fontAlgn="base" latinLnBrk="0" hangingPunct="1">
              <a:lnSpc>
                <a:spcPct val="100000"/>
              </a:lnSpc>
              <a:spcBef>
                <a:spcPct val="20000"/>
              </a:spcBef>
              <a:spcAft>
                <a:spcPct val="0"/>
              </a:spcAft>
              <a:buClr>
                <a:srgbClr val="CF1C21"/>
              </a:buClr>
              <a:buSzPct val="80000"/>
              <a:buFont typeface="Wingdings" pitchFamily="2" charset="2"/>
              <a:buChar char="q"/>
              <a:tabLst/>
              <a:defRPr/>
            </a:pPr>
            <a:r>
              <a:rPr kumimoji="0" lang="en-GB" b="0" i="0" u="none" strike="noStrike" kern="1200" cap="none" spc="0" normalizeH="0" baseline="0" noProof="0" dirty="0" smtClean="0">
                <a:ln>
                  <a:noFill/>
                </a:ln>
                <a:solidFill>
                  <a:sysClr val="windowText" lastClr="000000"/>
                </a:solidFill>
                <a:effectLst/>
                <a:uLnTx/>
                <a:uFillTx/>
              </a:rPr>
              <a:t>Identify gaps in human and other resources in the African DRM landscape in order to tailor and strengthen the IFRC’s support capacity at the African (sub) regional level and agree on collectively resourcing those gaps;</a:t>
            </a:r>
          </a:p>
          <a:p>
            <a:pPr marL="1009650" marR="0" lvl="0" indent="-285750" algn="l" defTabSz="914400" rtl="0" eaLnBrk="1" fontAlgn="base" latinLnBrk="0" hangingPunct="1">
              <a:lnSpc>
                <a:spcPct val="100000"/>
              </a:lnSpc>
              <a:spcBef>
                <a:spcPct val="20000"/>
              </a:spcBef>
              <a:spcAft>
                <a:spcPct val="0"/>
              </a:spcAft>
              <a:buClr>
                <a:srgbClr val="CF1C21"/>
              </a:buClr>
              <a:buSzPct val="80000"/>
              <a:buFont typeface="Wingdings" pitchFamily="2" charset="2"/>
              <a:buChar char="q"/>
              <a:tabLst/>
              <a:defRPr/>
            </a:pPr>
            <a:r>
              <a:rPr kumimoji="0" lang="en-GB" b="0" i="0" u="none" strike="noStrike" kern="1200" cap="none" spc="0" normalizeH="0" baseline="0" noProof="0" dirty="0" smtClean="0">
                <a:ln>
                  <a:noFill/>
                </a:ln>
                <a:solidFill>
                  <a:sysClr val="windowText" lastClr="000000"/>
                </a:solidFill>
                <a:effectLst/>
                <a:uLnTx/>
                <a:uFillTx/>
              </a:rPr>
              <a:t>Nurture the further strengthening of the preparedness and effectiveness i.e. tools, rules, principles, guidelines, etc. </a:t>
            </a:r>
          </a:p>
          <a:p>
            <a:pPr marL="1009650" marR="0" lvl="0" indent="-285750" algn="l" defTabSz="914400" rtl="0" eaLnBrk="1" fontAlgn="base" latinLnBrk="0" hangingPunct="1">
              <a:lnSpc>
                <a:spcPct val="100000"/>
              </a:lnSpc>
              <a:spcBef>
                <a:spcPct val="20000"/>
              </a:spcBef>
              <a:spcAft>
                <a:spcPct val="0"/>
              </a:spcAft>
              <a:buClr>
                <a:srgbClr val="CF1C21"/>
              </a:buClr>
              <a:buSzPct val="80000"/>
              <a:buFont typeface="Wingdings" pitchFamily="2" charset="2"/>
              <a:buChar char="q"/>
              <a:tabLst/>
              <a:defRPr/>
            </a:pPr>
            <a:r>
              <a:rPr lang="en-GB" dirty="0" smtClean="0">
                <a:solidFill>
                  <a:sysClr val="windowText" lastClr="000000"/>
                </a:solidFill>
              </a:rPr>
              <a:t>Agree a </a:t>
            </a:r>
            <a:r>
              <a:rPr kumimoji="0" lang="en-GB" b="0" i="0" u="none" strike="noStrike" kern="1200" cap="none" spc="0" normalizeH="0" baseline="0" noProof="0" dirty="0" smtClean="0">
                <a:ln>
                  <a:noFill/>
                </a:ln>
                <a:solidFill>
                  <a:sysClr val="windowText" lastClr="000000"/>
                </a:solidFill>
                <a:effectLst/>
                <a:uLnTx/>
                <a:uFillTx/>
              </a:rPr>
              <a:t>strategic approach to better adapt the Global Surge </a:t>
            </a:r>
            <a:r>
              <a:rPr lang="en-GB" dirty="0" smtClean="0">
                <a:solidFill>
                  <a:sysClr val="windowText" lastClr="000000"/>
                </a:solidFill>
              </a:rPr>
              <a:t>surge system for A</a:t>
            </a:r>
            <a:r>
              <a:rPr kumimoji="0" lang="en-GB" b="0" i="0" u="none" strike="noStrike" kern="1200" cap="none" spc="0" normalizeH="0" baseline="0" noProof="0" dirty="0" err="1" smtClean="0">
                <a:ln>
                  <a:noFill/>
                </a:ln>
                <a:solidFill>
                  <a:sysClr val="windowText" lastClr="000000"/>
                </a:solidFill>
                <a:effectLst/>
                <a:uLnTx/>
                <a:uFillTx/>
              </a:rPr>
              <a:t>frica</a:t>
            </a:r>
            <a:r>
              <a:rPr kumimoji="0" lang="en-GB" b="0" i="0" u="none" strike="noStrike" kern="1200" cap="none" spc="0" normalizeH="0" baseline="0" noProof="0" dirty="0" smtClean="0">
                <a:ln>
                  <a:noFill/>
                </a:ln>
                <a:solidFill>
                  <a:sysClr val="windowText" lastClr="000000"/>
                </a:solidFill>
                <a:effectLst/>
                <a:uLnTx/>
                <a:uFillTx/>
              </a:rPr>
              <a:t>.</a:t>
            </a:r>
            <a:r>
              <a:rPr kumimoji="0" lang="en-GB" b="0" i="0" u="none" strike="noStrike" kern="1200" cap="none" spc="0" normalizeH="0" noProof="0" dirty="0" smtClean="0">
                <a:ln>
                  <a:noFill/>
                </a:ln>
                <a:solidFill>
                  <a:sysClr val="windowText" lastClr="000000"/>
                </a:solidFill>
                <a:effectLst/>
                <a:uLnTx/>
                <a:uFillTx/>
              </a:rPr>
              <a:t> </a:t>
            </a:r>
            <a:endParaRPr kumimoji="0" lang="en-GB" b="0" i="0" u="none" strike="noStrike" kern="1200" cap="none" spc="0" normalizeH="0" baseline="0" noProof="0" dirty="0" smtClean="0">
              <a:ln>
                <a:noFill/>
              </a:ln>
              <a:solidFill>
                <a:sysClr val="windowText" lastClr="000000"/>
              </a:solidFill>
              <a:effectLst/>
              <a:uLnTx/>
              <a:uFillTx/>
            </a:endParaRPr>
          </a:p>
          <a:p>
            <a:pPr marL="266700" marR="0" lvl="0" indent="0" algn="l" defTabSz="914400" rtl="0" eaLnBrk="1" fontAlgn="base" latinLnBrk="0" hangingPunct="1">
              <a:lnSpc>
                <a:spcPct val="100000"/>
              </a:lnSpc>
              <a:spcBef>
                <a:spcPct val="20000"/>
              </a:spcBef>
              <a:spcAft>
                <a:spcPct val="0"/>
              </a:spcAft>
              <a:buClr>
                <a:srgbClr val="CF1C21"/>
              </a:buClr>
              <a:buSzPct val="80000"/>
              <a:buFont typeface="Wingdings" pitchFamily="2" charset="2"/>
              <a:buNone/>
              <a:tabLst/>
              <a:defRPr/>
            </a:pPr>
            <a:endParaRPr kumimoji="0" lang="en-GB" sz="14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20000"/>
              </a:spcBef>
              <a:spcAft>
                <a:spcPct val="0"/>
              </a:spcAft>
              <a:buClr>
                <a:srgbClr val="CF1C21"/>
              </a:buClr>
              <a:buSzPct val="80000"/>
              <a:buFont typeface="Wingdings" pitchFamily="2" charset="2"/>
              <a:buNone/>
              <a:tabLst/>
              <a:defRPr/>
            </a:pPr>
            <a:r>
              <a:rPr kumimoji="0" lang="en-GB" sz="22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 </a:t>
            </a:r>
            <a:endParaRPr kumimoji="0" lang="en-GB"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cxnSp>
        <p:nvCxnSpPr>
          <p:cNvPr id="6" name="Straight Connector 5"/>
          <p:cNvCxnSpPr/>
          <p:nvPr/>
        </p:nvCxnSpPr>
        <p:spPr>
          <a:xfrm>
            <a:off x="513151" y="274638"/>
            <a:ext cx="1118486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3151" y="1244786"/>
            <a:ext cx="1118486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224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cmpd="dbl">
            <a:noFill/>
            <a:prstDash val="sysDash"/>
          </a:ln>
        </p:spPr>
        <p:txBody>
          <a:bodyPr>
            <a:normAutofit fontScale="90000"/>
          </a:bodyPr>
          <a:lstStyle/>
          <a:p>
            <a:r>
              <a:rPr lang="en-GB" sz="4900" dirty="0" smtClean="0">
                <a:solidFill>
                  <a:srgbClr val="FF0000"/>
                </a:solidFill>
              </a:rPr>
              <a:t>How to realise this? </a:t>
            </a:r>
            <a:r>
              <a:rPr lang="en-GB" dirty="0" smtClean="0">
                <a:solidFill>
                  <a:srgbClr val="FF0000"/>
                </a:solidFill>
              </a:rPr>
              <a:t/>
            </a:r>
            <a:br>
              <a:rPr lang="en-GB" dirty="0" smtClean="0">
                <a:solidFill>
                  <a:srgbClr val="FF0000"/>
                </a:solidFill>
              </a:rPr>
            </a:br>
            <a:r>
              <a:rPr lang="en-GB" sz="3600" dirty="0" smtClean="0">
                <a:solidFill>
                  <a:srgbClr val="FF0000"/>
                </a:solidFill>
              </a:rPr>
              <a:t>Shared Leadership approach </a:t>
            </a:r>
            <a:endParaRPr lang="en-GB" dirty="0">
              <a:solidFill>
                <a:srgbClr val="FF0000"/>
              </a:solidFill>
            </a:endParaRPr>
          </a:p>
        </p:txBody>
      </p:sp>
      <p:pic>
        <p:nvPicPr>
          <p:cNvPr id="4" name="Content Placeholder 3"/>
          <p:cNvPicPr>
            <a:picLocks noGrp="1" noChangeAspect="1"/>
          </p:cNvPicPr>
          <p:nvPr>
            <p:ph idx="1"/>
          </p:nvPr>
        </p:nvPicPr>
        <p:blipFill>
          <a:blip r:embed="rId3"/>
          <a:stretch>
            <a:fillRect/>
          </a:stretch>
        </p:blipFill>
        <p:spPr>
          <a:xfrm>
            <a:off x="513151" y="1733714"/>
            <a:ext cx="5507043" cy="4737424"/>
          </a:xfrm>
          <a:prstGeom prst="rect">
            <a:avLst/>
          </a:prstGeom>
        </p:spPr>
      </p:pic>
      <p:sp>
        <p:nvSpPr>
          <p:cNvPr id="6" name="TextBox 5"/>
          <p:cNvSpPr txBox="1"/>
          <p:nvPr/>
        </p:nvSpPr>
        <p:spPr>
          <a:xfrm>
            <a:off x="6400800" y="1733714"/>
            <a:ext cx="5425440" cy="4862870"/>
          </a:xfrm>
          <a:prstGeom prst="rect">
            <a:avLst/>
          </a:prstGeom>
          <a:noFill/>
        </p:spPr>
        <p:txBody>
          <a:bodyPr wrap="square" rtlCol="0">
            <a:spAutoFit/>
          </a:bodyPr>
          <a:lstStyle/>
          <a:p>
            <a:r>
              <a:rPr lang="en-GB" sz="2000" dirty="0" smtClean="0"/>
              <a:t>Shared Leadership Group (SLG)</a:t>
            </a:r>
          </a:p>
          <a:p>
            <a:pPr marL="285750" indent="-285750">
              <a:buClr>
                <a:srgbClr val="FF0000"/>
              </a:buClr>
              <a:buFont typeface="Courier New" panose="02070309020205020404" pitchFamily="49" charset="0"/>
              <a:buChar char="o"/>
            </a:pPr>
            <a:r>
              <a:rPr lang="en-GB" dirty="0" smtClean="0"/>
              <a:t>Eight shared leadership and accountability groups launched at IFRC Africa partnership meeting in January 2017. </a:t>
            </a:r>
          </a:p>
          <a:p>
            <a:pPr marL="285750" indent="-285750">
              <a:buClr>
                <a:srgbClr val="FF0000"/>
              </a:buClr>
              <a:buFont typeface="Courier New" panose="02070309020205020404" pitchFamily="49" charset="0"/>
              <a:buChar char="o"/>
            </a:pPr>
            <a:r>
              <a:rPr lang="en-GB" dirty="0" smtClean="0"/>
              <a:t>SLGs created to provide a consistent and reliable platform to expand burden sharing, ensure collective and current assessments of needs and opportunities, and facilitate peer-to-peer support in key areas. </a:t>
            </a:r>
          </a:p>
          <a:p>
            <a:pPr marL="285750" indent="-285750">
              <a:buClr>
                <a:srgbClr val="FF0000"/>
              </a:buClr>
              <a:buFont typeface="Courier New" panose="02070309020205020404" pitchFamily="49" charset="0"/>
              <a:buChar char="o"/>
            </a:pPr>
            <a:r>
              <a:rPr lang="en-GB" dirty="0" smtClean="0"/>
              <a:t>Other SLGs include – Steering Committee for the Africa Roadmap, SLG for National Society Development and SLG for emergency health. </a:t>
            </a:r>
          </a:p>
          <a:p>
            <a:endParaRPr lang="en-GB" dirty="0" smtClean="0"/>
          </a:p>
          <a:p>
            <a:r>
              <a:rPr lang="en-GB" sz="2000" dirty="0" smtClean="0"/>
              <a:t>ADMAG – SLG</a:t>
            </a:r>
          </a:p>
          <a:p>
            <a:pPr marL="342900" indent="-342900">
              <a:buClr>
                <a:srgbClr val="FF0000"/>
              </a:buClr>
              <a:buFont typeface="Courier New" panose="02070309020205020404" pitchFamily="49" charset="0"/>
              <a:buChar char="o"/>
            </a:pPr>
            <a:r>
              <a:rPr lang="en-GB" dirty="0" smtClean="0"/>
              <a:t>Current members include Burkina, CAR, Ghana, Kenya, Zimbabwe, British, Canadian, Netherlands, Norwegian and Swedish RCs, ICRC and IFRC. </a:t>
            </a:r>
            <a:endParaRPr lang="en-GB" dirty="0" smtClean="0"/>
          </a:p>
          <a:p>
            <a:pPr marL="342900" indent="-342900">
              <a:buClr>
                <a:srgbClr val="FF0000"/>
              </a:buClr>
              <a:buFont typeface="Courier New" panose="02070309020205020404" pitchFamily="49" charset="0"/>
              <a:buChar char="o"/>
            </a:pPr>
            <a:r>
              <a:rPr lang="en-GB" dirty="0" smtClean="0"/>
              <a:t>Will </a:t>
            </a:r>
            <a:r>
              <a:rPr lang="en-GB" dirty="0" smtClean="0"/>
              <a:t>be expanding membership from 5 to 10 ANS.</a:t>
            </a:r>
            <a:endParaRPr lang="en-GB" dirty="0"/>
          </a:p>
        </p:txBody>
      </p:sp>
      <p:cxnSp>
        <p:nvCxnSpPr>
          <p:cNvPr id="8" name="Straight Connector 7"/>
          <p:cNvCxnSpPr/>
          <p:nvPr/>
        </p:nvCxnSpPr>
        <p:spPr>
          <a:xfrm>
            <a:off x="513151" y="274638"/>
            <a:ext cx="1118486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2959" y="1419007"/>
            <a:ext cx="11184863"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44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6592" y="325843"/>
            <a:ext cx="10363200" cy="917574"/>
          </a:xfrm>
        </p:spPr>
        <p:txBody>
          <a:bodyPr/>
          <a:lstStyle/>
          <a:p>
            <a:r>
              <a:rPr lang="en-GB" dirty="0" smtClean="0">
                <a:solidFill>
                  <a:srgbClr val="FF0000"/>
                </a:solidFill>
              </a:rPr>
              <a:t>Progress since last meeting</a:t>
            </a:r>
            <a:endParaRPr lang="en-GB" dirty="0">
              <a:solidFill>
                <a:srgbClr val="FF0000"/>
              </a:solidFill>
            </a:endParaRPr>
          </a:p>
        </p:txBody>
      </p:sp>
      <p:sp>
        <p:nvSpPr>
          <p:cNvPr id="5" name="Content Placeholder 2">
            <a:extLst>
              <a:ext uri="{FF2B5EF4-FFF2-40B4-BE49-F238E27FC236}">
                <a16:creationId xmlns="" xmlns:a16="http://schemas.microsoft.com/office/drawing/2014/main" id="{9D804ACA-973C-424A-A196-742C28C24B79}"/>
              </a:ext>
            </a:extLst>
          </p:cNvPr>
          <p:cNvSpPr txBox="1">
            <a:spLocks/>
          </p:cNvSpPr>
          <p:nvPr/>
        </p:nvSpPr>
        <p:spPr bwMode="auto">
          <a:xfrm>
            <a:off x="702181" y="1446155"/>
            <a:ext cx="11097933" cy="5302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Clr>
                <a:srgbClr val="CF1C21"/>
              </a:buClr>
              <a:buSzPct val="80000"/>
              <a:buFont typeface="Wingdings" pitchFamily="2" charset="2"/>
              <a:buChar char="§"/>
              <a:defRPr sz="2200" kern="1200">
                <a:solidFill>
                  <a:schemeClr val="tx1"/>
                </a:solidFill>
                <a:latin typeface="Arial" pitchFamily="34" charset="0"/>
                <a:ea typeface="+mn-ea"/>
                <a:cs typeface="Arial" pitchFamily="34" charset="0"/>
              </a:defRPr>
            </a:lvl1pPr>
            <a:lvl2pPr marL="450850" indent="-177800" algn="l" rtl="0" eaLnBrk="1" fontAlgn="base" hangingPunct="1">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2pPr>
            <a:lvl3pPr marL="627063" indent="-176213" algn="l" rtl="0" eaLnBrk="1" fontAlgn="base" hangingPunct="1">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3pPr>
            <a:lvl4pPr marL="627063" indent="-176213" algn="l" rtl="0" eaLnBrk="1" fontAlgn="base" hangingPunct="1">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4pPr>
            <a:lvl5pPr marL="627063" indent="-176213" algn="l" rtl="0" eaLnBrk="1" fontAlgn="base" hangingPunct="1">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marR="0" lvl="0" indent="0" algn="l" defTabSz="914400" rtl="0" eaLnBrk="1" fontAlgn="base" latinLnBrk="0" hangingPunct="1">
              <a:lnSpc>
                <a:spcPct val="100000"/>
              </a:lnSpc>
              <a:spcBef>
                <a:spcPct val="20000"/>
              </a:spcBef>
              <a:spcAft>
                <a:spcPct val="0"/>
              </a:spcAft>
              <a:buClr>
                <a:srgbClr val="CF1C21"/>
              </a:buClr>
              <a:buSzPct val="80000"/>
              <a:buFont typeface="Wingdings" pitchFamily="2" charset="2"/>
              <a:buNone/>
              <a:tabLst/>
              <a:defRPr/>
            </a:pPr>
            <a:endParaRPr kumimoji="0" lang="en-GB" sz="14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20000"/>
              </a:spcBef>
              <a:spcAft>
                <a:spcPct val="0"/>
              </a:spcAft>
              <a:buClr>
                <a:srgbClr val="CF1C21"/>
              </a:buClr>
              <a:buSzPct val="80000"/>
              <a:buFont typeface="Wingdings" pitchFamily="2" charset="2"/>
              <a:buNone/>
              <a:tabLst/>
              <a:defRPr/>
            </a:pPr>
            <a:r>
              <a:rPr kumimoji="0" lang="en-GB" sz="2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Key achievements</a:t>
            </a:r>
          </a:p>
          <a:p>
            <a:pPr marR="0" lvl="0" algn="l" defTabSz="914400" rtl="0" eaLnBrk="1" fontAlgn="base" latinLnBrk="0" hangingPunct="1">
              <a:lnSpc>
                <a:spcPct val="100000"/>
              </a:lnSpc>
              <a:spcBef>
                <a:spcPct val="20000"/>
              </a:spcBef>
              <a:spcAft>
                <a:spcPct val="0"/>
              </a:spcAft>
              <a:buClr>
                <a:srgbClr val="CF1C21"/>
              </a:buClr>
              <a:buSzPct val="80000"/>
              <a:buFont typeface="Arial" panose="020B0604020202020204" pitchFamily="34" charset="0"/>
              <a:buChar char="•"/>
              <a:tabLst/>
              <a:defRPr/>
            </a:pPr>
            <a:r>
              <a:rPr lang="en-GB" dirty="0" smtClean="0">
                <a:solidFill>
                  <a:sysClr val="windowText" lastClr="000000"/>
                </a:solidFill>
              </a:rPr>
              <a:t>DM HR plan</a:t>
            </a:r>
          </a:p>
          <a:p>
            <a:pPr marR="0" lvl="0" algn="l" defTabSz="914400" rtl="0" eaLnBrk="1" fontAlgn="base" latinLnBrk="0" hangingPunct="1">
              <a:lnSpc>
                <a:spcPct val="100000"/>
              </a:lnSpc>
              <a:spcBef>
                <a:spcPct val="20000"/>
              </a:spcBef>
              <a:spcAft>
                <a:spcPct val="0"/>
              </a:spcAft>
              <a:buClr>
                <a:srgbClr val="CF1C21"/>
              </a:buClr>
              <a:buSzPct val="80000"/>
              <a:buFont typeface="Arial" panose="020B0604020202020204" pitchFamily="34" charset="0"/>
              <a:buChar char="•"/>
              <a:tabLst/>
              <a:defRPr/>
            </a:pPr>
            <a:r>
              <a:rPr kumimoji="0" lang="en-GB" sz="22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Engaging</a:t>
            </a:r>
            <a:r>
              <a:rPr kumimoji="0" lang="en-GB" sz="2200" b="0" i="0" u="none" strike="noStrike" kern="1200" cap="none" spc="0" normalizeH="0" noProof="0" dirty="0" smtClean="0">
                <a:ln>
                  <a:noFill/>
                </a:ln>
                <a:solidFill>
                  <a:sysClr val="windowText" lastClr="000000"/>
                </a:solidFill>
                <a:effectLst/>
                <a:uLnTx/>
                <a:uFillTx/>
                <a:latin typeface="Arial" pitchFamily="34" charset="0"/>
                <a:ea typeface="+mn-ea"/>
                <a:cs typeface="Arial" pitchFamily="34" charset="0"/>
              </a:rPr>
              <a:t> more partners in ADMAG</a:t>
            </a:r>
          </a:p>
          <a:p>
            <a:pPr marR="0" lvl="0" algn="l" defTabSz="914400" rtl="0" eaLnBrk="1" fontAlgn="base" latinLnBrk="0" hangingPunct="1">
              <a:lnSpc>
                <a:spcPct val="100000"/>
              </a:lnSpc>
              <a:spcBef>
                <a:spcPct val="20000"/>
              </a:spcBef>
              <a:spcAft>
                <a:spcPct val="0"/>
              </a:spcAft>
              <a:buClr>
                <a:srgbClr val="CF1C21"/>
              </a:buClr>
              <a:buSzPct val="80000"/>
              <a:buFont typeface="Arial" panose="020B0604020202020204" pitchFamily="34" charset="0"/>
              <a:buChar char="•"/>
              <a:tabLst/>
              <a:defRPr/>
            </a:pPr>
            <a:r>
              <a:rPr lang="en-GB" dirty="0" smtClean="0">
                <a:solidFill>
                  <a:sysClr val="windowText" lastClr="000000"/>
                </a:solidFill>
              </a:rPr>
              <a:t>More regular communication between members </a:t>
            </a:r>
            <a:endParaRPr kumimoji="0" lang="en-GB" sz="2200" b="0" i="0" u="none" strike="noStrike" kern="1200" cap="none" spc="0" normalizeH="0" noProof="0" dirty="0" smtClean="0">
              <a:ln>
                <a:noFill/>
              </a:ln>
              <a:solidFill>
                <a:sysClr val="windowText" lastClr="000000"/>
              </a:solidFill>
              <a:effectLst/>
              <a:uLnTx/>
              <a:uFillTx/>
              <a:latin typeface="Arial" pitchFamily="34" charset="0"/>
              <a:ea typeface="+mn-ea"/>
              <a:cs typeface="Arial" pitchFamily="34" charset="0"/>
            </a:endParaRPr>
          </a:p>
          <a:p>
            <a:pPr lvl="0">
              <a:buFont typeface="Arial" panose="020B0604020202020204" pitchFamily="34" charset="0"/>
              <a:buChar char="•"/>
              <a:defRPr/>
            </a:pPr>
            <a:r>
              <a:rPr lang="en-GB" dirty="0" smtClean="0">
                <a:solidFill>
                  <a:sysClr val="windowText" lastClr="000000"/>
                </a:solidFill>
              </a:rPr>
              <a:t>SMCC</a:t>
            </a:r>
          </a:p>
          <a:p>
            <a:pPr lvl="1">
              <a:buFont typeface="Courier New" panose="02070309020205020404" pitchFamily="49" charset="0"/>
              <a:buChar char="o"/>
              <a:defRPr/>
            </a:pPr>
            <a:r>
              <a:rPr lang="en-GB" dirty="0" smtClean="0">
                <a:solidFill>
                  <a:sysClr val="windowText" lastClr="000000"/>
                </a:solidFill>
              </a:rPr>
              <a:t>RCRCM </a:t>
            </a:r>
            <a:r>
              <a:rPr lang="en-GB" dirty="0">
                <a:solidFill>
                  <a:sysClr val="windowText" lastClr="000000"/>
                </a:solidFill>
              </a:rPr>
              <a:t>coordination related to SMCC </a:t>
            </a:r>
            <a:r>
              <a:rPr lang="en-GB" dirty="0" smtClean="0">
                <a:solidFill>
                  <a:sysClr val="windowText" lastClr="000000"/>
                </a:solidFill>
              </a:rPr>
              <a:t>Ebola </a:t>
            </a:r>
            <a:r>
              <a:rPr lang="en-GB" dirty="0">
                <a:solidFill>
                  <a:sysClr val="windowText" lastClr="000000"/>
                </a:solidFill>
              </a:rPr>
              <a:t>crisis in DRC good example, good concrete steps such as sharing analysis and plan of action from the beginning of the crisis</a:t>
            </a:r>
            <a:r>
              <a:rPr lang="en-GB" dirty="0" smtClean="0">
                <a:solidFill>
                  <a:sysClr val="windowText" lastClr="000000"/>
                </a:solidFill>
              </a:rPr>
              <a:t>.</a:t>
            </a:r>
          </a:p>
          <a:p>
            <a:pPr lvl="1">
              <a:buFont typeface="Courier New" panose="02070309020205020404" pitchFamily="49" charset="0"/>
              <a:buChar char="o"/>
              <a:defRPr/>
            </a:pPr>
            <a:r>
              <a:rPr lang="en-GB" dirty="0" smtClean="0"/>
              <a:t>Involving </a:t>
            </a:r>
            <a:r>
              <a:rPr lang="en-GB" dirty="0"/>
              <a:t>the ICRC into DREFs and </a:t>
            </a:r>
            <a:r>
              <a:rPr lang="en-GB" dirty="0" smtClean="0"/>
              <a:t>EAs.</a:t>
            </a:r>
          </a:p>
          <a:p>
            <a:pPr lvl="1">
              <a:buFont typeface="Courier New" panose="02070309020205020404" pitchFamily="49" charset="0"/>
              <a:buChar char="o"/>
              <a:defRPr/>
            </a:pPr>
            <a:r>
              <a:rPr lang="en-GB" dirty="0" smtClean="0">
                <a:solidFill>
                  <a:sysClr val="windowText" lastClr="000000"/>
                </a:solidFill>
              </a:rPr>
              <a:t>Progress on discussions around joint assessments and contingency planning.</a:t>
            </a:r>
          </a:p>
          <a:p>
            <a:pPr marL="273050" lvl="1" indent="0">
              <a:buNone/>
              <a:defRPr/>
            </a:pPr>
            <a:endParaRPr lang="en-GB" dirty="0" smtClean="0">
              <a:solidFill>
                <a:sysClr val="windowText" lastClr="000000"/>
              </a:solidFill>
            </a:endParaRPr>
          </a:p>
          <a:p>
            <a:pPr marL="438150" indent="-342900">
              <a:buFont typeface="Arial" panose="020B0604020202020204" pitchFamily="34" charset="0"/>
              <a:buChar char="•"/>
              <a:defRPr/>
            </a:pPr>
            <a:r>
              <a:rPr lang="en-GB" dirty="0" smtClean="0">
                <a:solidFill>
                  <a:sysClr val="windowText" lastClr="000000"/>
                </a:solidFill>
              </a:rPr>
              <a:t>Much </a:t>
            </a:r>
            <a:r>
              <a:rPr lang="en-GB" dirty="0">
                <a:solidFill>
                  <a:sysClr val="windowText" lastClr="000000"/>
                </a:solidFill>
              </a:rPr>
              <a:t>more needs to be done!  </a:t>
            </a:r>
          </a:p>
          <a:p>
            <a:pPr lvl="1">
              <a:buFont typeface="Courier New" panose="02070309020205020404" pitchFamily="49" charset="0"/>
              <a:buChar char="o"/>
              <a:defRPr/>
            </a:pPr>
            <a:endParaRPr lang="en-GB" dirty="0" smtClean="0">
              <a:solidFill>
                <a:sysClr val="windowText" lastClr="000000"/>
              </a:solidFill>
            </a:endParaRPr>
          </a:p>
          <a:p>
            <a:pPr marL="273050" lvl="1" indent="0">
              <a:buNone/>
              <a:defRPr/>
            </a:pPr>
            <a:r>
              <a:rPr lang="en-GB" dirty="0" smtClean="0">
                <a:solidFill>
                  <a:sysClr val="windowText" lastClr="000000"/>
                </a:solidFill>
              </a:rPr>
              <a:t> </a:t>
            </a:r>
          </a:p>
          <a:p>
            <a:pPr marL="95250" indent="0">
              <a:buNone/>
              <a:defRPr/>
            </a:pPr>
            <a:endParaRPr lang="en-GB" sz="2200" dirty="0" smtClean="0">
              <a:solidFill>
                <a:sysClr val="windowText" lastClr="000000"/>
              </a:solidFill>
            </a:endParaRPr>
          </a:p>
          <a:p>
            <a:pPr marL="438150" indent="-342900">
              <a:defRPr/>
            </a:pPr>
            <a:endParaRPr kumimoji="0" lang="en-GB" sz="22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20000"/>
              </a:spcBef>
              <a:spcAft>
                <a:spcPct val="0"/>
              </a:spcAft>
              <a:buClr>
                <a:srgbClr val="CF1C21"/>
              </a:buClr>
              <a:buSzPct val="80000"/>
              <a:buFont typeface="Wingdings" pitchFamily="2" charset="2"/>
              <a:buNone/>
              <a:tabLst/>
              <a:defRPr/>
            </a:pPr>
            <a:endParaRPr kumimoji="0" lang="en-GB"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cxnSp>
        <p:nvCxnSpPr>
          <p:cNvPr id="6" name="Straight Connector 5"/>
          <p:cNvCxnSpPr/>
          <p:nvPr/>
        </p:nvCxnSpPr>
        <p:spPr>
          <a:xfrm>
            <a:off x="513151" y="274638"/>
            <a:ext cx="1118486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3151" y="1244786"/>
            <a:ext cx="1118486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9328475" y="1453023"/>
            <a:ext cx="1961317" cy="1923821"/>
            <a:chOff x="7884269" y="188640"/>
            <a:chExt cx="936209" cy="936104"/>
          </a:xfrm>
        </p:grpSpPr>
        <p:sp>
          <p:nvSpPr>
            <p:cNvPr id="9" name="Ellipse 10">
              <a:hlinkClick r:id="rId3" action="ppaction://hlinksldjump"/>
            </p:cNvPr>
            <p:cNvSpPr>
              <a:spLocks noChangeAspect="1"/>
            </p:cNvSpPr>
            <p:nvPr/>
          </p:nvSpPr>
          <p:spPr>
            <a:xfrm>
              <a:off x="7884269" y="188640"/>
              <a:ext cx="936209" cy="936104"/>
            </a:xfrm>
            <a:prstGeom prst="ellipse">
              <a:avLst/>
            </a:prstGeom>
            <a:solidFill>
              <a:srgbClr val="FF0000"/>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Chord 9">
              <a:hlinkClick r:id="rId3" action="ppaction://hlinksldjump"/>
            </p:cNvPr>
            <p:cNvSpPr>
              <a:spLocks noChangeAspect="1"/>
            </p:cNvSpPr>
            <p:nvPr/>
          </p:nvSpPr>
          <p:spPr>
            <a:xfrm>
              <a:off x="7884371" y="188640"/>
              <a:ext cx="936000" cy="936000"/>
            </a:xfrm>
            <a:prstGeom prst="chord">
              <a:avLst>
                <a:gd name="adj1" fmla="val 5451195"/>
                <a:gd name="adj2" fmla="val 16253181"/>
              </a:avLst>
            </a:prstGeom>
            <a:solidFill>
              <a:schemeClr val="accent6"/>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rtlCol="0" anchor="ctr"/>
            <a:lstStyle/>
            <a:p>
              <a:pPr algn="ctr"/>
              <a:endParaRPr lang="en-US"/>
            </a:p>
          </p:txBody>
        </p:sp>
        <p:sp>
          <p:nvSpPr>
            <p:cNvPr id="11" name="TextBox 10">
              <a:hlinkClick r:id="rId3" action="ppaction://hlinksldjump"/>
            </p:cNvPr>
            <p:cNvSpPr txBox="1"/>
            <p:nvPr/>
          </p:nvSpPr>
          <p:spPr>
            <a:xfrm>
              <a:off x="8022388" y="780561"/>
              <a:ext cx="679626" cy="284543"/>
            </a:xfrm>
            <a:prstGeom prst="rect">
              <a:avLst/>
            </a:prstGeom>
            <a:noFill/>
          </p:spPr>
          <p:txBody>
            <a:bodyPr wrap="none" rtlCol="0">
              <a:spAutoFit/>
            </a:bodyPr>
            <a:lstStyle/>
            <a:p>
              <a:pPr algn="ctr"/>
              <a:r>
                <a:rPr lang="en-US" sz="1600" b="1" kern="0" spc="-50" dirty="0" smtClean="0">
                  <a:latin typeface="+mn-lt"/>
                </a:rPr>
                <a:t>Red, moving to </a:t>
              </a:r>
            </a:p>
            <a:p>
              <a:pPr algn="ctr"/>
              <a:r>
                <a:rPr lang="en-US" sz="1600" b="1" kern="0" spc="-50" dirty="0" smtClean="0">
                  <a:latin typeface="+mn-lt"/>
                </a:rPr>
                <a:t>amber</a:t>
              </a:r>
              <a:endParaRPr lang="en-US" sz="1600" b="1" kern="0" spc="-50" dirty="0">
                <a:latin typeface="+mn-lt"/>
              </a:endParaRPr>
            </a:p>
          </p:txBody>
        </p:sp>
        <p:pic>
          <p:nvPicPr>
            <p:cNvPr id="12" name="Picture 11" descr="arrows.png">
              <a:hlinkClick r:id="rId3" action="ppaction://hlinksldjump"/>
            </p:cNvPr>
            <p:cNvPicPr>
              <a:picLocks noChangeAspect="1"/>
            </p:cNvPicPr>
            <p:nvPr/>
          </p:nvPicPr>
          <p:blipFill>
            <a:blip r:embed="rId4" cstate="print">
              <a:alphaModFix amt="54000"/>
              <a:extLst>
                <a:ext uri="{28A0092B-C50C-407E-A947-70E740481C1C}">
                  <a14:useLocalDpi xmlns:a14="http://schemas.microsoft.com/office/drawing/2010/main" val="0"/>
                </a:ext>
              </a:extLst>
            </a:blip>
            <a:stretch>
              <a:fillRect/>
            </a:stretch>
          </p:blipFill>
          <p:spPr>
            <a:xfrm>
              <a:off x="8082432" y="368728"/>
              <a:ext cx="522024" cy="522024"/>
            </a:xfrm>
            <a:prstGeom prst="rect">
              <a:avLst/>
            </a:prstGeom>
            <a:ln>
              <a:noFill/>
            </a:ln>
          </p:spPr>
        </p:pic>
      </p:grpSp>
    </p:spTree>
    <p:extLst>
      <p:ext uri="{BB962C8B-B14F-4D97-AF65-F5344CB8AC3E}">
        <p14:creationId xmlns:p14="http://schemas.microsoft.com/office/powerpoint/2010/main" val="4055255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Oval 8"/>
          <p:cNvSpPr/>
          <p:nvPr/>
        </p:nvSpPr>
        <p:spPr>
          <a:xfrm>
            <a:off x="4379534" y="2632581"/>
            <a:ext cx="1570152" cy="1552957"/>
          </a:xfrm>
          <a:prstGeom prst="ellipse">
            <a:avLst/>
          </a:prstGeom>
          <a:solidFill>
            <a:srgbClr val="69322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10" name="TextBox 9"/>
          <p:cNvSpPr txBox="1"/>
          <p:nvPr/>
        </p:nvSpPr>
        <p:spPr>
          <a:xfrm>
            <a:off x="7773212" y="956570"/>
            <a:ext cx="1339994" cy="430887"/>
          </a:xfrm>
          <a:prstGeom prst="rect">
            <a:avLst/>
          </a:prstGeom>
          <a:noFill/>
        </p:spPr>
        <p:txBody>
          <a:bodyPr wrap="square" rtlCol="0">
            <a:spAutoFit/>
          </a:bodyPr>
          <a:lstStyle/>
          <a:p>
            <a:pPr algn="ctr"/>
            <a:r>
              <a:rPr lang="en-GB" sz="1050" dirty="0">
                <a:solidFill>
                  <a:prstClr val="black">
                    <a:lumMod val="75000"/>
                    <a:lumOff val="25000"/>
                  </a:prstClr>
                </a:solidFill>
              </a:rPr>
              <a:t>Operational</a:t>
            </a:r>
            <a:r>
              <a:rPr lang="en-GB" sz="1100" dirty="0">
                <a:solidFill>
                  <a:prstClr val="black">
                    <a:lumMod val="75000"/>
                    <a:lumOff val="25000"/>
                  </a:prstClr>
                </a:solidFill>
              </a:rPr>
              <a:t> Excellence </a:t>
            </a:r>
          </a:p>
        </p:txBody>
      </p:sp>
      <p:sp>
        <p:nvSpPr>
          <p:cNvPr id="11" name="Oval 10"/>
          <p:cNvSpPr/>
          <p:nvPr/>
        </p:nvSpPr>
        <p:spPr>
          <a:xfrm>
            <a:off x="1869808" y="1736405"/>
            <a:ext cx="1010005" cy="976825"/>
          </a:xfrm>
          <a:prstGeom prst="ellipse">
            <a:avLst/>
          </a:prstGeom>
          <a:solidFill>
            <a:schemeClr val="accent2">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12" name="TextBox 11"/>
          <p:cNvSpPr txBox="1"/>
          <p:nvPr/>
        </p:nvSpPr>
        <p:spPr>
          <a:xfrm>
            <a:off x="1096641" y="746023"/>
            <a:ext cx="940853" cy="415498"/>
          </a:xfrm>
          <a:prstGeom prst="rect">
            <a:avLst/>
          </a:prstGeom>
          <a:noFill/>
        </p:spPr>
        <p:txBody>
          <a:bodyPr wrap="square" rtlCol="0">
            <a:spAutoFit/>
          </a:bodyPr>
          <a:lstStyle/>
          <a:p>
            <a:pPr algn="ctr"/>
            <a:r>
              <a:rPr lang="en-GB" sz="1050" dirty="0" smtClean="0">
                <a:solidFill>
                  <a:prstClr val="black">
                    <a:lumMod val="75000"/>
                    <a:lumOff val="25000"/>
                  </a:prstClr>
                </a:solidFill>
              </a:rPr>
              <a:t>One Billion Coalition</a:t>
            </a:r>
            <a:endParaRPr lang="en-GB" sz="1050" dirty="0">
              <a:solidFill>
                <a:prstClr val="black">
                  <a:lumMod val="75000"/>
                  <a:lumOff val="25000"/>
                </a:prstClr>
              </a:solidFill>
            </a:endParaRPr>
          </a:p>
        </p:txBody>
      </p:sp>
      <p:sp>
        <p:nvSpPr>
          <p:cNvPr id="22" name="TextBox 21"/>
          <p:cNvSpPr txBox="1"/>
          <p:nvPr/>
        </p:nvSpPr>
        <p:spPr>
          <a:xfrm>
            <a:off x="9621897" y="1000039"/>
            <a:ext cx="715738" cy="415498"/>
          </a:xfrm>
          <a:prstGeom prst="rect">
            <a:avLst/>
          </a:prstGeom>
          <a:noFill/>
        </p:spPr>
        <p:txBody>
          <a:bodyPr wrap="square" rtlCol="0">
            <a:spAutoFit/>
          </a:bodyPr>
          <a:lstStyle/>
          <a:p>
            <a:r>
              <a:rPr lang="en-GB" sz="1050" dirty="0">
                <a:solidFill>
                  <a:prstClr val="black">
                    <a:lumMod val="75000"/>
                    <a:lumOff val="25000"/>
                  </a:prstClr>
                </a:solidFill>
              </a:rPr>
              <a:t>Project GO</a:t>
            </a:r>
          </a:p>
        </p:txBody>
      </p:sp>
      <p:sp>
        <p:nvSpPr>
          <p:cNvPr id="23" name="TextBox 22"/>
          <p:cNvSpPr txBox="1"/>
          <p:nvPr/>
        </p:nvSpPr>
        <p:spPr>
          <a:xfrm>
            <a:off x="2049034" y="5259795"/>
            <a:ext cx="1067011" cy="307777"/>
          </a:xfrm>
          <a:prstGeom prst="rect">
            <a:avLst/>
          </a:prstGeom>
          <a:noFill/>
        </p:spPr>
        <p:txBody>
          <a:bodyPr wrap="square" rtlCol="0">
            <a:spAutoFit/>
          </a:bodyPr>
          <a:lstStyle/>
          <a:p>
            <a:r>
              <a:rPr lang="en-GB" sz="1400" dirty="0">
                <a:solidFill>
                  <a:prstClr val="black">
                    <a:lumMod val="75000"/>
                    <a:lumOff val="25000"/>
                  </a:prstClr>
                </a:solidFill>
              </a:rPr>
              <a:t>SMCC</a:t>
            </a:r>
          </a:p>
        </p:txBody>
      </p:sp>
      <p:sp>
        <p:nvSpPr>
          <p:cNvPr id="24" name="TextBox 23"/>
          <p:cNvSpPr txBox="1"/>
          <p:nvPr/>
        </p:nvSpPr>
        <p:spPr>
          <a:xfrm>
            <a:off x="5781578" y="240804"/>
            <a:ext cx="1499743" cy="400110"/>
          </a:xfrm>
          <a:prstGeom prst="rect">
            <a:avLst/>
          </a:prstGeom>
          <a:noFill/>
          <a:ln>
            <a:noFill/>
          </a:ln>
        </p:spPr>
        <p:txBody>
          <a:bodyPr wrap="square" rtlCol="0">
            <a:spAutoFit/>
          </a:bodyPr>
          <a:lstStyle/>
          <a:p>
            <a:pPr algn="ctr"/>
            <a:r>
              <a:rPr lang="en-GB" sz="1000" dirty="0">
                <a:solidFill>
                  <a:prstClr val="black">
                    <a:lumMod val="75000"/>
                    <a:lumOff val="25000"/>
                  </a:prstClr>
                </a:solidFill>
              </a:rPr>
              <a:t>Emergency Response Framework Review </a:t>
            </a:r>
          </a:p>
        </p:txBody>
      </p:sp>
      <p:cxnSp>
        <p:nvCxnSpPr>
          <p:cNvPr id="27" name="Straight Connector 26"/>
          <p:cNvCxnSpPr/>
          <p:nvPr/>
        </p:nvCxnSpPr>
        <p:spPr>
          <a:xfrm>
            <a:off x="3035420" y="91440"/>
            <a:ext cx="8226"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035295" y="1998895"/>
            <a:ext cx="835924" cy="815641"/>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52" name="TextBox 51"/>
          <p:cNvSpPr txBox="1"/>
          <p:nvPr/>
        </p:nvSpPr>
        <p:spPr>
          <a:xfrm>
            <a:off x="1904384" y="1931221"/>
            <a:ext cx="940853" cy="577081"/>
          </a:xfrm>
          <a:prstGeom prst="rect">
            <a:avLst/>
          </a:prstGeom>
          <a:noFill/>
        </p:spPr>
        <p:txBody>
          <a:bodyPr wrap="square" rtlCol="0">
            <a:spAutoFit/>
          </a:bodyPr>
          <a:lstStyle/>
          <a:p>
            <a:pPr algn="ctr"/>
            <a:r>
              <a:rPr lang="en-GB" sz="1050" dirty="0" smtClean="0">
                <a:solidFill>
                  <a:prstClr val="black">
                    <a:lumMod val="75000"/>
                    <a:lumOff val="25000"/>
                  </a:prstClr>
                </a:solidFill>
              </a:rPr>
              <a:t>Wider IFRC Africa initiatives</a:t>
            </a:r>
            <a:endParaRPr lang="en-GB" sz="1050" dirty="0">
              <a:solidFill>
                <a:prstClr val="black">
                  <a:lumMod val="75000"/>
                  <a:lumOff val="25000"/>
                </a:prstClr>
              </a:solidFill>
            </a:endParaRPr>
          </a:p>
        </p:txBody>
      </p:sp>
      <p:sp>
        <p:nvSpPr>
          <p:cNvPr id="88" name="Oval 87"/>
          <p:cNvSpPr/>
          <p:nvPr/>
        </p:nvSpPr>
        <p:spPr>
          <a:xfrm>
            <a:off x="8991917" y="5840679"/>
            <a:ext cx="849814" cy="809236"/>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90" name="Oval 89"/>
          <p:cNvSpPr/>
          <p:nvPr/>
        </p:nvSpPr>
        <p:spPr>
          <a:xfrm>
            <a:off x="10360390" y="2458991"/>
            <a:ext cx="841372" cy="831470"/>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201" name="TextBox 200"/>
          <p:cNvSpPr txBox="1"/>
          <p:nvPr/>
        </p:nvSpPr>
        <p:spPr>
          <a:xfrm>
            <a:off x="4296589" y="3193160"/>
            <a:ext cx="1736042" cy="369332"/>
          </a:xfrm>
          <a:prstGeom prst="rect">
            <a:avLst/>
          </a:prstGeom>
          <a:noFill/>
        </p:spPr>
        <p:txBody>
          <a:bodyPr wrap="square" rtlCol="0">
            <a:spAutoFit/>
          </a:bodyPr>
          <a:lstStyle/>
          <a:p>
            <a:pPr algn="ctr"/>
            <a:r>
              <a:rPr lang="en-GB" b="1" dirty="0" smtClean="0">
                <a:solidFill>
                  <a:prstClr val="white"/>
                </a:solidFill>
              </a:rPr>
              <a:t>ADMAG</a:t>
            </a:r>
            <a:r>
              <a:rPr lang="en-GB" sz="1050" b="1" dirty="0" smtClean="0">
                <a:solidFill>
                  <a:prstClr val="black">
                    <a:lumMod val="75000"/>
                    <a:lumOff val="25000"/>
                  </a:prstClr>
                </a:solidFill>
              </a:rPr>
              <a:t> </a:t>
            </a:r>
            <a:endParaRPr lang="en-GB" sz="1050" b="1" dirty="0">
              <a:solidFill>
                <a:prstClr val="black">
                  <a:lumMod val="75000"/>
                  <a:lumOff val="25000"/>
                </a:prstClr>
              </a:solidFill>
            </a:endParaRPr>
          </a:p>
        </p:txBody>
      </p:sp>
      <p:cxnSp>
        <p:nvCxnSpPr>
          <p:cNvPr id="323" name="Straight Arrow Connector 322"/>
          <p:cNvCxnSpPr/>
          <p:nvPr/>
        </p:nvCxnSpPr>
        <p:spPr>
          <a:xfrm flipV="1">
            <a:off x="5841066" y="1415537"/>
            <a:ext cx="2053658" cy="1673487"/>
          </a:xfrm>
          <a:prstGeom prst="straightConnector1">
            <a:avLst/>
          </a:prstGeom>
          <a:ln w="12700">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331" name="Straight Arrow Connector 330"/>
          <p:cNvCxnSpPr/>
          <p:nvPr/>
        </p:nvCxnSpPr>
        <p:spPr>
          <a:xfrm flipH="1">
            <a:off x="8300581" y="4742845"/>
            <a:ext cx="876092" cy="66253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a:stCxn id="243" idx="6"/>
            <a:endCxn id="250" idx="2"/>
          </p:cNvCxnSpPr>
          <p:nvPr/>
        </p:nvCxnSpPr>
        <p:spPr>
          <a:xfrm flipV="1">
            <a:off x="9963621" y="4251510"/>
            <a:ext cx="1084610" cy="14770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43" idx="4"/>
            <a:endCxn id="88" idx="0"/>
          </p:cNvCxnSpPr>
          <p:nvPr/>
        </p:nvCxnSpPr>
        <p:spPr>
          <a:xfrm flipH="1">
            <a:off x="9416824" y="4906772"/>
            <a:ext cx="26379" cy="93390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43" idx="1"/>
          </p:cNvCxnSpPr>
          <p:nvPr/>
        </p:nvCxnSpPr>
        <p:spPr>
          <a:xfrm flipH="1" flipV="1">
            <a:off x="8388605" y="3203376"/>
            <a:ext cx="686606" cy="83694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356"/>
          <p:cNvCxnSpPr>
            <a:stCxn id="243" idx="0"/>
            <a:endCxn id="34" idx="4"/>
          </p:cNvCxnSpPr>
          <p:nvPr/>
        </p:nvCxnSpPr>
        <p:spPr>
          <a:xfrm flipV="1">
            <a:off x="9443203" y="2814536"/>
            <a:ext cx="10054" cy="107712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5" name="Picture 414"/>
          <p:cNvPicPr>
            <a:picLocks noChangeAspect="1"/>
          </p:cNvPicPr>
          <p:nvPr/>
        </p:nvPicPr>
        <p:blipFill rotWithShape="1">
          <a:blip r:embed="rId2"/>
          <a:srcRect l="671" t="7806" r="4815" b="8208"/>
          <a:stretch/>
        </p:blipFill>
        <p:spPr>
          <a:xfrm>
            <a:off x="10787883" y="194503"/>
            <a:ext cx="1142755" cy="680467"/>
          </a:xfrm>
          <a:prstGeom prst="rect">
            <a:avLst/>
          </a:prstGeom>
        </p:spPr>
      </p:pic>
      <p:sp>
        <p:nvSpPr>
          <p:cNvPr id="146" name="Oval 145"/>
          <p:cNvSpPr/>
          <p:nvPr/>
        </p:nvSpPr>
        <p:spPr>
          <a:xfrm>
            <a:off x="1852545" y="4920990"/>
            <a:ext cx="995875" cy="999990"/>
          </a:xfrm>
          <a:prstGeom prst="ellipse">
            <a:avLst/>
          </a:prstGeom>
          <a:solidFill>
            <a:srgbClr val="693228">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cxnSp>
        <p:nvCxnSpPr>
          <p:cNvPr id="181" name="Straight Arrow Connector 180"/>
          <p:cNvCxnSpPr>
            <a:endCxn id="146" idx="7"/>
          </p:cNvCxnSpPr>
          <p:nvPr/>
        </p:nvCxnSpPr>
        <p:spPr>
          <a:xfrm flipH="1">
            <a:off x="2702577" y="3866613"/>
            <a:ext cx="1814425" cy="120082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98311" y="2009347"/>
            <a:ext cx="971448" cy="577081"/>
          </a:xfrm>
          <a:prstGeom prst="rect">
            <a:avLst/>
          </a:prstGeom>
          <a:noFill/>
        </p:spPr>
        <p:txBody>
          <a:bodyPr wrap="square" rtlCol="0">
            <a:spAutoFit/>
          </a:bodyPr>
          <a:lstStyle/>
          <a:p>
            <a:pPr algn="ctr"/>
            <a:r>
              <a:rPr lang="en-GB" sz="1050" dirty="0" smtClean="0">
                <a:solidFill>
                  <a:prstClr val="black">
                    <a:lumMod val="75000"/>
                    <a:lumOff val="25000"/>
                  </a:prstClr>
                </a:solidFill>
              </a:rPr>
              <a:t>Africa Road Map 2017-2020</a:t>
            </a:r>
            <a:endParaRPr lang="en-GB" sz="1050" dirty="0">
              <a:solidFill>
                <a:prstClr val="black">
                  <a:lumMod val="75000"/>
                  <a:lumOff val="25000"/>
                </a:prstClr>
              </a:solidFill>
            </a:endParaRPr>
          </a:p>
        </p:txBody>
      </p:sp>
      <p:sp>
        <p:nvSpPr>
          <p:cNvPr id="196" name="TextBox 195"/>
          <p:cNvSpPr txBox="1"/>
          <p:nvPr/>
        </p:nvSpPr>
        <p:spPr>
          <a:xfrm>
            <a:off x="1506202" y="3290461"/>
            <a:ext cx="1062583" cy="400110"/>
          </a:xfrm>
          <a:prstGeom prst="rect">
            <a:avLst/>
          </a:prstGeom>
          <a:noFill/>
        </p:spPr>
        <p:txBody>
          <a:bodyPr wrap="square" rtlCol="0">
            <a:spAutoFit/>
          </a:bodyPr>
          <a:lstStyle/>
          <a:p>
            <a:pPr algn="ctr"/>
            <a:r>
              <a:rPr lang="en-GB" sz="1000" dirty="0" smtClean="0">
                <a:solidFill>
                  <a:prstClr val="black">
                    <a:lumMod val="75000"/>
                    <a:lumOff val="25000"/>
                  </a:prstClr>
                </a:solidFill>
              </a:rPr>
              <a:t>IFRC approach to pc emergencies</a:t>
            </a:r>
            <a:endParaRPr lang="en-GB" sz="1000" dirty="0">
              <a:solidFill>
                <a:prstClr val="black">
                  <a:lumMod val="75000"/>
                  <a:lumOff val="25000"/>
                </a:prstClr>
              </a:solidFill>
            </a:endParaRPr>
          </a:p>
        </p:txBody>
      </p:sp>
      <p:sp>
        <p:nvSpPr>
          <p:cNvPr id="197" name="TextBox 196"/>
          <p:cNvSpPr txBox="1"/>
          <p:nvPr/>
        </p:nvSpPr>
        <p:spPr>
          <a:xfrm>
            <a:off x="-90775" y="5740161"/>
            <a:ext cx="1151616" cy="553998"/>
          </a:xfrm>
          <a:prstGeom prst="rect">
            <a:avLst/>
          </a:prstGeom>
          <a:noFill/>
        </p:spPr>
        <p:txBody>
          <a:bodyPr wrap="square" rtlCol="0">
            <a:spAutoFit/>
          </a:bodyPr>
          <a:lstStyle/>
          <a:p>
            <a:pPr algn="ctr"/>
            <a:r>
              <a:rPr lang="en-GB" sz="1000" dirty="0" smtClean="0">
                <a:solidFill>
                  <a:prstClr val="black">
                    <a:lumMod val="75000"/>
                    <a:lumOff val="25000"/>
                  </a:prstClr>
                </a:solidFill>
              </a:rPr>
              <a:t>Movement-wide contingency planning</a:t>
            </a:r>
            <a:endParaRPr lang="en-GB" sz="1000" dirty="0">
              <a:solidFill>
                <a:prstClr val="black">
                  <a:lumMod val="75000"/>
                  <a:lumOff val="25000"/>
                </a:prstClr>
              </a:solidFill>
            </a:endParaRPr>
          </a:p>
        </p:txBody>
      </p:sp>
      <p:sp>
        <p:nvSpPr>
          <p:cNvPr id="203" name="TextBox 202"/>
          <p:cNvSpPr txBox="1"/>
          <p:nvPr/>
        </p:nvSpPr>
        <p:spPr>
          <a:xfrm>
            <a:off x="1461699" y="6329782"/>
            <a:ext cx="1017168" cy="400110"/>
          </a:xfrm>
          <a:prstGeom prst="rect">
            <a:avLst/>
          </a:prstGeom>
          <a:noFill/>
        </p:spPr>
        <p:txBody>
          <a:bodyPr wrap="square" rtlCol="0">
            <a:spAutoFit/>
          </a:bodyPr>
          <a:lstStyle/>
          <a:p>
            <a:pPr algn="ctr"/>
            <a:r>
              <a:rPr lang="en-GB" sz="1000" dirty="0" smtClean="0">
                <a:solidFill>
                  <a:prstClr val="black">
                    <a:lumMod val="75000"/>
                    <a:lumOff val="25000"/>
                  </a:prstClr>
                </a:solidFill>
              </a:rPr>
              <a:t>One Movement appeal</a:t>
            </a:r>
            <a:endParaRPr lang="en-GB" sz="1000" dirty="0">
              <a:solidFill>
                <a:prstClr val="black">
                  <a:lumMod val="75000"/>
                  <a:lumOff val="25000"/>
                </a:prstClr>
              </a:solidFill>
            </a:endParaRPr>
          </a:p>
        </p:txBody>
      </p:sp>
      <p:cxnSp>
        <p:nvCxnSpPr>
          <p:cNvPr id="221" name="Straight Arrow Connector 220"/>
          <p:cNvCxnSpPr>
            <a:stCxn id="243" idx="7"/>
            <a:endCxn id="90" idx="3"/>
          </p:cNvCxnSpPr>
          <p:nvPr/>
        </p:nvCxnSpPr>
        <p:spPr>
          <a:xfrm flipV="1">
            <a:off x="9811194" y="3168695"/>
            <a:ext cx="672412" cy="87162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248" idx="1"/>
          </p:cNvCxnSpPr>
          <p:nvPr/>
        </p:nvCxnSpPr>
        <p:spPr>
          <a:xfrm>
            <a:off x="9817617" y="4720947"/>
            <a:ext cx="737423" cy="47031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4062540" y="6201370"/>
            <a:ext cx="1029476" cy="276999"/>
          </a:xfrm>
          <a:prstGeom prst="rect">
            <a:avLst/>
          </a:prstGeom>
          <a:noFill/>
        </p:spPr>
        <p:txBody>
          <a:bodyPr wrap="square" rtlCol="0">
            <a:spAutoFit/>
          </a:bodyPr>
          <a:lstStyle/>
          <a:p>
            <a:pPr algn="ctr"/>
            <a:r>
              <a:rPr lang="en-GB" sz="1200" dirty="0" smtClean="0">
                <a:solidFill>
                  <a:prstClr val="black">
                    <a:lumMod val="75000"/>
                    <a:lumOff val="25000"/>
                  </a:prstClr>
                </a:solidFill>
              </a:rPr>
              <a:t>PER</a:t>
            </a:r>
            <a:endParaRPr lang="en-GB" sz="1200" dirty="0">
              <a:solidFill>
                <a:prstClr val="black">
                  <a:lumMod val="75000"/>
                  <a:lumOff val="25000"/>
                </a:prstClr>
              </a:solidFill>
            </a:endParaRPr>
          </a:p>
        </p:txBody>
      </p:sp>
      <p:sp>
        <p:nvSpPr>
          <p:cNvPr id="243" name="Oval 242"/>
          <p:cNvSpPr/>
          <p:nvPr/>
        </p:nvSpPr>
        <p:spPr>
          <a:xfrm>
            <a:off x="8922784" y="3891664"/>
            <a:ext cx="1040837" cy="1015108"/>
          </a:xfrm>
          <a:prstGeom prst="ellipse">
            <a:avLst/>
          </a:prstGeom>
          <a:solidFill>
            <a:srgbClr val="DC281E">
              <a:alpha val="88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241" name="TextBox 240"/>
          <p:cNvSpPr txBox="1"/>
          <p:nvPr/>
        </p:nvSpPr>
        <p:spPr>
          <a:xfrm>
            <a:off x="2582913" y="1245047"/>
            <a:ext cx="971448" cy="253916"/>
          </a:xfrm>
          <a:prstGeom prst="rect">
            <a:avLst/>
          </a:prstGeom>
          <a:noFill/>
        </p:spPr>
        <p:txBody>
          <a:bodyPr wrap="square" rtlCol="0">
            <a:spAutoFit/>
          </a:bodyPr>
          <a:lstStyle/>
          <a:p>
            <a:pPr algn="ctr"/>
            <a:r>
              <a:rPr lang="en-GB" sz="1050" dirty="0" smtClean="0">
                <a:solidFill>
                  <a:prstClr val="black">
                    <a:lumMod val="75000"/>
                    <a:lumOff val="25000"/>
                  </a:prstClr>
                </a:solidFill>
              </a:rPr>
              <a:t>Resilience</a:t>
            </a:r>
            <a:endParaRPr lang="en-GB" sz="1050" dirty="0">
              <a:solidFill>
                <a:prstClr val="black">
                  <a:lumMod val="75000"/>
                  <a:lumOff val="25000"/>
                </a:prstClr>
              </a:solidFill>
            </a:endParaRPr>
          </a:p>
        </p:txBody>
      </p:sp>
      <p:sp>
        <p:nvSpPr>
          <p:cNvPr id="244" name="Oval 243"/>
          <p:cNvSpPr/>
          <p:nvPr/>
        </p:nvSpPr>
        <p:spPr>
          <a:xfrm>
            <a:off x="7823768" y="534737"/>
            <a:ext cx="1258848" cy="1208818"/>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246" name="TextBox 245"/>
          <p:cNvSpPr txBox="1"/>
          <p:nvPr/>
        </p:nvSpPr>
        <p:spPr>
          <a:xfrm>
            <a:off x="8977925" y="4187561"/>
            <a:ext cx="950511" cy="430887"/>
          </a:xfrm>
          <a:prstGeom prst="rect">
            <a:avLst/>
          </a:prstGeom>
          <a:noFill/>
        </p:spPr>
        <p:txBody>
          <a:bodyPr wrap="square" rtlCol="0">
            <a:spAutoFit/>
          </a:bodyPr>
          <a:lstStyle/>
          <a:p>
            <a:pPr algn="ctr"/>
            <a:r>
              <a:rPr lang="en-GB" sz="1100" dirty="0" smtClean="0">
                <a:solidFill>
                  <a:prstClr val="black">
                    <a:lumMod val="75000"/>
                    <a:lumOff val="25000"/>
                  </a:prstClr>
                </a:solidFill>
              </a:rPr>
              <a:t>Surge Optimisation </a:t>
            </a:r>
            <a:endParaRPr lang="en-GB" sz="1100" dirty="0">
              <a:solidFill>
                <a:prstClr val="black">
                  <a:lumMod val="75000"/>
                  <a:lumOff val="25000"/>
                </a:prstClr>
              </a:solidFill>
            </a:endParaRPr>
          </a:p>
        </p:txBody>
      </p:sp>
      <p:sp>
        <p:nvSpPr>
          <p:cNvPr id="248" name="Oval 247"/>
          <p:cNvSpPr/>
          <p:nvPr/>
        </p:nvSpPr>
        <p:spPr>
          <a:xfrm>
            <a:off x="10435032" y="5079842"/>
            <a:ext cx="819468" cy="760837"/>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250" name="Oval 249"/>
          <p:cNvSpPr/>
          <p:nvPr/>
        </p:nvSpPr>
        <p:spPr>
          <a:xfrm>
            <a:off x="11048231" y="3875435"/>
            <a:ext cx="810111" cy="752150"/>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252" name="Oval 251"/>
          <p:cNvSpPr/>
          <p:nvPr/>
        </p:nvSpPr>
        <p:spPr>
          <a:xfrm>
            <a:off x="7522557" y="5277566"/>
            <a:ext cx="838768" cy="798718"/>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254" name="TextBox 253"/>
          <p:cNvSpPr txBox="1"/>
          <p:nvPr/>
        </p:nvSpPr>
        <p:spPr>
          <a:xfrm>
            <a:off x="7530274" y="5380860"/>
            <a:ext cx="874898" cy="677108"/>
          </a:xfrm>
          <a:prstGeom prst="rect">
            <a:avLst/>
          </a:prstGeom>
          <a:noFill/>
        </p:spPr>
        <p:txBody>
          <a:bodyPr wrap="square" rtlCol="0">
            <a:spAutoFit/>
          </a:bodyPr>
          <a:lstStyle/>
          <a:p>
            <a:pPr algn="ctr"/>
            <a:r>
              <a:rPr lang="en-GB" sz="950" dirty="0" smtClean="0">
                <a:solidFill>
                  <a:prstClr val="black">
                    <a:lumMod val="75000"/>
                    <a:lumOff val="25000"/>
                  </a:prstClr>
                </a:solidFill>
              </a:rPr>
              <a:t>RG2 – Comp framework &amp; support services</a:t>
            </a:r>
            <a:endParaRPr lang="en-GB" sz="950" dirty="0">
              <a:solidFill>
                <a:prstClr val="black">
                  <a:lumMod val="75000"/>
                  <a:lumOff val="25000"/>
                </a:prstClr>
              </a:solidFill>
            </a:endParaRPr>
          </a:p>
        </p:txBody>
      </p:sp>
      <p:sp>
        <p:nvSpPr>
          <p:cNvPr id="256" name="Oval 255"/>
          <p:cNvSpPr/>
          <p:nvPr/>
        </p:nvSpPr>
        <p:spPr>
          <a:xfrm>
            <a:off x="7784552" y="2485281"/>
            <a:ext cx="838910" cy="778889"/>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257" name="TextBox 256"/>
          <p:cNvSpPr txBox="1"/>
          <p:nvPr/>
        </p:nvSpPr>
        <p:spPr>
          <a:xfrm>
            <a:off x="9017633" y="2105420"/>
            <a:ext cx="871097" cy="530915"/>
          </a:xfrm>
          <a:prstGeom prst="rect">
            <a:avLst/>
          </a:prstGeom>
          <a:noFill/>
        </p:spPr>
        <p:txBody>
          <a:bodyPr wrap="square" rtlCol="0">
            <a:spAutoFit/>
          </a:bodyPr>
          <a:lstStyle/>
          <a:p>
            <a:pPr algn="ctr"/>
            <a:r>
              <a:rPr lang="en-GB" sz="950" dirty="0" smtClean="0">
                <a:solidFill>
                  <a:prstClr val="black">
                    <a:lumMod val="75000"/>
                    <a:lumOff val="25000"/>
                  </a:prstClr>
                </a:solidFill>
              </a:rPr>
              <a:t>RG7 – learning &amp; Development</a:t>
            </a:r>
            <a:endParaRPr lang="en-GB" sz="950" dirty="0">
              <a:solidFill>
                <a:prstClr val="black">
                  <a:lumMod val="75000"/>
                  <a:lumOff val="25000"/>
                </a:prstClr>
              </a:solidFill>
            </a:endParaRPr>
          </a:p>
        </p:txBody>
      </p:sp>
      <p:sp>
        <p:nvSpPr>
          <p:cNvPr id="258" name="TextBox 257"/>
          <p:cNvSpPr txBox="1"/>
          <p:nvPr/>
        </p:nvSpPr>
        <p:spPr>
          <a:xfrm>
            <a:off x="7814682" y="2610491"/>
            <a:ext cx="829449" cy="530915"/>
          </a:xfrm>
          <a:prstGeom prst="rect">
            <a:avLst/>
          </a:prstGeom>
          <a:noFill/>
        </p:spPr>
        <p:txBody>
          <a:bodyPr wrap="square" rtlCol="0">
            <a:spAutoFit/>
          </a:bodyPr>
          <a:lstStyle/>
          <a:p>
            <a:pPr algn="ctr"/>
            <a:r>
              <a:rPr lang="en-GB" sz="950" dirty="0" smtClean="0">
                <a:solidFill>
                  <a:prstClr val="black">
                    <a:lumMod val="75000"/>
                    <a:lumOff val="25000"/>
                  </a:prstClr>
                </a:solidFill>
              </a:rPr>
              <a:t>RG1 – Leadership &amp; Coordination</a:t>
            </a:r>
            <a:endParaRPr lang="en-GB" sz="950" dirty="0">
              <a:solidFill>
                <a:prstClr val="black">
                  <a:lumMod val="75000"/>
                  <a:lumOff val="25000"/>
                </a:prstClr>
              </a:solidFill>
            </a:endParaRPr>
          </a:p>
        </p:txBody>
      </p:sp>
      <p:sp>
        <p:nvSpPr>
          <p:cNvPr id="259" name="TextBox 258"/>
          <p:cNvSpPr txBox="1"/>
          <p:nvPr/>
        </p:nvSpPr>
        <p:spPr>
          <a:xfrm>
            <a:off x="9023048" y="5965076"/>
            <a:ext cx="765036" cy="530915"/>
          </a:xfrm>
          <a:prstGeom prst="rect">
            <a:avLst/>
          </a:prstGeom>
          <a:noFill/>
        </p:spPr>
        <p:txBody>
          <a:bodyPr wrap="square" rtlCol="0">
            <a:spAutoFit/>
          </a:bodyPr>
          <a:lstStyle/>
          <a:p>
            <a:pPr algn="ctr"/>
            <a:r>
              <a:rPr lang="en-GB" sz="950" dirty="0" smtClean="0">
                <a:solidFill>
                  <a:prstClr val="black">
                    <a:lumMod val="75000"/>
                    <a:lumOff val="25000"/>
                  </a:prstClr>
                </a:solidFill>
              </a:rPr>
              <a:t>RG3 – Assessment &amp; Planning</a:t>
            </a:r>
            <a:endParaRPr lang="en-GB" sz="950" dirty="0">
              <a:solidFill>
                <a:prstClr val="black">
                  <a:lumMod val="75000"/>
                  <a:lumOff val="25000"/>
                </a:prstClr>
              </a:solidFill>
            </a:endParaRPr>
          </a:p>
        </p:txBody>
      </p:sp>
      <p:sp>
        <p:nvSpPr>
          <p:cNvPr id="260" name="TextBox 259"/>
          <p:cNvSpPr txBox="1"/>
          <p:nvPr/>
        </p:nvSpPr>
        <p:spPr>
          <a:xfrm>
            <a:off x="10283052" y="2724463"/>
            <a:ext cx="971448" cy="384721"/>
          </a:xfrm>
          <a:prstGeom prst="rect">
            <a:avLst/>
          </a:prstGeom>
          <a:noFill/>
        </p:spPr>
        <p:txBody>
          <a:bodyPr wrap="square" rtlCol="0">
            <a:spAutoFit/>
          </a:bodyPr>
          <a:lstStyle/>
          <a:p>
            <a:pPr algn="ctr"/>
            <a:r>
              <a:rPr lang="en-GB" sz="950" dirty="0" smtClean="0">
                <a:solidFill>
                  <a:prstClr val="black">
                    <a:lumMod val="75000"/>
                    <a:lumOff val="25000"/>
                  </a:prstClr>
                </a:solidFill>
              </a:rPr>
              <a:t>RG6 – Regional responses</a:t>
            </a:r>
            <a:endParaRPr lang="en-GB" sz="950" dirty="0">
              <a:solidFill>
                <a:prstClr val="black">
                  <a:lumMod val="75000"/>
                  <a:lumOff val="25000"/>
                </a:prstClr>
              </a:solidFill>
            </a:endParaRPr>
          </a:p>
        </p:txBody>
      </p:sp>
      <p:sp>
        <p:nvSpPr>
          <p:cNvPr id="261" name="TextBox 260"/>
          <p:cNvSpPr txBox="1"/>
          <p:nvPr/>
        </p:nvSpPr>
        <p:spPr>
          <a:xfrm>
            <a:off x="10997529" y="4051602"/>
            <a:ext cx="971448" cy="384721"/>
          </a:xfrm>
          <a:prstGeom prst="rect">
            <a:avLst/>
          </a:prstGeom>
          <a:noFill/>
        </p:spPr>
        <p:txBody>
          <a:bodyPr wrap="square" rtlCol="0">
            <a:spAutoFit/>
          </a:bodyPr>
          <a:lstStyle/>
          <a:p>
            <a:pPr algn="ctr"/>
            <a:r>
              <a:rPr lang="en-GB" sz="950" dirty="0" smtClean="0">
                <a:solidFill>
                  <a:prstClr val="black">
                    <a:lumMod val="75000"/>
                    <a:lumOff val="25000"/>
                  </a:prstClr>
                </a:solidFill>
              </a:rPr>
              <a:t>RG5 – Cross cutting issues</a:t>
            </a:r>
            <a:endParaRPr lang="en-GB" sz="950" dirty="0">
              <a:solidFill>
                <a:prstClr val="black">
                  <a:lumMod val="75000"/>
                  <a:lumOff val="25000"/>
                </a:prstClr>
              </a:solidFill>
            </a:endParaRPr>
          </a:p>
        </p:txBody>
      </p:sp>
      <p:sp>
        <p:nvSpPr>
          <p:cNvPr id="262" name="TextBox 261"/>
          <p:cNvSpPr txBox="1"/>
          <p:nvPr/>
        </p:nvSpPr>
        <p:spPr>
          <a:xfrm>
            <a:off x="10387813" y="5289477"/>
            <a:ext cx="971448" cy="384721"/>
          </a:xfrm>
          <a:prstGeom prst="rect">
            <a:avLst/>
          </a:prstGeom>
          <a:noFill/>
        </p:spPr>
        <p:txBody>
          <a:bodyPr wrap="square" rtlCol="0">
            <a:spAutoFit/>
          </a:bodyPr>
          <a:lstStyle/>
          <a:p>
            <a:pPr algn="ctr"/>
            <a:r>
              <a:rPr lang="en-GB" sz="950" dirty="0" smtClean="0">
                <a:solidFill>
                  <a:prstClr val="black">
                    <a:lumMod val="75000"/>
                    <a:lumOff val="25000"/>
                  </a:prstClr>
                </a:solidFill>
              </a:rPr>
              <a:t>RG4 – pc/SoS &amp; transition </a:t>
            </a:r>
            <a:endParaRPr lang="en-GB" sz="950" dirty="0">
              <a:solidFill>
                <a:prstClr val="black">
                  <a:lumMod val="75000"/>
                  <a:lumOff val="25000"/>
                </a:prstClr>
              </a:solidFill>
            </a:endParaRPr>
          </a:p>
        </p:txBody>
      </p:sp>
      <p:cxnSp>
        <p:nvCxnSpPr>
          <p:cNvPr id="110" name="Straight Arrow Connector 109"/>
          <p:cNvCxnSpPr/>
          <p:nvPr/>
        </p:nvCxnSpPr>
        <p:spPr>
          <a:xfrm>
            <a:off x="5886246" y="3573132"/>
            <a:ext cx="3028954" cy="688630"/>
          </a:xfrm>
          <a:prstGeom prst="straightConnector1">
            <a:avLst/>
          </a:prstGeom>
          <a:ln w="12700">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22" name="Straight Arrow Connector 121"/>
          <p:cNvCxnSpPr/>
          <p:nvPr/>
        </p:nvCxnSpPr>
        <p:spPr>
          <a:xfrm flipH="1" flipV="1">
            <a:off x="2781852" y="2472516"/>
            <a:ext cx="1685165" cy="696179"/>
          </a:xfrm>
          <a:prstGeom prst="straightConnector1">
            <a:avLst/>
          </a:prstGeom>
          <a:ln w="12700">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30" name="Straight Arrow Connector 129"/>
          <p:cNvCxnSpPr>
            <a:endCxn id="24" idx="3"/>
          </p:cNvCxnSpPr>
          <p:nvPr/>
        </p:nvCxnSpPr>
        <p:spPr>
          <a:xfrm flipH="1" flipV="1">
            <a:off x="7281321" y="440859"/>
            <a:ext cx="626982" cy="41938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44" idx="6"/>
          </p:cNvCxnSpPr>
          <p:nvPr/>
        </p:nvCxnSpPr>
        <p:spPr>
          <a:xfrm>
            <a:off x="9082616" y="1139146"/>
            <a:ext cx="596930" cy="4056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19" idx="4"/>
            <a:endCxn id="9" idx="0"/>
          </p:cNvCxnSpPr>
          <p:nvPr/>
        </p:nvCxnSpPr>
        <p:spPr>
          <a:xfrm>
            <a:off x="5146035" y="1659029"/>
            <a:ext cx="18575" cy="97355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V="1">
            <a:off x="2664899" y="1453448"/>
            <a:ext cx="297986" cy="363856"/>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flipV="1">
            <a:off x="1672602" y="1196312"/>
            <a:ext cx="449850" cy="60056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1" idx="2"/>
          </p:cNvCxnSpPr>
          <p:nvPr/>
        </p:nvCxnSpPr>
        <p:spPr>
          <a:xfrm flipH="1">
            <a:off x="887095" y="2224818"/>
            <a:ext cx="982713" cy="13084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2102835" y="2700662"/>
            <a:ext cx="171946" cy="56350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flipV="1">
            <a:off x="1346980" y="4534700"/>
            <a:ext cx="611406" cy="57565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900989" y="5578695"/>
            <a:ext cx="992880" cy="39856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1">
            <a:off x="10984439" y="2288409"/>
            <a:ext cx="282189" cy="239389"/>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11106124" y="2029122"/>
            <a:ext cx="776077" cy="353943"/>
          </a:xfrm>
          <a:prstGeom prst="rect">
            <a:avLst/>
          </a:prstGeom>
          <a:noFill/>
        </p:spPr>
        <p:txBody>
          <a:bodyPr wrap="square" rtlCol="0">
            <a:spAutoFit/>
          </a:bodyPr>
          <a:lstStyle/>
          <a:p>
            <a:pPr algn="ctr"/>
            <a:r>
              <a:rPr lang="en-GB" sz="850" dirty="0" smtClean="0">
                <a:solidFill>
                  <a:prstClr val="black">
                    <a:lumMod val="75000"/>
                    <a:lumOff val="25000"/>
                  </a:prstClr>
                </a:solidFill>
              </a:rPr>
              <a:t>Global surge SOPs</a:t>
            </a:r>
            <a:endParaRPr lang="en-GB" sz="850" dirty="0">
              <a:solidFill>
                <a:prstClr val="black">
                  <a:lumMod val="75000"/>
                  <a:lumOff val="25000"/>
                </a:prstClr>
              </a:solidFill>
            </a:endParaRPr>
          </a:p>
        </p:txBody>
      </p:sp>
      <p:sp>
        <p:nvSpPr>
          <p:cNvPr id="169" name="TextBox 168"/>
          <p:cNvSpPr txBox="1"/>
          <p:nvPr/>
        </p:nvSpPr>
        <p:spPr>
          <a:xfrm>
            <a:off x="11344789" y="2926377"/>
            <a:ext cx="915975" cy="484748"/>
          </a:xfrm>
          <a:prstGeom prst="rect">
            <a:avLst/>
          </a:prstGeom>
          <a:noFill/>
        </p:spPr>
        <p:txBody>
          <a:bodyPr wrap="square" rtlCol="0">
            <a:spAutoFit/>
          </a:bodyPr>
          <a:lstStyle/>
          <a:p>
            <a:pPr algn="ctr"/>
            <a:r>
              <a:rPr lang="en-GB" sz="850" dirty="0" smtClean="0">
                <a:solidFill>
                  <a:prstClr val="black">
                    <a:lumMod val="75000"/>
                    <a:lumOff val="25000"/>
                  </a:prstClr>
                </a:solidFill>
              </a:rPr>
              <a:t>Inter-regional RDRT deployments</a:t>
            </a:r>
            <a:endParaRPr lang="en-GB" sz="850" dirty="0">
              <a:solidFill>
                <a:prstClr val="black">
                  <a:lumMod val="75000"/>
                  <a:lumOff val="25000"/>
                </a:prstClr>
              </a:solidFill>
            </a:endParaRPr>
          </a:p>
        </p:txBody>
      </p:sp>
      <p:cxnSp>
        <p:nvCxnSpPr>
          <p:cNvPr id="171" name="Straight Arrow Connector 170"/>
          <p:cNvCxnSpPr/>
          <p:nvPr/>
        </p:nvCxnSpPr>
        <p:spPr>
          <a:xfrm>
            <a:off x="11144654" y="3066940"/>
            <a:ext cx="357932" cy="9166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11461164" y="5450659"/>
            <a:ext cx="915975" cy="353943"/>
          </a:xfrm>
          <a:prstGeom prst="rect">
            <a:avLst/>
          </a:prstGeom>
          <a:noFill/>
        </p:spPr>
        <p:txBody>
          <a:bodyPr wrap="square" rtlCol="0">
            <a:spAutoFit/>
          </a:bodyPr>
          <a:lstStyle/>
          <a:p>
            <a:pPr algn="ctr"/>
            <a:r>
              <a:rPr lang="en-GB" sz="850" dirty="0" smtClean="0">
                <a:solidFill>
                  <a:prstClr val="black">
                    <a:lumMod val="75000"/>
                    <a:lumOff val="25000"/>
                  </a:prstClr>
                </a:solidFill>
              </a:rPr>
              <a:t>Pc/SoS specific surge roles</a:t>
            </a:r>
            <a:endParaRPr lang="en-GB" sz="850" dirty="0">
              <a:solidFill>
                <a:prstClr val="black">
                  <a:lumMod val="75000"/>
                  <a:lumOff val="25000"/>
                </a:prstClr>
              </a:solidFill>
            </a:endParaRPr>
          </a:p>
        </p:txBody>
      </p:sp>
      <p:cxnSp>
        <p:nvCxnSpPr>
          <p:cNvPr id="190" name="Straight Arrow Connector 189"/>
          <p:cNvCxnSpPr/>
          <p:nvPr/>
        </p:nvCxnSpPr>
        <p:spPr>
          <a:xfrm>
            <a:off x="11221006" y="5565092"/>
            <a:ext cx="414765" cy="9371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3495432" y="5237120"/>
            <a:ext cx="1017168" cy="553998"/>
          </a:xfrm>
          <a:prstGeom prst="rect">
            <a:avLst/>
          </a:prstGeom>
          <a:noFill/>
        </p:spPr>
        <p:txBody>
          <a:bodyPr wrap="square" rtlCol="0">
            <a:spAutoFit/>
          </a:bodyPr>
          <a:lstStyle/>
          <a:p>
            <a:pPr algn="ctr"/>
            <a:r>
              <a:rPr lang="en-GB" sz="1000" dirty="0" smtClean="0">
                <a:solidFill>
                  <a:prstClr val="black">
                    <a:lumMod val="75000"/>
                    <a:lumOff val="25000"/>
                  </a:prstClr>
                </a:solidFill>
              </a:rPr>
              <a:t>Interoperability </a:t>
            </a:r>
            <a:r>
              <a:rPr lang="en-GB" sz="1000" dirty="0">
                <a:solidFill>
                  <a:prstClr val="black">
                    <a:lumMod val="75000"/>
                    <a:lumOff val="25000"/>
                  </a:prstClr>
                </a:solidFill>
              </a:rPr>
              <a:t>in logistics systems</a:t>
            </a:r>
          </a:p>
        </p:txBody>
      </p:sp>
      <p:sp>
        <p:nvSpPr>
          <p:cNvPr id="200" name="TextBox 199"/>
          <p:cNvSpPr txBox="1"/>
          <p:nvPr/>
        </p:nvSpPr>
        <p:spPr>
          <a:xfrm>
            <a:off x="419777" y="3991683"/>
            <a:ext cx="1143169" cy="553998"/>
          </a:xfrm>
          <a:prstGeom prst="rect">
            <a:avLst/>
          </a:prstGeom>
          <a:noFill/>
        </p:spPr>
        <p:txBody>
          <a:bodyPr wrap="square" rtlCol="0">
            <a:spAutoFit/>
          </a:bodyPr>
          <a:lstStyle/>
          <a:p>
            <a:pPr algn="ctr"/>
            <a:r>
              <a:rPr lang="en-GB" sz="1000" dirty="0" smtClean="0">
                <a:solidFill>
                  <a:prstClr val="black">
                    <a:lumMod val="75000"/>
                    <a:lumOff val="25000"/>
                  </a:prstClr>
                </a:solidFill>
              </a:rPr>
              <a:t>Harmonizing safety &amp; </a:t>
            </a:r>
            <a:r>
              <a:rPr lang="en-GB" sz="1000" dirty="0">
                <a:solidFill>
                  <a:prstClr val="black">
                    <a:lumMod val="75000"/>
                    <a:lumOff val="25000"/>
                  </a:prstClr>
                </a:solidFill>
              </a:rPr>
              <a:t>security </a:t>
            </a:r>
            <a:r>
              <a:rPr lang="en-GB" sz="1000" dirty="0" smtClean="0">
                <a:solidFill>
                  <a:prstClr val="black">
                    <a:lumMod val="75000"/>
                    <a:lumOff val="25000"/>
                  </a:prstClr>
                </a:solidFill>
              </a:rPr>
              <a:t>management</a:t>
            </a:r>
          </a:p>
        </p:txBody>
      </p:sp>
      <p:sp>
        <p:nvSpPr>
          <p:cNvPr id="202" name="TextBox 201"/>
          <p:cNvSpPr txBox="1"/>
          <p:nvPr/>
        </p:nvSpPr>
        <p:spPr>
          <a:xfrm>
            <a:off x="2725570" y="6339870"/>
            <a:ext cx="1017168" cy="400110"/>
          </a:xfrm>
          <a:prstGeom prst="rect">
            <a:avLst/>
          </a:prstGeom>
          <a:noFill/>
        </p:spPr>
        <p:txBody>
          <a:bodyPr wrap="square" rtlCol="0">
            <a:spAutoFit/>
          </a:bodyPr>
          <a:lstStyle/>
          <a:p>
            <a:pPr algn="ctr"/>
            <a:r>
              <a:rPr lang="en-GB" sz="1000" dirty="0">
                <a:solidFill>
                  <a:prstClr val="black">
                    <a:lumMod val="75000"/>
                    <a:lumOff val="25000"/>
                  </a:prstClr>
                </a:solidFill>
              </a:rPr>
              <a:t>interoperability of surge</a:t>
            </a:r>
          </a:p>
        </p:txBody>
      </p:sp>
      <p:sp>
        <p:nvSpPr>
          <p:cNvPr id="219" name="Oval 218"/>
          <p:cNvSpPr/>
          <p:nvPr/>
        </p:nvSpPr>
        <p:spPr>
          <a:xfrm>
            <a:off x="4712188" y="798395"/>
            <a:ext cx="867694" cy="860634"/>
          </a:xfrm>
          <a:prstGeom prst="ellipse">
            <a:avLst/>
          </a:prstGeom>
          <a:solidFill>
            <a:srgbClr val="693228">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cxnSp>
        <p:nvCxnSpPr>
          <p:cNvPr id="222" name="Straight Arrow Connector 221"/>
          <p:cNvCxnSpPr/>
          <p:nvPr/>
        </p:nvCxnSpPr>
        <p:spPr>
          <a:xfrm>
            <a:off x="2679929" y="5781448"/>
            <a:ext cx="495034" cy="56838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a:off x="2856137" y="5450659"/>
            <a:ext cx="864659" cy="12688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flipH="1">
            <a:off x="1990369" y="5883255"/>
            <a:ext cx="150504" cy="45661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flipV="1">
            <a:off x="7170498" y="5288206"/>
            <a:ext cx="398853" cy="22843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flipH="1">
            <a:off x="7501074" y="6016032"/>
            <a:ext cx="231362" cy="34784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flipV="1">
            <a:off x="9659910" y="1704250"/>
            <a:ext cx="332994" cy="33847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3" name="TextBox 292"/>
          <p:cNvSpPr txBox="1"/>
          <p:nvPr/>
        </p:nvSpPr>
        <p:spPr>
          <a:xfrm>
            <a:off x="9841731" y="1477584"/>
            <a:ext cx="915975" cy="484748"/>
          </a:xfrm>
          <a:prstGeom prst="rect">
            <a:avLst/>
          </a:prstGeom>
          <a:noFill/>
        </p:spPr>
        <p:txBody>
          <a:bodyPr wrap="square" rtlCol="0">
            <a:spAutoFit/>
          </a:bodyPr>
          <a:lstStyle/>
          <a:p>
            <a:pPr algn="ctr"/>
            <a:r>
              <a:rPr lang="en-GB" sz="850" dirty="0" smtClean="0">
                <a:solidFill>
                  <a:prstClr val="black">
                    <a:lumMod val="75000"/>
                    <a:lumOff val="25000"/>
                  </a:prstClr>
                </a:solidFill>
              </a:rPr>
              <a:t>Inter-regional RDRT deployments</a:t>
            </a:r>
            <a:endParaRPr lang="en-GB" sz="850" dirty="0">
              <a:solidFill>
                <a:prstClr val="black">
                  <a:lumMod val="75000"/>
                  <a:lumOff val="25000"/>
                </a:prstClr>
              </a:solidFill>
            </a:endParaRPr>
          </a:p>
        </p:txBody>
      </p:sp>
      <p:sp>
        <p:nvSpPr>
          <p:cNvPr id="294" name="TextBox 293"/>
          <p:cNvSpPr txBox="1"/>
          <p:nvPr/>
        </p:nvSpPr>
        <p:spPr>
          <a:xfrm>
            <a:off x="6472994" y="5041495"/>
            <a:ext cx="915975" cy="353943"/>
          </a:xfrm>
          <a:prstGeom prst="rect">
            <a:avLst/>
          </a:prstGeom>
          <a:noFill/>
        </p:spPr>
        <p:txBody>
          <a:bodyPr wrap="square" rtlCol="0">
            <a:spAutoFit/>
          </a:bodyPr>
          <a:lstStyle/>
          <a:p>
            <a:pPr algn="ctr"/>
            <a:r>
              <a:rPr lang="en-GB" sz="850" dirty="0" smtClean="0">
                <a:solidFill>
                  <a:prstClr val="black">
                    <a:lumMod val="75000"/>
                    <a:lumOff val="25000"/>
                  </a:prstClr>
                </a:solidFill>
              </a:rPr>
              <a:t>New surge roles profiles</a:t>
            </a:r>
            <a:endParaRPr lang="en-GB" sz="850" dirty="0">
              <a:solidFill>
                <a:prstClr val="black">
                  <a:lumMod val="75000"/>
                  <a:lumOff val="25000"/>
                </a:prstClr>
              </a:solidFill>
            </a:endParaRPr>
          </a:p>
        </p:txBody>
      </p:sp>
      <p:sp>
        <p:nvSpPr>
          <p:cNvPr id="295" name="TextBox 294"/>
          <p:cNvSpPr txBox="1"/>
          <p:nvPr/>
        </p:nvSpPr>
        <p:spPr>
          <a:xfrm>
            <a:off x="6982537" y="6358489"/>
            <a:ext cx="1029293" cy="353943"/>
          </a:xfrm>
          <a:prstGeom prst="rect">
            <a:avLst/>
          </a:prstGeom>
          <a:noFill/>
        </p:spPr>
        <p:txBody>
          <a:bodyPr wrap="square" rtlCol="0">
            <a:spAutoFit/>
          </a:bodyPr>
          <a:lstStyle/>
          <a:p>
            <a:pPr algn="ctr"/>
            <a:r>
              <a:rPr lang="en-GB" sz="850" dirty="0" smtClean="0">
                <a:solidFill>
                  <a:prstClr val="black">
                    <a:lumMod val="75000"/>
                    <a:lumOff val="25000"/>
                  </a:prstClr>
                </a:solidFill>
              </a:rPr>
              <a:t>Improved appraisal system</a:t>
            </a:r>
            <a:endParaRPr lang="en-GB" sz="850" dirty="0">
              <a:solidFill>
                <a:prstClr val="black">
                  <a:lumMod val="75000"/>
                  <a:lumOff val="25000"/>
                </a:prstClr>
              </a:solidFill>
            </a:endParaRPr>
          </a:p>
        </p:txBody>
      </p:sp>
      <p:sp>
        <p:nvSpPr>
          <p:cNvPr id="306" name="Title 1"/>
          <p:cNvSpPr txBox="1">
            <a:spLocks/>
          </p:cNvSpPr>
          <p:nvPr/>
        </p:nvSpPr>
        <p:spPr>
          <a:xfrm>
            <a:off x="122968" y="221395"/>
            <a:ext cx="3694630" cy="4175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rgbClr val="C00000"/>
                </a:solidFill>
                <a:latin typeface="Arial" panose="020B0604020202020204" pitchFamily="34" charset="0"/>
                <a:ea typeface="+mj-ea"/>
                <a:cs typeface="Arial" panose="020B0604020202020204" pitchFamily="34" charset="0"/>
              </a:defRPr>
            </a:lvl1pPr>
          </a:lstStyle>
          <a:p>
            <a:pPr>
              <a:defRPr/>
            </a:pPr>
            <a:r>
              <a:rPr lang="en-GB" sz="3200" dirty="0" smtClean="0">
                <a:solidFill>
                  <a:srgbClr val="FF0000"/>
                </a:solidFill>
              </a:rPr>
              <a:t>How ADMAG fits in</a:t>
            </a:r>
            <a:endParaRPr lang="en-GB" sz="3200" dirty="0">
              <a:solidFill>
                <a:srgbClr val="FF0000"/>
              </a:solidFill>
            </a:endParaRPr>
          </a:p>
        </p:txBody>
      </p:sp>
      <p:sp>
        <p:nvSpPr>
          <p:cNvPr id="87" name="Oval 86"/>
          <p:cNvSpPr/>
          <p:nvPr/>
        </p:nvSpPr>
        <p:spPr>
          <a:xfrm>
            <a:off x="4156487" y="5943524"/>
            <a:ext cx="800437" cy="774142"/>
          </a:xfrm>
          <a:prstGeom prst="ellipse">
            <a:avLst/>
          </a:prstGeom>
          <a:solidFill>
            <a:schemeClr val="accent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cxnSp>
        <p:nvCxnSpPr>
          <p:cNvPr id="91" name="Straight Arrow Connector 90"/>
          <p:cNvCxnSpPr/>
          <p:nvPr/>
        </p:nvCxnSpPr>
        <p:spPr>
          <a:xfrm flipH="1">
            <a:off x="4590816" y="4123071"/>
            <a:ext cx="365266" cy="1760184"/>
          </a:xfrm>
          <a:prstGeom prst="straightConnector1">
            <a:avLst/>
          </a:prstGeom>
          <a:ln>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4472026" y="1028780"/>
            <a:ext cx="1369040" cy="430887"/>
          </a:xfrm>
          <a:prstGeom prst="rect">
            <a:avLst/>
          </a:prstGeom>
          <a:noFill/>
        </p:spPr>
        <p:txBody>
          <a:bodyPr wrap="square" rtlCol="0">
            <a:spAutoFit/>
          </a:bodyPr>
          <a:lstStyle/>
          <a:p>
            <a:pPr algn="ctr"/>
            <a:r>
              <a:rPr lang="en-GB" sz="1100" b="1" dirty="0" smtClean="0">
                <a:solidFill>
                  <a:prstClr val="white"/>
                </a:solidFill>
              </a:rPr>
              <a:t>Regional DM networks </a:t>
            </a:r>
            <a:endParaRPr lang="en-GB" sz="1100" b="1" dirty="0">
              <a:solidFill>
                <a:prstClr val="white"/>
              </a:solidFill>
            </a:endParaRPr>
          </a:p>
        </p:txBody>
      </p:sp>
      <p:cxnSp>
        <p:nvCxnSpPr>
          <p:cNvPr id="106" name="Straight Arrow Connector 105"/>
          <p:cNvCxnSpPr/>
          <p:nvPr/>
        </p:nvCxnSpPr>
        <p:spPr>
          <a:xfrm>
            <a:off x="5419474" y="1500812"/>
            <a:ext cx="351407" cy="365364"/>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4093643" y="1443753"/>
            <a:ext cx="680721" cy="565594"/>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19" idx="1"/>
          </p:cNvCxnSpPr>
          <p:nvPr/>
        </p:nvCxnSpPr>
        <p:spPr>
          <a:xfrm flipH="1" flipV="1">
            <a:off x="4546009" y="565612"/>
            <a:ext cx="293250" cy="35882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5579882" y="1203478"/>
            <a:ext cx="508691" cy="25234"/>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3497987" y="2004332"/>
            <a:ext cx="940853" cy="415498"/>
          </a:xfrm>
          <a:prstGeom prst="rect">
            <a:avLst/>
          </a:prstGeom>
          <a:noFill/>
        </p:spPr>
        <p:txBody>
          <a:bodyPr wrap="square" rtlCol="0">
            <a:spAutoFit/>
          </a:bodyPr>
          <a:lstStyle/>
          <a:p>
            <a:pPr algn="ctr"/>
            <a:r>
              <a:rPr lang="en-GB" sz="1050" dirty="0" smtClean="0">
                <a:solidFill>
                  <a:prstClr val="black">
                    <a:lumMod val="75000"/>
                    <a:lumOff val="25000"/>
                  </a:prstClr>
                </a:solidFill>
              </a:rPr>
              <a:t>Sahel DM network?</a:t>
            </a:r>
            <a:endParaRPr lang="en-GB" sz="1050" dirty="0">
              <a:solidFill>
                <a:prstClr val="black">
                  <a:lumMod val="75000"/>
                  <a:lumOff val="25000"/>
                </a:prstClr>
              </a:solidFill>
            </a:endParaRPr>
          </a:p>
        </p:txBody>
      </p:sp>
      <p:sp>
        <p:nvSpPr>
          <p:cNvPr id="123" name="TextBox 122"/>
          <p:cNvSpPr txBox="1"/>
          <p:nvPr/>
        </p:nvSpPr>
        <p:spPr>
          <a:xfrm>
            <a:off x="3773512" y="151313"/>
            <a:ext cx="940853" cy="415498"/>
          </a:xfrm>
          <a:prstGeom prst="rect">
            <a:avLst/>
          </a:prstGeom>
          <a:noFill/>
        </p:spPr>
        <p:txBody>
          <a:bodyPr wrap="square" rtlCol="0">
            <a:spAutoFit/>
          </a:bodyPr>
          <a:lstStyle/>
          <a:p>
            <a:pPr algn="ctr"/>
            <a:r>
              <a:rPr lang="en-GB" sz="1050" dirty="0" smtClean="0">
                <a:solidFill>
                  <a:prstClr val="black">
                    <a:lumMod val="75000"/>
                    <a:lumOff val="25000"/>
                  </a:prstClr>
                </a:solidFill>
              </a:rPr>
              <a:t>East Africa DM network</a:t>
            </a:r>
            <a:endParaRPr lang="en-GB" sz="1050" dirty="0">
              <a:solidFill>
                <a:prstClr val="black">
                  <a:lumMod val="75000"/>
                  <a:lumOff val="25000"/>
                </a:prstClr>
              </a:solidFill>
            </a:endParaRPr>
          </a:p>
        </p:txBody>
      </p:sp>
      <p:sp>
        <p:nvSpPr>
          <p:cNvPr id="124" name="TextBox 123"/>
          <p:cNvSpPr txBox="1"/>
          <p:nvPr/>
        </p:nvSpPr>
        <p:spPr>
          <a:xfrm>
            <a:off x="5940925" y="1008346"/>
            <a:ext cx="940853" cy="577081"/>
          </a:xfrm>
          <a:prstGeom prst="rect">
            <a:avLst/>
          </a:prstGeom>
          <a:noFill/>
        </p:spPr>
        <p:txBody>
          <a:bodyPr wrap="square" rtlCol="0">
            <a:spAutoFit/>
          </a:bodyPr>
          <a:lstStyle/>
          <a:p>
            <a:pPr algn="ctr"/>
            <a:r>
              <a:rPr lang="en-GB" sz="1050" dirty="0" smtClean="0">
                <a:solidFill>
                  <a:prstClr val="black">
                    <a:lumMod val="75000"/>
                    <a:lumOff val="25000"/>
                  </a:prstClr>
                </a:solidFill>
              </a:rPr>
              <a:t>Southern Africa DM network</a:t>
            </a:r>
            <a:endParaRPr lang="en-GB" sz="1050" dirty="0">
              <a:solidFill>
                <a:prstClr val="black">
                  <a:lumMod val="75000"/>
                  <a:lumOff val="25000"/>
                </a:prstClr>
              </a:solidFill>
            </a:endParaRPr>
          </a:p>
        </p:txBody>
      </p:sp>
      <p:sp>
        <p:nvSpPr>
          <p:cNvPr id="125" name="TextBox 124"/>
          <p:cNvSpPr txBox="1"/>
          <p:nvPr/>
        </p:nvSpPr>
        <p:spPr>
          <a:xfrm>
            <a:off x="5481559" y="1897845"/>
            <a:ext cx="940853" cy="415498"/>
          </a:xfrm>
          <a:prstGeom prst="rect">
            <a:avLst/>
          </a:prstGeom>
          <a:noFill/>
        </p:spPr>
        <p:txBody>
          <a:bodyPr wrap="square" rtlCol="0">
            <a:spAutoFit/>
          </a:bodyPr>
          <a:lstStyle/>
          <a:p>
            <a:pPr algn="ctr"/>
            <a:r>
              <a:rPr lang="en-GB" sz="1050" dirty="0" smtClean="0">
                <a:solidFill>
                  <a:prstClr val="black">
                    <a:lumMod val="75000"/>
                    <a:lumOff val="25000"/>
                  </a:prstClr>
                </a:solidFill>
              </a:rPr>
              <a:t>Somalia DRM network</a:t>
            </a:r>
            <a:endParaRPr lang="en-GB" sz="1050" dirty="0">
              <a:solidFill>
                <a:prstClr val="black">
                  <a:lumMod val="75000"/>
                  <a:lumOff val="25000"/>
                </a:prstClr>
              </a:solidFill>
            </a:endParaRPr>
          </a:p>
        </p:txBody>
      </p:sp>
      <p:sp>
        <p:nvSpPr>
          <p:cNvPr id="94" name="Oval 93"/>
          <p:cNvSpPr/>
          <p:nvPr/>
        </p:nvSpPr>
        <p:spPr>
          <a:xfrm>
            <a:off x="5480850" y="4906772"/>
            <a:ext cx="934120" cy="926520"/>
          </a:xfrm>
          <a:prstGeom prst="ellipse">
            <a:avLst/>
          </a:prstGeom>
          <a:solidFill>
            <a:srgbClr val="693228">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prstClr val="black">
                  <a:lumMod val="75000"/>
                  <a:lumOff val="25000"/>
                </a:prstClr>
              </a:solidFill>
            </a:endParaRPr>
          </a:p>
        </p:txBody>
      </p:sp>
      <p:sp>
        <p:nvSpPr>
          <p:cNvPr id="98" name="TextBox 97"/>
          <p:cNvSpPr txBox="1"/>
          <p:nvPr/>
        </p:nvSpPr>
        <p:spPr>
          <a:xfrm>
            <a:off x="5505266" y="5097117"/>
            <a:ext cx="892945" cy="577081"/>
          </a:xfrm>
          <a:prstGeom prst="rect">
            <a:avLst/>
          </a:prstGeom>
          <a:noFill/>
        </p:spPr>
        <p:txBody>
          <a:bodyPr wrap="square" rtlCol="0">
            <a:spAutoFit/>
          </a:bodyPr>
          <a:lstStyle/>
          <a:p>
            <a:pPr algn="ctr"/>
            <a:r>
              <a:rPr lang="en-GB" sz="1050" dirty="0" smtClean="0">
                <a:solidFill>
                  <a:prstClr val="white"/>
                </a:solidFill>
              </a:rPr>
              <a:t>DCPRR structure review</a:t>
            </a:r>
            <a:endParaRPr lang="en-GB" sz="1050" dirty="0">
              <a:solidFill>
                <a:prstClr val="white"/>
              </a:solidFill>
            </a:endParaRPr>
          </a:p>
        </p:txBody>
      </p:sp>
      <p:cxnSp>
        <p:nvCxnSpPr>
          <p:cNvPr id="99" name="Straight Arrow Connector 98"/>
          <p:cNvCxnSpPr/>
          <p:nvPr/>
        </p:nvCxnSpPr>
        <p:spPr>
          <a:xfrm>
            <a:off x="5468672" y="4102673"/>
            <a:ext cx="345008" cy="83535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2968" y="129595"/>
            <a:ext cx="3619770"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2968" y="670661"/>
            <a:ext cx="3597828"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656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a6ff249-84cd-4e98-87b6-f455e6b81eab">
      <UserInfo>
        <DisplayName>Ela SERDAROGLU</DisplayName>
        <AccountId>19</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7BDDFF49513A42B7712415F1899E97" ma:contentTypeVersion="10" ma:contentTypeDescription="Create a new document." ma:contentTypeScope="" ma:versionID="d84c40a8b10dfc071ea42667f4ee5aba">
  <xsd:schema xmlns:xsd="http://www.w3.org/2001/XMLSchema" xmlns:xs="http://www.w3.org/2001/XMLSchema" xmlns:p="http://schemas.microsoft.com/office/2006/metadata/properties" xmlns:ns1="http://schemas.microsoft.com/sharepoint/v3" xmlns:ns2="fa6ff249-84cd-4e98-87b6-f455e6b81eab" xmlns:ns3="026bfad4-81b3-43f4-884f-8fb15cc6b6b0" targetNamespace="http://schemas.microsoft.com/office/2006/metadata/properties" ma:root="true" ma:fieldsID="874cbdabf147a96e7ce2647e10d7b082" ns1:_="" ns2:_="" ns3:_="">
    <xsd:import namespace="http://schemas.microsoft.com/sharepoint/v3"/>
    <xsd:import namespace="fa6ff249-84cd-4e98-87b6-f455e6b81eab"/>
    <xsd:import namespace="026bfad4-81b3-43f4-884f-8fb15cc6b6b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6ff249-84cd-4e98-87b6-f455e6b81ea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6bfad4-81b3-43f4-884f-8fb15cc6b6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E897BA-D080-437D-BB1A-66586B0ABE48}">
  <ds:schemaRefs>
    <ds:schemaRef ds:uri="http://schemas.openxmlformats.org/package/2006/metadata/core-properties"/>
    <ds:schemaRef ds:uri="http://purl.org/dc/elements/1.1/"/>
    <ds:schemaRef ds:uri="http://schemas.microsoft.com/office/infopath/2007/PartnerControls"/>
    <ds:schemaRef ds:uri="fa6ff249-84cd-4e98-87b6-f455e6b81eab"/>
    <ds:schemaRef ds:uri="http://schemas.microsoft.com/office/2006/metadata/properties"/>
    <ds:schemaRef ds:uri="http://purl.org/dc/terms/"/>
    <ds:schemaRef ds:uri="http://schemas.microsoft.com/sharepoint/v3"/>
    <ds:schemaRef ds:uri="http://schemas.microsoft.com/office/2006/documentManagement/types"/>
    <ds:schemaRef ds:uri="026bfad4-81b3-43f4-884f-8fb15cc6b6b0"/>
    <ds:schemaRef ds:uri="http://www.w3.org/XML/1998/namespace"/>
    <ds:schemaRef ds:uri="http://purl.org/dc/dcmitype/"/>
  </ds:schemaRefs>
</ds:datastoreItem>
</file>

<file path=customXml/itemProps2.xml><?xml version="1.0" encoding="utf-8"?>
<ds:datastoreItem xmlns:ds="http://schemas.openxmlformats.org/officeDocument/2006/customXml" ds:itemID="{4FBD8F66-58DA-4106-8833-B780F2848D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6ff249-84cd-4e98-87b6-f455e6b81eab"/>
    <ds:schemaRef ds:uri="026bfad4-81b3-43f4-884f-8fb15cc6b6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FC78CA-49ED-4FA7-A1DA-6C78E01AEC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17068</TotalTime>
  <Words>671</Words>
  <Application>Microsoft Office PowerPoint</Application>
  <PresentationFormat>Widescreen</PresentationFormat>
  <Paragraphs>87</Paragraphs>
  <Slides>6</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Courier New</vt:lpstr>
      <vt:lpstr>Wingdings</vt:lpstr>
      <vt:lpstr>1_Office Theme</vt:lpstr>
      <vt:lpstr>2_Office Theme</vt:lpstr>
      <vt:lpstr>ADMAG Vision and Priorities </vt:lpstr>
      <vt:lpstr>The Vision</vt:lpstr>
      <vt:lpstr>What is the purpose of ADMAG?</vt:lpstr>
      <vt:lpstr>How to realise this?  Shared Leadership approach </vt:lpstr>
      <vt:lpstr>Progress since last meeting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Misgana GHEBREBERHAN</dc:creator>
  <cp:lastModifiedBy>Reel Ahmed</cp:lastModifiedBy>
  <cp:revision>265</cp:revision>
  <cp:lastPrinted>2018-05-15T07:40:46Z</cp:lastPrinted>
  <dcterms:modified xsi:type="dcterms:W3CDTF">2018-09-03T17:36:32Z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0x010100FC7BDDFF49513A42B7712415F1899E97</vt:lpwstr>
  </property>
</Properties>
</file>