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hartEx3.xml" ContentType="application/vnd.ms-office.chartex+xml"/>
  <Override PartName="/ppt/charts/colors80.xml" ContentType="application/vnd.ms-office.chartcolorstyle+xml"/>
  <Override PartName="/ppt/charts/style80.xml" ContentType="application/vnd.ms-office.chartstyle+xml"/>
  <Override PartName="/ppt/charts/colors10.xml" ContentType="application/vnd.ms-office.chartcolorstyle+xml"/>
  <Override PartName="/ppt/charts/style10.xml" ContentType="application/vnd.ms-office.chartstyle+xml"/>
  <Override PartName="/ppt/charts/colors11.xml" ContentType="application/vnd.ms-office.chartcolorstyle+xml"/>
  <Override PartName="/ppt/charts/style1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5" r:id="rId2"/>
    <p:sldId id="270" r:id="rId3"/>
    <p:sldId id="266" r:id="rId4"/>
    <p:sldId id="262" r:id="rId5"/>
    <p:sldId id="256" r:id="rId6"/>
    <p:sldId id="263" r:id="rId7"/>
    <p:sldId id="267" r:id="rId8"/>
    <p:sldId id="271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78" r:id="rId19"/>
    <p:sldId id="264" r:id="rId20"/>
    <p:sldId id="279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82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3980"/>
  </p:normalViewPr>
  <p:slideViewPr>
    <p:cSldViewPr snapToGrid="0" snapToObjects="1">
      <p:cViewPr varScale="1">
        <p:scale>
          <a:sx n="79" d="100"/>
          <a:sy n="79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abreraserratos\Dropbox\Africa%20RO\Surge\Africa%20Surge%20Deployments%20Database%2009.26.4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abreraserratos\Dropbox\Africa%20RO\Surge\Africa%20Surge%20Deployments%20Database%2009.26.4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abreraserratos\Dropbox\Africa%20RO\Surge\Africa%20Surge%20Deployments%20Database%2009.26.4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abreraserratos\Dropbox\Africa%20RO\Surge\Africa%20Surge%20Deployments%20Database%2009.26.4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abreraserratos\Dropbox\Africa%20RO\Surge\Africa%20Surge%20Deployments%20Database%2009.26.4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abreraserratos\Dropbox\Africa%20RO\Surge\Surge%20Survey%202018\Survey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abreraserratos\Dropbox\Africa%20RO\Surge\Surge%20Survey%202018\Survey%20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abreraserratos\Dropbox\Africa%20RO\Surge\DB\Cleaned%20220818%20RDRT%20D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abreraserratos\Dropbox\Africa%20RO\Surge\DB\Cleaned%20220818%20RDRT%20DB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0.xml"/><Relationship Id="rId2" Type="http://schemas.microsoft.com/office/2011/relationships/chartStyle" Target="style80.xml"/><Relationship Id="rId1" Type="http://schemas.openxmlformats.org/officeDocument/2006/relationships/oleObject" Target="file:////Users/acabreraserratos/Dropbox/Africa%20RO/Surge/DB/Cleaned%20220818%20RDRT%20DB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Users/acabreraserratos/Dropbox/Africa%20RO/Surge/DB/Cleaned%20220818%20RDRT%20DB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/Users/acabreraserratos/Dropbox/Africa%20RO/Surge/DB/Cleaned%20220818%20RDRT%20D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Surge</a:t>
            </a:r>
            <a:r>
              <a:rPr lang="es-ES_tradnl" baseline="0"/>
              <a:t> Deployments by Year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Hoja3!$A$35:$A$41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xVal>
          <c:yVal>
            <c:numRef>
              <c:f>Hoja3!$B$35:$B$41</c:f>
              <c:numCache>
                <c:formatCode>General</c:formatCode>
                <c:ptCount val="7"/>
                <c:pt idx="0">
                  <c:v>24</c:v>
                </c:pt>
                <c:pt idx="1">
                  <c:v>39</c:v>
                </c:pt>
                <c:pt idx="2">
                  <c:v>51</c:v>
                </c:pt>
                <c:pt idx="3">
                  <c:v>65</c:v>
                </c:pt>
                <c:pt idx="4">
                  <c:v>25</c:v>
                </c:pt>
                <c:pt idx="5">
                  <c:v>68</c:v>
                </c:pt>
                <c:pt idx="6">
                  <c:v>61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436-6B45-B155-04E6E952F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540360"/>
        <c:axId val="316540752"/>
      </c:scatterChart>
      <c:valAx>
        <c:axId val="316540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40752"/>
        <c:crosses val="autoZero"/>
        <c:crossBetween val="midCat"/>
      </c:valAx>
      <c:valAx>
        <c:axId val="31654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40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Surge Deployments by Disaster</a:t>
            </a:r>
            <a:r>
              <a:rPr lang="es-ES_tradnl" baseline="0"/>
              <a:t> Category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59860901582756"/>
          <c:y val="0.10451747522170057"/>
          <c:w val="0.5389150314787311"/>
          <c:h val="0.8172278699904296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CD-4C40-BC36-BB6474E31E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6CD-4C40-BC36-BB6474E31E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6CD-4C40-BC36-BB6474E31E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6CD-4C40-BC36-BB6474E31ED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6CD-4C40-BC36-BB6474E31ED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6CD-4C40-BC36-BB6474E31EDA}"/>
              </c:ext>
            </c:extLst>
          </c:dPt>
          <c:dLbls>
            <c:dLbl>
              <c:idx val="0"/>
              <c:layout>
                <c:manualLayout>
                  <c:x val="-0.16272412127170871"/>
                  <c:y val="6.37329767741297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6CD-4C40-BC36-BB6474E31ED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5208377478111247E-2"/>
                  <c:y val="-0.1774699153171891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6CD-4C40-BC36-BB6474E31ED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038032597916649"/>
                  <c:y val="0.107270341207349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6CD-4C40-BC36-BB6474E31ED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5430528126933541E-3"/>
                  <c:y val="3.53387312435002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6CD-4C40-BC36-BB6474E31ED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3581109142842612E-4"/>
                  <c:y val="2.66017927004407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6CD-4C40-BC36-BB6474E31ED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9276844969190476E-2"/>
                  <c:y val="1.387262912890605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6CD-4C40-BC36-BB6474E31ED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Hoja3!$A$65:$A$70</c:f>
              <c:strCache>
                <c:ptCount val="6"/>
                <c:pt idx="0">
                  <c:v>Biological</c:v>
                </c:pt>
                <c:pt idx="1">
                  <c:v>Human Related</c:v>
                </c:pt>
                <c:pt idx="2">
                  <c:v>Hydrological</c:v>
                </c:pt>
                <c:pt idx="3">
                  <c:v>Meteorological</c:v>
                </c:pt>
                <c:pt idx="4">
                  <c:v>Climatological</c:v>
                </c:pt>
                <c:pt idx="5">
                  <c:v>Miscellaneous Accidents</c:v>
                </c:pt>
              </c:strCache>
            </c:strRef>
          </c:cat>
          <c:val>
            <c:numRef>
              <c:f>Hoja3!$I$65:$I$70</c:f>
              <c:numCache>
                <c:formatCode>General</c:formatCode>
                <c:ptCount val="6"/>
                <c:pt idx="0">
                  <c:v>132</c:v>
                </c:pt>
                <c:pt idx="1">
                  <c:v>108</c:v>
                </c:pt>
                <c:pt idx="2">
                  <c:v>66</c:v>
                </c:pt>
                <c:pt idx="3">
                  <c:v>10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46CD-4C40-BC36-BB6474E31ED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Surge</a:t>
            </a:r>
            <a:r>
              <a:rPr lang="es-ES_tradnl" baseline="0"/>
              <a:t> Deployments by Speciality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Hoja3!$A$5:$A$27</c:f>
              <c:strCache>
                <c:ptCount val="23"/>
                <c:pt idx="0">
                  <c:v>WATSAN</c:v>
                </c:pt>
                <c:pt idx="1">
                  <c:v>Health</c:v>
                </c:pt>
                <c:pt idx="2">
                  <c:v>General</c:v>
                </c:pt>
                <c:pt idx="3">
                  <c:v>Logistics</c:v>
                </c:pt>
                <c:pt idx="4">
                  <c:v>Relief</c:v>
                </c:pt>
                <c:pt idx="5">
                  <c:v>Shelter</c:v>
                </c:pt>
                <c:pt idx="6">
                  <c:v>CEA</c:v>
                </c:pt>
                <c:pt idx="7">
                  <c:v>Assessment</c:v>
                </c:pt>
                <c:pt idx="8">
                  <c:v>SDB</c:v>
                </c:pt>
                <c:pt idx="9">
                  <c:v>Coordination</c:v>
                </c:pt>
                <c:pt idx="10">
                  <c:v>Finance</c:v>
                </c:pt>
                <c:pt idx="11">
                  <c:v>Food Security</c:v>
                </c:pt>
                <c:pt idx="12">
                  <c:v>IM</c:v>
                </c:pt>
                <c:pt idx="13">
                  <c:v>Livelihoods</c:v>
                </c:pt>
                <c:pt idx="14">
                  <c:v>PSS</c:v>
                </c:pt>
                <c:pt idx="15">
                  <c:v>CTP</c:v>
                </c:pt>
                <c:pt idx="16">
                  <c:v>ITT</c:v>
                </c:pt>
                <c:pt idx="17">
                  <c:v>PMER</c:v>
                </c:pt>
                <c:pt idx="18">
                  <c:v>Administration</c:v>
                </c:pt>
                <c:pt idx="19">
                  <c:v>Comms</c:v>
                </c:pt>
                <c:pt idx="20">
                  <c:v>N/A</c:v>
                </c:pt>
                <c:pt idx="21">
                  <c:v>HR</c:v>
                </c:pt>
                <c:pt idx="22">
                  <c:v>Security</c:v>
                </c:pt>
              </c:strCache>
            </c:strRef>
          </c:cat>
          <c:val>
            <c:numRef>
              <c:f>Hoja3!$K$5:$K$27</c:f>
              <c:numCache>
                <c:formatCode>0%</c:formatCode>
                <c:ptCount val="23"/>
                <c:pt idx="0">
                  <c:v>0.23582089552238805</c:v>
                </c:pt>
                <c:pt idx="1">
                  <c:v>0.19104477611940299</c:v>
                </c:pt>
                <c:pt idx="2">
                  <c:v>0.13432835820895522</c:v>
                </c:pt>
                <c:pt idx="3">
                  <c:v>6.8656716417910449E-2</c:v>
                </c:pt>
                <c:pt idx="4">
                  <c:v>6.8656716417910449E-2</c:v>
                </c:pt>
                <c:pt idx="5">
                  <c:v>6.5671641791044774E-2</c:v>
                </c:pt>
                <c:pt idx="6">
                  <c:v>3.5820895522388062E-2</c:v>
                </c:pt>
                <c:pt idx="7">
                  <c:v>2.3880597014925373E-2</c:v>
                </c:pt>
                <c:pt idx="8">
                  <c:v>2.0895522388059702E-2</c:v>
                </c:pt>
                <c:pt idx="9">
                  <c:v>1.7910447761194031E-2</c:v>
                </c:pt>
                <c:pt idx="10">
                  <c:v>1.4925373134328358E-2</c:v>
                </c:pt>
                <c:pt idx="11">
                  <c:v>1.4925373134328358E-2</c:v>
                </c:pt>
                <c:pt idx="12">
                  <c:v>1.4925373134328358E-2</c:v>
                </c:pt>
                <c:pt idx="13">
                  <c:v>1.4925373134328358E-2</c:v>
                </c:pt>
                <c:pt idx="14">
                  <c:v>1.4925373134328358E-2</c:v>
                </c:pt>
                <c:pt idx="15">
                  <c:v>1.1940298507462687E-2</c:v>
                </c:pt>
                <c:pt idx="16">
                  <c:v>1.1940298507462687E-2</c:v>
                </c:pt>
                <c:pt idx="17">
                  <c:v>1.1940298507462687E-2</c:v>
                </c:pt>
                <c:pt idx="18">
                  <c:v>5.9701492537313433E-3</c:v>
                </c:pt>
                <c:pt idx="19">
                  <c:v>5.9701492537313433E-3</c:v>
                </c:pt>
                <c:pt idx="20">
                  <c:v>5.9701492537313433E-3</c:v>
                </c:pt>
                <c:pt idx="21">
                  <c:v>2.9850746268656717E-3</c:v>
                </c:pt>
                <c:pt idx="22">
                  <c:v>2.9850746268656717E-3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FA-2F4F-A179-DF2BE92D6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376088"/>
        <c:axId val="318372952"/>
      </c:barChart>
      <c:catAx>
        <c:axId val="31837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2952"/>
        <c:crosses val="autoZero"/>
        <c:auto val="1"/>
        <c:lblAlgn val="ctr"/>
        <c:lblOffset val="100"/>
        <c:noMultiLvlLbl val="0"/>
      </c:catAx>
      <c:valAx>
        <c:axId val="31837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Surge Deployments</a:t>
            </a:r>
            <a:r>
              <a:rPr lang="es-ES_tradnl" baseline="0"/>
              <a:t> by NS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Hoja3!$A$162:$A$192</c:f>
              <c:strCache>
                <c:ptCount val="31"/>
                <c:pt idx="0">
                  <c:v>Ivory Coast RC</c:v>
                </c:pt>
                <c:pt idx="1">
                  <c:v>Benin RC</c:v>
                </c:pt>
                <c:pt idx="2">
                  <c:v>Togo RC</c:v>
                </c:pt>
                <c:pt idx="3">
                  <c:v>Cameroon RC</c:v>
                </c:pt>
                <c:pt idx="4">
                  <c:v>Democratic Republic of Congo RC</c:v>
                </c:pt>
                <c:pt idx="5">
                  <c:v>Guinea RC</c:v>
                </c:pt>
                <c:pt idx="6">
                  <c:v>Rwanda RC</c:v>
                </c:pt>
                <c:pt idx="7">
                  <c:v>Comoros RC</c:v>
                </c:pt>
                <c:pt idx="8">
                  <c:v>Burkina Faso RC</c:v>
                </c:pt>
                <c:pt idx="9">
                  <c:v>Mali RC</c:v>
                </c:pt>
                <c:pt idx="10">
                  <c:v>Senegal RC</c:v>
                </c:pt>
                <c:pt idx="11">
                  <c:v>Nigeria RC</c:v>
                </c:pt>
                <c:pt idx="12">
                  <c:v>Burundi RC</c:v>
                </c:pt>
                <c:pt idx="13">
                  <c:v>Kenya RC</c:v>
                </c:pt>
                <c:pt idx="14">
                  <c:v>Malawi RC</c:v>
                </c:pt>
                <c:pt idx="15">
                  <c:v>Sierra Leone RC</c:v>
                </c:pt>
                <c:pt idx="16">
                  <c:v>Tanzania RC</c:v>
                </c:pt>
                <c:pt idx="17">
                  <c:v>Uganda RC</c:v>
                </c:pt>
                <c:pt idx="18">
                  <c:v>Cabo Verde RC</c:v>
                </c:pt>
                <c:pt idx="19">
                  <c:v>Gabon RC</c:v>
                </c:pt>
                <c:pt idx="20">
                  <c:v>Mauritania RC</c:v>
                </c:pt>
                <c:pt idx="21">
                  <c:v>Botswana RC</c:v>
                </c:pt>
                <c:pt idx="22">
                  <c:v>Central African Republic RC</c:v>
                </c:pt>
                <c:pt idx="23">
                  <c:v>Madagascar RC</c:v>
                </c:pt>
                <c:pt idx="24">
                  <c:v>Mauritius RC</c:v>
                </c:pt>
                <c:pt idx="25">
                  <c:v>Zimbabwe RC</c:v>
                </c:pt>
                <c:pt idx="26">
                  <c:v>Ethiopia RC</c:v>
                </c:pt>
                <c:pt idx="27">
                  <c:v>Gambia RC</c:v>
                </c:pt>
                <c:pt idx="28">
                  <c:v>Ghana RC</c:v>
                </c:pt>
                <c:pt idx="29">
                  <c:v>Namibia RC</c:v>
                </c:pt>
                <c:pt idx="30">
                  <c:v>Sao Tome and Principe RC</c:v>
                </c:pt>
              </c:strCache>
            </c:strRef>
          </c:cat>
          <c:val>
            <c:numRef>
              <c:f>Hoja3!$K$162:$K$192</c:f>
              <c:numCache>
                <c:formatCode>General</c:formatCode>
                <c:ptCount val="31"/>
                <c:pt idx="0">
                  <c:v>25</c:v>
                </c:pt>
                <c:pt idx="1">
                  <c:v>23</c:v>
                </c:pt>
                <c:pt idx="2">
                  <c:v>18</c:v>
                </c:pt>
                <c:pt idx="3">
                  <c:v>15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6</c:v>
                </c:pt>
                <c:pt idx="12">
                  <c:v>5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1C-E840-8A9E-08B7DA78F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8374128"/>
        <c:axId val="318373344"/>
      </c:barChart>
      <c:catAx>
        <c:axId val="31837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3344"/>
        <c:crosses val="autoZero"/>
        <c:auto val="1"/>
        <c:lblAlgn val="ctr"/>
        <c:lblOffset val="100"/>
        <c:noMultiLvlLbl val="0"/>
      </c:catAx>
      <c:valAx>
        <c:axId val="3183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Surge Deployments</a:t>
            </a:r>
            <a:r>
              <a:rPr lang="es-ES_tradnl" baseline="0"/>
              <a:t> by Recieving NS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Hoja3!$A$203:$A$241</c:f>
              <c:strCache>
                <c:ptCount val="39"/>
                <c:pt idx="0">
                  <c:v>DRC</c:v>
                </c:pt>
                <c:pt idx="1">
                  <c:v>Nigeria</c:v>
                </c:pt>
                <c:pt idx="2">
                  <c:v>Guinea</c:v>
                </c:pt>
                <c:pt idx="3">
                  <c:v>Cameroon</c:v>
                </c:pt>
                <c:pt idx="4">
                  <c:v>Chad</c:v>
                </c:pt>
                <c:pt idx="5">
                  <c:v>Senegal</c:v>
                </c:pt>
                <c:pt idx="6">
                  <c:v>Uganda</c:v>
                </c:pt>
                <c:pt idx="7">
                  <c:v>Sierra Leone</c:v>
                </c:pt>
                <c:pt idx="8">
                  <c:v>South Sudan</c:v>
                </c:pt>
                <c:pt idx="9">
                  <c:v>Benin</c:v>
                </c:pt>
                <c:pt idx="10">
                  <c:v>Liberia</c:v>
                </c:pt>
                <c:pt idx="11">
                  <c:v>Malawi</c:v>
                </c:pt>
                <c:pt idx="12">
                  <c:v>CAR</c:v>
                </c:pt>
                <c:pt idx="13">
                  <c:v>Guinea Bissau</c:v>
                </c:pt>
                <c:pt idx="14">
                  <c:v>Mozambique</c:v>
                </c:pt>
                <c:pt idx="15">
                  <c:v>Niger</c:v>
                </c:pt>
                <c:pt idx="16">
                  <c:v>Tanzania</c:v>
                </c:pt>
                <c:pt idx="17">
                  <c:v>Madagascar</c:v>
                </c:pt>
                <c:pt idx="18">
                  <c:v>Mali</c:v>
                </c:pt>
                <c:pt idx="19">
                  <c:v>Sudan</c:v>
                </c:pt>
                <c:pt idx="20">
                  <c:v>Burkina Faso</c:v>
                </c:pt>
                <c:pt idx="21">
                  <c:v>Burundi</c:v>
                </c:pt>
                <c:pt idx="22">
                  <c:v>Comoros</c:v>
                </c:pt>
                <c:pt idx="23">
                  <c:v>Cote d'Ivoire</c:v>
                </c:pt>
                <c:pt idx="24">
                  <c:v>Ghana</c:v>
                </c:pt>
                <c:pt idx="25">
                  <c:v>Haiti</c:v>
                </c:pt>
                <c:pt idx="26">
                  <c:v>Ethiopia</c:v>
                </c:pt>
                <c:pt idx="27">
                  <c:v>Mauritania</c:v>
                </c:pt>
                <c:pt idx="28">
                  <c:v>Seychelles</c:v>
                </c:pt>
                <c:pt idx="29">
                  <c:v>Togo</c:v>
                </c:pt>
                <c:pt idx="30">
                  <c:v>Cape Verde</c:v>
                </c:pt>
                <c:pt idx="31">
                  <c:v>Djibouti</c:v>
                </c:pt>
                <c:pt idx="32">
                  <c:v>Gambia</c:v>
                </c:pt>
                <c:pt idx="33">
                  <c:v>Namibia</c:v>
                </c:pt>
                <c:pt idx="34">
                  <c:v>Rwanda</c:v>
                </c:pt>
                <c:pt idx="35">
                  <c:v>Algeria</c:v>
                </c:pt>
                <c:pt idx="36">
                  <c:v>Angola</c:v>
                </c:pt>
                <c:pt idx="37">
                  <c:v>Somalia</c:v>
                </c:pt>
                <c:pt idx="38">
                  <c:v>South Africa</c:v>
                </c:pt>
              </c:strCache>
            </c:strRef>
          </c:cat>
          <c:val>
            <c:numRef>
              <c:f>Hoja3!$L$203:$L$241</c:f>
              <c:numCache>
                <c:formatCode>0%</c:formatCode>
                <c:ptCount val="39"/>
                <c:pt idx="0">
                  <c:v>0.21515151515151515</c:v>
                </c:pt>
                <c:pt idx="1">
                  <c:v>0.10303030303030303</c:v>
                </c:pt>
                <c:pt idx="2">
                  <c:v>6.0606060606060608E-2</c:v>
                </c:pt>
                <c:pt idx="3">
                  <c:v>4.5454545454545456E-2</c:v>
                </c:pt>
                <c:pt idx="4">
                  <c:v>4.2424242424242427E-2</c:v>
                </c:pt>
                <c:pt idx="5">
                  <c:v>3.9393939393939391E-2</c:v>
                </c:pt>
                <c:pt idx="6">
                  <c:v>3.6363636363636362E-2</c:v>
                </c:pt>
                <c:pt idx="7">
                  <c:v>3.3333333333333333E-2</c:v>
                </c:pt>
                <c:pt idx="8">
                  <c:v>3.3333333333333333E-2</c:v>
                </c:pt>
                <c:pt idx="9">
                  <c:v>2.7272727272727271E-2</c:v>
                </c:pt>
                <c:pt idx="10">
                  <c:v>2.7272727272727271E-2</c:v>
                </c:pt>
                <c:pt idx="11">
                  <c:v>2.4242424242424242E-2</c:v>
                </c:pt>
                <c:pt idx="12">
                  <c:v>2.1212121212121213E-2</c:v>
                </c:pt>
                <c:pt idx="13">
                  <c:v>2.1212121212121213E-2</c:v>
                </c:pt>
                <c:pt idx="14">
                  <c:v>2.1212121212121213E-2</c:v>
                </c:pt>
                <c:pt idx="15">
                  <c:v>2.1212121212121213E-2</c:v>
                </c:pt>
                <c:pt idx="16">
                  <c:v>2.1212121212121213E-2</c:v>
                </c:pt>
                <c:pt idx="17">
                  <c:v>1.8181818181818181E-2</c:v>
                </c:pt>
                <c:pt idx="18">
                  <c:v>1.8181818181818181E-2</c:v>
                </c:pt>
                <c:pt idx="19">
                  <c:v>1.8181818181818181E-2</c:v>
                </c:pt>
                <c:pt idx="20">
                  <c:v>1.2121212121212121E-2</c:v>
                </c:pt>
                <c:pt idx="21">
                  <c:v>1.2121212121212121E-2</c:v>
                </c:pt>
                <c:pt idx="22">
                  <c:v>1.2121212121212121E-2</c:v>
                </c:pt>
                <c:pt idx="23">
                  <c:v>1.2121212121212121E-2</c:v>
                </c:pt>
                <c:pt idx="24">
                  <c:v>1.2121212121212121E-2</c:v>
                </c:pt>
                <c:pt idx="25">
                  <c:v>1.2121212121212121E-2</c:v>
                </c:pt>
                <c:pt idx="26">
                  <c:v>9.0909090909090905E-3</c:v>
                </c:pt>
                <c:pt idx="27">
                  <c:v>9.0909090909090905E-3</c:v>
                </c:pt>
                <c:pt idx="28">
                  <c:v>9.0909090909090905E-3</c:v>
                </c:pt>
                <c:pt idx="29">
                  <c:v>9.0909090909090905E-3</c:v>
                </c:pt>
                <c:pt idx="30">
                  <c:v>6.0606060606060606E-3</c:v>
                </c:pt>
                <c:pt idx="31">
                  <c:v>6.0606060606060606E-3</c:v>
                </c:pt>
                <c:pt idx="32">
                  <c:v>6.0606060606060606E-3</c:v>
                </c:pt>
                <c:pt idx="33">
                  <c:v>6.0606060606060606E-3</c:v>
                </c:pt>
                <c:pt idx="34">
                  <c:v>6.0606060606060606E-3</c:v>
                </c:pt>
                <c:pt idx="35">
                  <c:v>3.0303030303030303E-3</c:v>
                </c:pt>
                <c:pt idx="36">
                  <c:v>3.0303030303030303E-3</c:v>
                </c:pt>
                <c:pt idx="37">
                  <c:v>3.0303030303030303E-3</c:v>
                </c:pt>
                <c:pt idx="38">
                  <c:v>3.0303030303030303E-3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A04-9C43-B9CD-B6E3F8F55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370992"/>
        <c:axId val="318376480"/>
      </c:barChart>
      <c:catAx>
        <c:axId val="31837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6480"/>
        <c:crosses val="autoZero"/>
        <c:auto val="1"/>
        <c:lblAlgn val="ctr"/>
        <c:lblOffset val="100"/>
        <c:noMultiLvlLbl val="0"/>
      </c:catAx>
      <c:valAx>
        <c:axId val="31837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# Deploymets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C28-EF48-9198-135F61D9B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C28-EF48-9198-135F61D9B6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C28-EF48-9198-135F61D9B6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Hoja2!$AA$4:$AA$6</c:f>
              <c:strCache>
                <c:ptCount val="3"/>
                <c:pt idx="0">
                  <c:v>0</c:v>
                </c:pt>
                <c:pt idx="1">
                  <c:v>1 to 3</c:v>
                </c:pt>
                <c:pt idx="2">
                  <c:v>4 or more</c:v>
                </c:pt>
              </c:strCache>
            </c:strRef>
          </c:cat>
          <c:val>
            <c:numRef>
              <c:f>Hoja2!$AC$4:$AC$6</c:f>
              <c:numCache>
                <c:formatCode>0%</c:formatCode>
                <c:ptCount val="3"/>
                <c:pt idx="0">
                  <c:v>0.29310344827586204</c:v>
                </c:pt>
                <c:pt idx="1">
                  <c:v>0.41379310344827586</c:v>
                </c:pt>
                <c:pt idx="2">
                  <c:v>0.29310344827586204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C28-EF48-9198-135F61D9B6B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1F-584F-8D72-47DA468CE051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1F-584F-8D72-47DA468CE051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61F-584F-8D72-47DA468CE051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61F-584F-8D72-47DA468CE051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61F-584F-8D72-47DA468CE051}"/>
              </c:ext>
            </c:extLst>
          </c:dPt>
          <c:cat>
            <c:strRef>
              <c:f>'Never deployed'!$B$2:$B$8</c:f>
              <c:strCache>
                <c:ptCount val="7"/>
                <c:pt idx="0">
                  <c:v>I do not have the speciality training requested
Je n'ai pas la formation spécialisée demandée</c:v>
                </c:pt>
                <c:pt idx="1">
                  <c:v>My National Society does not authorize me
Ma Société nationale ne m'autorise pas</c:v>
                </c:pt>
                <c:pt idx="2">
                  <c:v>My current job does not allow me
Mon travail actuel ne me le permet pas.</c:v>
                </c:pt>
                <c:pt idx="3">
                  <c:v>I do not speak the required language
Je ne parle pas la langue requise</c:v>
                </c:pt>
                <c:pt idx="4">
                  <c:v>Other reason
Autre raison</c:v>
                </c:pt>
                <c:pt idx="5">
                  <c:v>I don't know how to apply
Je ne sais pas comment m'inscrire.</c:v>
                </c:pt>
                <c:pt idx="6">
                  <c:v>Currently, I am not an active volunteer of my National Society
Actuellement, je ne suis pas un volontaire actif de ma Société nationale</c:v>
                </c:pt>
              </c:strCache>
            </c:strRef>
          </c:cat>
          <c:val>
            <c:numRef>
              <c:f>'Never deployed'!$D$2:$D$8</c:f>
              <c:numCache>
                <c:formatCode>0%</c:formatCode>
                <c:ptCount val="7"/>
                <c:pt idx="0">
                  <c:v>0.22222222222222221</c:v>
                </c:pt>
                <c:pt idx="1">
                  <c:v>0.18518518518518517</c:v>
                </c:pt>
                <c:pt idx="2">
                  <c:v>0.14814814814814814</c:v>
                </c:pt>
                <c:pt idx="3">
                  <c:v>0.13333333333333333</c:v>
                </c:pt>
                <c:pt idx="4">
                  <c:v>0.1111111111111111</c:v>
                </c:pt>
                <c:pt idx="5">
                  <c:v>0.1111111111111111</c:v>
                </c:pt>
                <c:pt idx="6">
                  <c:v>7.407407407407407E-2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61F-584F-8D72-47DA468CE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0"/>
        <c:axId val="318372168"/>
        <c:axId val="318376872"/>
      </c:barChart>
      <c:catAx>
        <c:axId val="318372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6872"/>
        <c:crosses val="autoZero"/>
        <c:auto val="1"/>
        <c:lblAlgn val="ctr"/>
        <c:lblOffset val="100"/>
        <c:noMultiLvlLbl val="0"/>
      </c:catAx>
      <c:valAx>
        <c:axId val="318376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2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sz="2000"/>
              <a:t>Surge</a:t>
            </a:r>
            <a:r>
              <a:rPr lang="es-ES_tradnl" sz="2000" baseline="0"/>
              <a:t> Members by Clusters</a:t>
            </a:r>
            <a:endParaRPr lang="es-ES_tradnl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32A-F647-A74D-E56414BDFE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32A-F647-A74D-E56414BDFE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32A-F647-A74D-E56414BDFE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32A-F647-A74D-E56414BDFE6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32A-F647-A74D-E56414BDFE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32A-F647-A74D-E56414BDFE6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32A-F647-A74D-E56414BDFE6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32A-F647-A74D-E56414BDFE69}"/>
              </c:ext>
            </c:extLst>
          </c:dPt>
          <c:dLbls>
            <c:dLbl>
              <c:idx val="0"/>
              <c:layout>
                <c:manualLayout>
                  <c:x val="-9.4010733495299315E-2"/>
                  <c:y val="0.1381909251864844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32A-F647-A74D-E56414BDFE6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1502337995270008"/>
                  <c:y val="-0.1333557238994415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32A-F647-A74D-E56414BDFE6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1479500464018205E-2"/>
                  <c:y val="-0.1781322121464674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32A-F647-A74D-E56414BDFE6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8785683462094654E-3"/>
                  <c:y val="-2.479398605979939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32A-F647-A74D-E56414BDFE6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0472488066487489E-2"/>
                  <c:y val="3.879372898292926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32A-F647-A74D-E56414BDFE6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086137584839383E-2"/>
                  <c:y val="1.992196473071197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732A-F647-A74D-E56414BDFE6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2.038440507436573E-2"/>
                  <c:y val="2.544619422572176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732A-F647-A74D-E56414BDFE6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Resume!$J$4:$J$11</c:f>
              <c:strCache>
                <c:ptCount val="8"/>
                <c:pt idx="0">
                  <c:v>West Coast Cluster</c:v>
                </c:pt>
                <c:pt idx="1">
                  <c:v>Sahel Cluster</c:v>
                </c:pt>
                <c:pt idx="2">
                  <c:v>Central Africa Cluster</c:v>
                </c:pt>
                <c:pt idx="3">
                  <c:v>East Coast Cluster</c:v>
                </c:pt>
                <c:pt idx="4">
                  <c:v>IOI Cluster</c:v>
                </c:pt>
                <c:pt idx="5">
                  <c:v>Southern Africa Cluster</c:v>
                </c:pt>
                <c:pt idx="6">
                  <c:v>IFRC Staff</c:v>
                </c:pt>
                <c:pt idx="7">
                  <c:v>Outside Africa</c:v>
                </c:pt>
              </c:strCache>
            </c:strRef>
          </c:cat>
          <c:val>
            <c:numRef>
              <c:f>Resume!$L$4:$L$11</c:f>
              <c:numCache>
                <c:formatCode>0%</c:formatCode>
                <c:ptCount val="8"/>
                <c:pt idx="0">
                  <c:v>0.24299065420560748</c:v>
                </c:pt>
                <c:pt idx="1">
                  <c:v>0.21806853582554517</c:v>
                </c:pt>
                <c:pt idx="2">
                  <c:v>0.2087227414330218</c:v>
                </c:pt>
                <c:pt idx="3">
                  <c:v>0.12149532710280374</c:v>
                </c:pt>
                <c:pt idx="4">
                  <c:v>7.476635514018691E-2</c:v>
                </c:pt>
                <c:pt idx="5">
                  <c:v>5.6074766355140186E-2</c:v>
                </c:pt>
                <c:pt idx="6">
                  <c:v>4.9844236760124609E-2</c:v>
                </c:pt>
                <c:pt idx="7">
                  <c:v>2.8037383177570093E-2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32A-F647-A74D-E56414BDFE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sz="2000"/>
              <a:t>Surge Members by Language</a:t>
            </a:r>
            <a:r>
              <a:rPr lang="es-ES_tradnl" sz="2000" baseline="0"/>
              <a:t> Skills</a:t>
            </a:r>
            <a:endParaRPr lang="es-ES_tradnl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Resume!$E$62</c:f>
              <c:strCache>
                <c:ptCount val="1"/>
                <c:pt idx="0">
                  <c:v>Advanced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Resume!$F$61:$J$61</c:f>
              <c:strCache>
                <c:ptCount val="5"/>
                <c:pt idx="0">
                  <c:v>French</c:v>
                </c:pt>
                <c:pt idx="1">
                  <c:v>English</c:v>
                </c:pt>
                <c:pt idx="2">
                  <c:v>Portuguese</c:v>
                </c:pt>
                <c:pt idx="3">
                  <c:v>Spanish</c:v>
                </c:pt>
                <c:pt idx="4">
                  <c:v>Arab</c:v>
                </c:pt>
              </c:strCache>
            </c:strRef>
          </c:cat>
          <c:val>
            <c:numRef>
              <c:f>Resume!$F$62:$J$62</c:f>
              <c:numCache>
                <c:formatCode>General</c:formatCode>
                <c:ptCount val="5"/>
                <c:pt idx="0">
                  <c:v>184</c:v>
                </c:pt>
                <c:pt idx="1">
                  <c:v>94</c:v>
                </c:pt>
                <c:pt idx="2">
                  <c:v>8</c:v>
                </c:pt>
                <c:pt idx="3">
                  <c:v>1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14-6243-A013-E3C21BCBD34C}"/>
            </c:ext>
          </c:extLst>
        </c:ser>
        <c:ser>
          <c:idx val="1"/>
          <c:order val="1"/>
          <c:tx>
            <c:strRef>
              <c:f>Resume!$E$63</c:f>
              <c:strCache>
                <c:ptCount val="1"/>
                <c:pt idx="0">
                  <c:v>Intermediate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Resume!$F$61:$J$61</c:f>
              <c:strCache>
                <c:ptCount val="5"/>
                <c:pt idx="0">
                  <c:v>French</c:v>
                </c:pt>
                <c:pt idx="1">
                  <c:v>English</c:v>
                </c:pt>
                <c:pt idx="2">
                  <c:v>Portuguese</c:v>
                </c:pt>
                <c:pt idx="3">
                  <c:v>Spanish</c:v>
                </c:pt>
                <c:pt idx="4">
                  <c:v>Arab</c:v>
                </c:pt>
              </c:strCache>
            </c:strRef>
          </c:cat>
          <c:val>
            <c:numRef>
              <c:f>Resume!$F$63:$J$63</c:f>
              <c:numCache>
                <c:formatCode>General</c:formatCode>
                <c:ptCount val="5"/>
                <c:pt idx="0">
                  <c:v>35</c:v>
                </c:pt>
                <c:pt idx="1">
                  <c:v>104</c:v>
                </c:pt>
                <c:pt idx="2">
                  <c:v>2</c:v>
                </c:pt>
                <c:pt idx="3">
                  <c:v>6</c:v>
                </c:pt>
                <c:pt idx="4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A14-6243-A013-E3C21BCBD34C}"/>
            </c:ext>
          </c:extLst>
        </c:ser>
        <c:ser>
          <c:idx val="2"/>
          <c:order val="2"/>
          <c:tx>
            <c:strRef>
              <c:f>Resume!$E$64</c:f>
              <c:strCache>
                <c:ptCount val="1"/>
                <c:pt idx="0">
                  <c:v>Basic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Resume!$F$61:$J$61</c:f>
              <c:strCache>
                <c:ptCount val="5"/>
                <c:pt idx="0">
                  <c:v>French</c:v>
                </c:pt>
                <c:pt idx="1">
                  <c:v>English</c:v>
                </c:pt>
                <c:pt idx="2">
                  <c:v>Portuguese</c:v>
                </c:pt>
                <c:pt idx="3">
                  <c:v>Spanish</c:v>
                </c:pt>
                <c:pt idx="4">
                  <c:v>Arab</c:v>
                </c:pt>
              </c:strCache>
            </c:strRef>
          </c:cat>
          <c:val>
            <c:numRef>
              <c:f>Resume!$F$64:$J$64</c:f>
              <c:numCache>
                <c:formatCode>General</c:formatCode>
                <c:ptCount val="5"/>
                <c:pt idx="0">
                  <c:v>48</c:v>
                </c:pt>
                <c:pt idx="1">
                  <c:v>104</c:v>
                </c:pt>
                <c:pt idx="2">
                  <c:v>5</c:v>
                </c:pt>
                <c:pt idx="3">
                  <c:v>37</c:v>
                </c:pt>
                <c:pt idx="4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14-6243-A013-E3C21BCBD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373736"/>
        <c:axId val="318375696"/>
      </c:barChart>
      <c:catAx>
        <c:axId val="318373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5696"/>
        <c:crosses val="autoZero"/>
        <c:auto val="1"/>
        <c:lblAlgn val="ctr"/>
        <c:lblOffset val="100"/>
        <c:noMultiLvlLbl val="0"/>
      </c:catAx>
      <c:valAx>
        <c:axId val="31837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73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Resume!$A$16:$A$17</cx:f>
        <cx:lvl ptCount="2">
          <cx:pt idx="0">Male 83%</cx:pt>
          <cx:pt idx="1">Female 17%</cx:pt>
        </cx:lvl>
      </cx:strDim>
      <cx:numDim type="size">
        <cx:f>Resume!$B$16:$B$17</cx:f>
        <cx:lvl ptCount="2" formatCode="0%">
          <cx:pt idx="0">0.82999999999999996</cx:pt>
          <cx:pt idx="1">0.17000000000000001</cx:pt>
        </cx:lvl>
      </cx:numDim>
    </cx:data>
  </cx:chartData>
  <cx:chart>
    <cx:title pos="t" align="ctr" overlay="0">
      <cx:tx>
        <cx:txData>
          <cx:v>Gender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/>
          </a:pPr>
          <a:r>
            <a:rPr lang="es-ES" sz="2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Gender</a:t>
          </a:r>
        </a:p>
      </cx:txPr>
    </cx:title>
    <cx:plotArea>
      <cx:plotAreaRegion>
        <cx:series layoutId="treemap" uniqueId="{2E4A1E8C-634B-6A43-8712-687B3BCD5E3F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Resume!$R$4:$R$13</cx:f>
        <cx:lvl ptCount="10">
          <cx:pt idx="0">Cameroon RC</cx:pt>
          <cx:pt idx="1">Benin RC</cx:pt>
          <cx:pt idx="2">Burkina Faso RC</cx:pt>
          <cx:pt idx="3">Togo RC</cx:pt>
          <cx:pt idx="4">Cote d'Ivoire RC</cx:pt>
          <cx:pt idx="5">Nigeria RC</cx:pt>
          <cx:pt idx="6">Guinea RC</cx:pt>
          <cx:pt idx="7">Burundi RC</cx:pt>
          <cx:pt idx="8">Senegal RC</cx:pt>
          <cx:pt idx="9">DRC RC</cx:pt>
        </cx:lvl>
      </cx:strDim>
      <cx:numDim type="val">
        <cx:f>Resume!$S$4:$S$13</cx:f>
        <cx:lvl ptCount="10" formatCode="EstÆndar">
          <cx:pt idx="0">31</cx:pt>
          <cx:pt idx="1">18</cx:pt>
          <cx:pt idx="2">17</cx:pt>
          <cx:pt idx="3">17</cx:pt>
          <cx:pt idx="4">16</cx:pt>
          <cx:pt idx="5">14</cx:pt>
          <cx:pt idx="6">13</cx:pt>
          <cx:pt idx="7">11</cx:pt>
          <cx:pt idx="8">11</cx:pt>
          <cx:pt idx="9">9</cx:pt>
        </cx:lvl>
      </cx:numDim>
    </cx:data>
  </cx:chartData>
  <cx:chart>
    <cx:title pos="t" align="ctr" overlay="0">
      <cx:tx>
        <cx:txData>
          <cx:v>Top 10 Ns by # surge members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/>
          </a:pPr>
          <a:r>
            <a:rPr lang="es-ES" sz="20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Ns by # surge members</a:t>
          </a:r>
        </a:p>
      </cx:txPr>
    </cx:title>
    <cx:plotArea>
      <cx:plotAreaRegion>
        <cx:series layoutId="funnel" uniqueId="{97C955BE-B507-F04A-9395-FC026972BC3C}">
          <cx:spPr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/>
                </a:pPr>
                <a:endParaRPr lang="es-ES" sz="20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000"/>
            </a:pPr>
            <a:endParaRPr lang="es-ES" sz="20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Resume!$N$4:$N$20</cx:f>
        <cx:lvl ptCount="17">
          <cx:pt idx="0">NDRT</cx:pt>
          <cx:pt idx="1">RDRT Induction / General</cx:pt>
          <cx:pt idx="2">RDRT WASH/WATSAN</cx:pt>
          <cx:pt idx="3">RDRT Emergency Health</cx:pt>
          <cx:pt idx="4">RDRT CEA</cx:pt>
          <cx:pt idx="5">RDRT Food Security</cx:pt>
          <cx:pt idx="6">RDRT Shelter</cx:pt>
          <cx:pt idx="7">CTP</cx:pt>
          <cx:pt idx="8">RDRT Logistics</cx:pt>
          <cx:pt idx="9">RDRT Relief</cx:pt>
          <cx:pt idx="10">ERU</cx:pt>
          <cx:pt idx="11">Emergency Team Leader</cx:pt>
          <cx:pt idx="12">Budget Holder Training</cx:pt>
          <cx:pt idx="13">FACT</cx:pt>
          <cx:pt idx="14">Ops Manager</cx:pt>
          <cx:pt idx="15">RDRT Finance</cx:pt>
          <cx:pt idx="16">PECT</cx:pt>
        </cx:lvl>
      </cx:strDim>
      <cx:numDim type="val">
        <cx:f>Resume!$P$4:$P$20</cx:f>
        <cx:lvl ptCount="17" formatCode="0%">
          <cx:pt idx="0">0.57320872274143297</cx:pt>
          <cx:pt idx="1">0.43613707165109034</cx:pt>
          <cx:pt idx="2">0.24610591900311526</cx:pt>
          <cx:pt idx="3">0.17445482866043613</cx:pt>
          <cx:pt idx="4">0.14330218068535824</cx:pt>
          <cx:pt idx="5">0.14018691588785046</cx:pt>
          <cx:pt idx="6">0.13395638629283488</cx:pt>
          <cx:pt idx="7">0.13084112149532709</cx:pt>
          <cx:pt idx="8">0.12461059190031153</cx:pt>
          <cx:pt idx="9">0.10903426791277258</cx:pt>
          <cx:pt idx="10">0.065420560747663545</cx:pt>
          <cx:pt idx="11">0.065420560747663545</cx:pt>
          <cx:pt idx="12">0.062305295950155763</cx:pt>
          <cx:pt idx="13">0.056074766355140186</cx:pt>
          <cx:pt idx="14">0.031152647975077882</cx:pt>
          <cx:pt idx="15">0.024922118380062305</cx:pt>
          <cx:pt idx="16">0.015576323987538941</cx:pt>
        </cx:lvl>
      </cx:numDim>
    </cx:data>
  </cx:chartData>
  <cx:chart>
    <cx:title pos="t" align="ctr" overlay="0">
      <cx:tx>
        <cx:txData>
          <cx:v>Surge Members Trainings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/>
          </a:pPr>
          <a:r>
            <a:rPr lang="es-ES" sz="2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Surge Members Trainings</a:t>
          </a:r>
        </a:p>
      </cx:txPr>
    </cx:title>
    <cx:plotArea>
      <cx:plotAreaRegion>
        <cx:series layoutId="funnel" uniqueId="{57E36751-44DA-8D4F-9C8A-077B85F7D6D3}">
          <cx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s-ES" sz="1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8B86B-0961-DA47-9F35-8ACBD6DAEF34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9CFD-14EC-A144-BEE8-F60193444D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76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Biological with 132 deployments, from which 76% are related to Ebola and 14% with Cholera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Related with 108 deployments, from which 55% are related to population movement, 25% with complex emergencies and 19% with famine. 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Hydrological with 66 deployments, from which 94% are related to floods.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D9CFD-14EC-A144-BEE8-F60193444D5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77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43 % of all deployment 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lniked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(24%) and Health (19%)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21% are related to Logistics (7%) Relief (7%) and Shelter (7%)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 are General RDRTs, but it’s important to notice that the number of this kind of deployments in the past 3 years had drastically reduced, as now the request of support of the operations is more on the technical side.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7% are related to CEA (4%), PSS (1%), Livelihoods (1%) and CTP (1%)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number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relief) is going to increase rapidly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years.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7% are related to Support services 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Fiannce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IM, ITT, PMER, Administration,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HR. This numbers are reduced as usually these needs are covered by IFRC Staff and they were not properly recorded in the past. Also the IFRC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proper capacity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enhancemt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trainings for this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specially considering that all medium to big size operations have a great need of support services in order to function properly. 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D9CFD-14EC-A144-BEE8-F60193444D5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19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52 % of the regional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deplyments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cover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6 NS: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Ivory Coast (13%),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Benin (12%),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Togo (9%),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Cameroon (8%),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DRC (5%)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Guinea (5%)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D9CFD-14EC-A144-BEE8-F60193444D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755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or the surge support has been mainly focused on DRC (22%) and Nigeria (10%)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RDRTs were deployed in 2017 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-regional support to the America RO (Haiti)</a:t>
            </a:r>
            <a:r>
              <a:rPr lang="es-MX" dirty="0">
                <a:effectLst/>
              </a:rPr>
              <a:t>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D9CFD-14EC-A144-BEE8-F60193444D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07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D9CFD-14EC-A144-BEE8-F60193444D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26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41% of the reasons for not being deployed are beyond the control of the IFRC (red color) as 19% have to do with the lack of authorization of their NS for deployments, 15% related to their current jobs, which do not allow them to be deployed and 7% are no longer active members of their NS.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33% of the reasons can be mitigated through better training and follow-up (blue color) since 22% do not apply because they do not have the required specialty and 11% do not know the application procedure.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 of the reasons are directly related to the lack of command of the language required in the field</a:t>
            </a:r>
            <a:r>
              <a:rPr lang="es-MX" dirty="0">
                <a:effectLst/>
              </a:rPr>
              <a:t>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D9CFD-14EC-A144-BEE8-F60193444D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73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D9CFD-14EC-A144-BEE8-F60193444D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41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NDPRM National Disaster Preparedness and Response Mechanism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D9CFD-14EC-A144-BEE8-F60193444D53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6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B81A23-D8CC-8647-943F-D019AEC4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FEED0CA-CA24-1745-9479-E6CDCDD47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A992E0A-9813-7C47-AA00-70959AAB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9E23460-7CD0-D848-9E49-BF442AC3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94FCF8A-CBC7-E14A-9BE2-27D0C5A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4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C385E9-3BCB-E04A-8683-DE03C18D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87FC689-A623-604F-B791-27ED4439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76BD0DF-B964-7D43-B523-380DB9E3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40EA05B-A66B-EC41-86A0-B0FC5941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4A93F9F-C5DC-C24B-BB9A-349D1BED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34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CEBD3E2-7708-2E49-B3D1-49CD56497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36C6D87-4504-EC4A-A46E-EB4D201B0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16444F0-725D-1A4B-ADB3-E6DDF355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7546363-CC2B-AE4D-AD67-42F519B4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9CEFAC9-80A6-3C4E-AB07-A6486B38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93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4AA7FC-2479-9E41-AA50-955194B2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FE18AC1-97AC-AD44-AB54-CA91AA2A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7065A34-36C7-854A-A2B3-DD58026E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E899C4-03A4-2D49-ADF3-1BCDE217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D205A36-6E57-B740-A633-8A0D7F1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70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567FC0-9C47-8047-B9FC-5BF40706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6FCFC3C-97C1-2E42-8DA3-EBD1E8D4E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74E83FE-AB95-1F48-A016-888DFC9B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DD8BA65-4CD8-234A-B951-A40A879D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212FC3E-F6D2-C245-A350-458565A9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12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F606C5-0ED3-5A4F-9659-7E62452E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30EFD80-91C1-F442-AD00-5DA194DF1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D55A20E-F555-9047-9FAF-A7737BC8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D46BE72-9DC7-4A44-A1E8-A47D9862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B8A216E-71C6-1445-9C02-88F8B1C2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6500F51-376C-D941-8639-77D8AAF1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69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EB3B06-43DA-A943-A249-7A082BEC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850EBCC-6638-E440-ACB2-EF44F27F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3BCED32-E2F5-814D-8270-FA8A2A955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4A1EE7E-98C7-BE4F-9E0B-E63B34F9B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D2040A58-56FA-7E4D-8942-27844D3C1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51912497-719E-334F-BDF1-0A808FD5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DFB7323-A02F-F444-9605-E150AB91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324DA0B-0578-9544-B908-124C12C6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0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B98ADA-E537-0844-A739-02276389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2F89B78-B4B7-EF42-8744-51E05C07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4A4A9F5-C7E4-3C4E-95CB-3D801B39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F89A29E-20C1-754B-9231-1130B91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5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CEC8796-DC18-394E-ABFE-F1609152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3A36893D-4D30-7244-BEE6-FF76688F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98930CF-FF1D-9C4A-8815-62978225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3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BFBF918-2ECF-214F-A378-B947E352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9D7FD85-9B0B-F64B-A917-F80496EA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02BC613-FBCA-0348-92C1-6D4D91922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4FB1F7F-9C0F-6C43-BFD7-1CEC9F15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74EAD3-D7C2-AA47-9D98-16382CA1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125353B-1919-0447-ABE2-2810ADA0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41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C9944-570E-9840-94F1-4F2AB5C8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4191C42-BE17-D043-BE4E-671EFE1AE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0F78A99-7357-0749-BD3C-D3060B166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6F879FD-059F-914A-BF3F-6393B27D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A508B37-B9BA-C04B-BEC9-15EC3AA4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A44710B-5168-D949-8698-9B6F7C99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80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DF45142D-FDDF-5349-A05A-1639071B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01B9A8C-00C5-204A-8E47-1A8369EB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77817BA-42C4-6547-BB4B-30D549E6C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AFD88-8DF9-5F48-9237-E0CE534B6DBD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59231E9-2F9B-8743-9682-CCC40375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AFFEED4-D5D3-3A46-BB34-2D96893D4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04B0-FDDC-B044-A8B1-92DE581D9B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63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6B52DBF-716C-5F49-A2BD-64AD9C8C3D06}"/>
              </a:ext>
            </a:extLst>
          </p:cNvPr>
          <p:cNvSpPr txBox="1"/>
          <p:nvPr/>
        </p:nvSpPr>
        <p:spPr>
          <a:xfrm>
            <a:off x="3643313" y="2514600"/>
            <a:ext cx="52782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1.-Surge Capacity</a:t>
            </a:r>
          </a:p>
          <a:p>
            <a:endParaRPr lang="es-MX" sz="2800" b="1" dirty="0">
              <a:solidFill>
                <a:srgbClr val="FF0000"/>
              </a:solidFill>
            </a:endParaRPr>
          </a:p>
          <a:p>
            <a:r>
              <a:rPr lang="es-MX" sz="2800" b="1" dirty="0">
                <a:solidFill>
                  <a:srgbClr val="FF0000"/>
                </a:solidFill>
              </a:rPr>
              <a:t>2.- National Societie Preparedness</a:t>
            </a:r>
          </a:p>
        </p:txBody>
      </p:sp>
    </p:spTree>
    <p:extLst>
      <p:ext uri="{BB962C8B-B14F-4D97-AF65-F5344CB8AC3E}">
        <p14:creationId xmlns:p14="http://schemas.microsoft.com/office/powerpoint/2010/main" val="46984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xmlns="" id="{9A9CA6D2-8B06-9143-9E32-9388F3F63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379914"/>
              </p:ext>
            </p:extLst>
          </p:nvPr>
        </p:nvGraphicFramePr>
        <p:xfrm>
          <a:off x="714375" y="742949"/>
          <a:ext cx="10958513" cy="5872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F1F2362F-B75D-4747-9A9E-EA7C9E3702FB}"/>
              </a:ext>
            </a:extLst>
          </p:cNvPr>
          <p:cNvSpPr txBox="1"/>
          <p:nvPr/>
        </p:nvSpPr>
        <p:spPr>
          <a:xfrm>
            <a:off x="1752206" y="271463"/>
            <a:ext cx="972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Reasons why the surge members that had never been deployed doesn’t apply more often to the alerts: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81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211DB766-1F00-0F4B-AF8E-C052808CD3D4}"/>
              </a:ext>
            </a:extLst>
          </p:cNvPr>
          <p:cNvSpPr txBox="1"/>
          <p:nvPr/>
        </p:nvSpPr>
        <p:spPr>
          <a:xfrm>
            <a:off x="2105027" y="2971801"/>
            <a:ext cx="851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Composition of the Africa Surge Roster</a:t>
            </a:r>
            <a:endParaRPr lang="es-MX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2" name="Gráfico 1">
                <a:extLst>
                  <a:ext uri="{FF2B5EF4-FFF2-40B4-BE49-F238E27FC236}">
                    <a16:creationId xmlns:a16="http://schemas.microsoft.com/office/drawing/2014/main" id="{6A5B10C6-8A14-1B48-AA9A-2FF4345259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6065128"/>
                  </p:ext>
                </p:extLst>
              </p:nvPr>
            </p:nvGraphicFramePr>
            <p:xfrm>
              <a:off x="3052764" y="2128838"/>
              <a:ext cx="6248400" cy="22002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Gráfico 1">
                <a:extLst>
                  <a:ext uri="{FF2B5EF4-FFF2-40B4-BE49-F238E27FC236}">
                    <a16:creationId xmlns:a16="http://schemas.microsoft.com/office/drawing/2014/main" xmlns="" id="{6A5B10C6-8A14-1B48-AA9A-2FF4345259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2764" y="2128838"/>
                <a:ext cx="6248400" cy="22002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24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xmlns="" id="{C3AA7437-8750-044D-925B-85A52835E3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82036"/>
              </p:ext>
            </p:extLst>
          </p:nvPr>
        </p:nvGraphicFramePr>
        <p:xfrm>
          <a:off x="1041398" y="414337"/>
          <a:ext cx="10388601" cy="602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704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xmlns="" Requires="cx2">
          <p:graphicFrame>
            <p:nvGraphicFramePr>
              <p:cNvPr id="2" name="Gráfico 1">
                <a:extLst>
                  <a:ext uri="{FF2B5EF4-FFF2-40B4-BE49-F238E27FC236}">
                    <a16:creationId xmlns:a16="http://schemas.microsoft.com/office/drawing/2014/main" id="{9D43702A-F071-BB49-9014-844055114E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5883517"/>
                  </p:ext>
                </p:extLst>
              </p:nvPr>
            </p:nvGraphicFramePr>
            <p:xfrm>
              <a:off x="1328738" y="242887"/>
              <a:ext cx="9744075" cy="63150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Gráfico 1">
                <a:extLst>
                  <a:ext uri="{FF2B5EF4-FFF2-40B4-BE49-F238E27FC236}">
                    <a16:creationId xmlns:a16="http://schemas.microsoft.com/office/drawing/2014/main" xmlns="" id="{9D43702A-F071-BB49-9014-844055114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8738" y="242887"/>
                <a:ext cx="9744075" cy="63150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2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xmlns="" Requires="cx2">
          <p:graphicFrame>
            <p:nvGraphicFramePr>
              <p:cNvPr id="2" name="Gráfico 1">
                <a:extLst>
                  <a:ext uri="{FF2B5EF4-FFF2-40B4-BE49-F238E27FC236}">
                    <a16:creationId xmlns:a16="http://schemas.microsoft.com/office/drawing/2014/main" id="{83039DA4-E8E9-5A4D-BB2F-0B022AB53CB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39195283"/>
                  </p:ext>
                </p:extLst>
              </p:nvPr>
            </p:nvGraphicFramePr>
            <p:xfrm>
              <a:off x="706436" y="369888"/>
              <a:ext cx="10552113" cy="615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Gráfico 1">
                <a:extLst>
                  <a:ext uri="{FF2B5EF4-FFF2-40B4-BE49-F238E27FC236}">
                    <a16:creationId xmlns:a16="http://schemas.microsoft.com/office/drawing/2014/main" xmlns="" id="{83039DA4-E8E9-5A4D-BB2F-0B022AB53C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36" y="369888"/>
                <a:ext cx="10552113" cy="615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48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xmlns="" id="{E8A8CF6A-30C6-3D4F-87AA-F2BF9DF69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618552"/>
              </p:ext>
            </p:extLst>
          </p:nvPr>
        </p:nvGraphicFramePr>
        <p:xfrm>
          <a:off x="642937" y="714375"/>
          <a:ext cx="11087101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471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FBD78AB7-A58D-C947-B2C6-BA89256E6F0A}"/>
              </a:ext>
            </a:extLst>
          </p:cNvPr>
          <p:cNvSpPr txBox="1"/>
          <p:nvPr/>
        </p:nvSpPr>
        <p:spPr>
          <a:xfrm>
            <a:off x="585787" y="2628900"/>
            <a:ext cx="11215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Surge Capacity as the Capacity-Building Process at Both National and Regional Levels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6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E48DCBF8-03CC-EF42-BE67-26E79C55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826609"/>
            <a:ext cx="7518262" cy="534559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D8A7B3BA-A988-4F4B-947B-7139161099D8}"/>
              </a:ext>
            </a:extLst>
          </p:cNvPr>
          <p:cNvSpPr/>
          <p:nvPr/>
        </p:nvSpPr>
        <p:spPr>
          <a:xfrm>
            <a:off x="7443787" y="1067642"/>
            <a:ext cx="4648199" cy="289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lnSpc>
                <a:spcPct val="115000"/>
              </a:lnSpc>
              <a:tabLst>
                <a:tab pos="18415" algn="l"/>
                <a:tab pos="457200" algn="l"/>
              </a:tabLst>
            </a:pPr>
            <a:r>
              <a:rPr lang="en-GB" sz="2000" dirty="0">
                <a:latin typeface="Arial" panose="020B0604020202020204" pitchFamily="34" charset="0"/>
                <a:ea typeface="PMingLiU" panose="02020500000000000000" pitchFamily="18" charset="-120"/>
              </a:rPr>
              <a:t>1. Trainings</a:t>
            </a:r>
            <a:endParaRPr lang="es-MX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 hangingPunct="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  <a:tabLst>
                <a:tab pos="18415" algn="l"/>
              </a:tabLst>
            </a:pPr>
            <a:r>
              <a:rPr lang="en-GB" sz="2000" dirty="0">
                <a:latin typeface="Arial" panose="020B0604020202020204" pitchFamily="34" charset="0"/>
                <a:ea typeface="PMingLiU" panose="02020500000000000000" pitchFamily="18" charset="-120"/>
              </a:rPr>
              <a:t>Face to face</a:t>
            </a:r>
            <a:endParaRPr lang="es-MX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 hangingPunct="0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  <a:tabLst>
                <a:tab pos="18415" algn="l"/>
              </a:tabLst>
            </a:pPr>
            <a:r>
              <a:rPr lang="en-GB" sz="2000" dirty="0">
                <a:latin typeface="Arial" panose="020B0604020202020204" pitchFamily="34" charset="0"/>
                <a:ea typeface="PMingLiU" panose="02020500000000000000" pitchFamily="18" charset="-120"/>
              </a:rPr>
              <a:t>e-learning</a:t>
            </a:r>
            <a:endParaRPr lang="es-MX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 hangingPunct="0">
              <a:lnSpc>
                <a:spcPct val="115000"/>
              </a:lnSpc>
              <a:spcAft>
                <a:spcPts val="0"/>
              </a:spcAft>
              <a:buFont typeface="+mj-lt"/>
              <a:buAutoNum type="romanLcPeriod"/>
              <a:tabLst>
                <a:tab pos="18415" algn="l"/>
              </a:tabLst>
            </a:pPr>
            <a:r>
              <a:rPr lang="en-GB" sz="2000" dirty="0">
                <a:latin typeface="Arial" panose="020B0604020202020204" pitchFamily="34" charset="0"/>
                <a:ea typeface="PMingLiU" panose="02020500000000000000" pitchFamily="18" charset="-120"/>
              </a:rPr>
              <a:t>Self-directed (asynchronous)</a:t>
            </a:r>
            <a:endParaRPr lang="es-MX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 hangingPunct="0">
              <a:lnSpc>
                <a:spcPct val="115000"/>
              </a:lnSpc>
              <a:spcAft>
                <a:spcPts val="0"/>
              </a:spcAft>
              <a:buFont typeface="+mj-lt"/>
              <a:buAutoNum type="romanLcPeriod"/>
              <a:tabLst>
                <a:tab pos="18415" algn="l"/>
              </a:tabLst>
            </a:pPr>
            <a:r>
              <a:rPr lang="en-GB" sz="2000" dirty="0">
                <a:latin typeface="Arial" panose="020B0604020202020204" pitchFamily="34" charset="0"/>
                <a:ea typeface="PMingLiU" panose="02020500000000000000" pitchFamily="18" charset="-120"/>
              </a:rPr>
              <a:t>Instructor-led (synchronous)</a:t>
            </a:r>
            <a:endParaRPr lang="es-MX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15000"/>
              </a:lnSpc>
              <a:spcAft>
                <a:spcPts val="0"/>
              </a:spcAft>
              <a:tabLst>
                <a:tab pos="18415" algn="l"/>
                <a:tab pos="457200" algn="l"/>
              </a:tabLst>
            </a:pPr>
            <a:r>
              <a:rPr lang="en-GB" sz="2000" dirty="0">
                <a:latin typeface="Arial" panose="020B0604020202020204" pitchFamily="34" charset="0"/>
                <a:ea typeface="PMingLiU" panose="02020500000000000000" pitchFamily="18" charset="-120"/>
              </a:rPr>
              <a:t>2. Internships</a:t>
            </a:r>
            <a:endParaRPr lang="es-MX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15000"/>
              </a:lnSpc>
              <a:spcAft>
                <a:spcPts val="0"/>
              </a:spcAft>
              <a:tabLst>
                <a:tab pos="18415" algn="l"/>
                <a:tab pos="457200" algn="l"/>
              </a:tabLst>
            </a:pPr>
            <a:r>
              <a:rPr lang="en-GB" sz="2000" dirty="0">
                <a:latin typeface="Arial" panose="020B0604020202020204" pitchFamily="34" charset="0"/>
                <a:ea typeface="PMingLiU" panose="02020500000000000000" pitchFamily="18" charset="-120"/>
              </a:rPr>
              <a:t>3. Shadowing</a:t>
            </a:r>
            <a:endParaRPr lang="es-MX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15000"/>
              </a:lnSpc>
              <a:spcAft>
                <a:spcPts val="0"/>
              </a:spcAft>
              <a:tabLst>
                <a:tab pos="18415" algn="l"/>
                <a:tab pos="457200" algn="l"/>
              </a:tabLst>
            </a:pPr>
            <a:r>
              <a:rPr lang="en-GB" sz="2000" dirty="0">
                <a:latin typeface="Arial" panose="020B0604020202020204" pitchFamily="34" charset="0"/>
                <a:ea typeface="PMingLiU" panose="02020500000000000000" pitchFamily="18" charset="-120"/>
              </a:rPr>
              <a:t>4. Mentorships</a:t>
            </a:r>
            <a:endParaRPr lang="es-MX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DBCE54AC-BD04-1E40-882B-6D70408477F5}"/>
              </a:ext>
            </a:extLst>
          </p:cNvPr>
          <p:cNvSpPr/>
          <p:nvPr/>
        </p:nvSpPr>
        <p:spPr>
          <a:xfrm>
            <a:off x="627563" y="1514474"/>
            <a:ext cx="407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National Disaster Response Teams 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2BCB8A7C-170A-6646-A293-4E78E9BD183A}"/>
              </a:ext>
            </a:extLst>
          </p:cNvPr>
          <p:cNvSpPr/>
          <p:nvPr/>
        </p:nvSpPr>
        <p:spPr>
          <a:xfrm>
            <a:off x="627563" y="2731055"/>
            <a:ext cx="414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Regional Disaster Response Teams 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AD9E5761-8A87-8548-8AEF-F038F43823EA}"/>
              </a:ext>
            </a:extLst>
          </p:cNvPr>
          <p:cNvSpPr/>
          <p:nvPr/>
        </p:nvSpPr>
        <p:spPr>
          <a:xfrm>
            <a:off x="627563" y="3947636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Developing Disaster Managers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909E08D-3F5B-1E4D-9E98-CA68D7E3DDC0}"/>
              </a:ext>
            </a:extLst>
          </p:cNvPr>
          <p:cNvSpPr/>
          <p:nvPr/>
        </p:nvSpPr>
        <p:spPr>
          <a:xfrm>
            <a:off x="627563" y="5164217"/>
            <a:ext cx="235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Specialty Trainings 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E51D3E1-A347-2E49-B36A-78DC3638E68C}"/>
              </a:ext>
            </a:extLst>
          </p:cNvPr>
          <p:cNvSpPr txBox="1"/>
          <p:nvPr/>
        </p:nvSpPr>
        <p:spPr>
          <a:xfrm>
            <a:off x="498975" y="567630"/>
            <a:ext cx="1121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Capacity-Building (names to be change shortly)</a:t>
            </a:r>
            <a:endParaRPr lang="es-MX" sz="2800" dirty="0">
              <a:solidFill>
                <a:srgbClr val="FF0000"/>
              </a:solidFill>
            </a:endParaRPr>
          </a:p>
        </p:txBody>
      </p:sp>
      <p:sp>
        <p:nvSpPr>
          <p:cNvPr id="8" name="Estrella de 7 puntas 7">
            <a:extLst>
              <a:ext uri="{FF2B5EF4-FFF2-40B4-BE49-F238E27FC236}">
                <a16:creationId xmlns:a16="http://schemas.microsoft.com/office/drawing/2014/main" xmlns="" id="{F65501ED-12AB-994E-95F2-A28C2DE07C9A}"/>
              </a:ext>
            </a:extLst>
          </p:cNvPr>
          <p:cNvSpPr/>
          <p:nvPr/>
        </p:nvSpPr>
        <p:spPr>
          <a:xfrm>
            <a:off x="4236243" y="3524011"/>
            <a:ext cx="1300163" cy="103191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0890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FBD78AB7-A58D-C947-B2C6-BA89256E6F0A}"/>
              </a:ext>
            </a:extLst>
          </p:cNvPr>
          <p:cNvSpPr txBox="1"/>
          <p:nvPr/>
        </p:nvSpPr>
        <p:spPr>
          <a:xfrm>
            <a:off x="919164" y="2871788"/>
            <a:ext cx="11272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Analysis of surge deployments in the past 6 years</a:t>
            </a:r>
            <a:r>
              <a:rPr lang="es-MX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68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B502036-9650-C743-B8F0-513AC5EA92CE}"/>
              </a:ext>
            </a:extLst>
          </p:cNvPr>
          <p:cNvSpPr/>
          <p:nvPr/>
        </p:nvSpPr>
        <p:spPr>
          <a:xfrm>
            <a:off x="1504948" y="2927797"/>
            <a:ext cx="1414462" cy="124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NDRT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361BD82-0F8D-3F43-8274-EADA3F64B680}"/>
              </a:ext>
            </a:extLst>
          </p:cNvPr>
          <p:cNvSpPr/>
          <p:nvPr/>
        </p:nvSpPr>
        <p:spPr>
          <a:xfrm>
            <a:off x="3471859" y="4086758"/>
            <a:ext cx="1414462" cy="12415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RDRT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21B42DB-86EF-E54E-B5D2-DB8C6D3E8916}"/>
              </a:ext>
            </a:extLst>
          </p:cNvPr>
          <p:cNvSpPr/>
          <p:nvPr/>
        </p:nvSpPr>
        <p:spPr>
          <a:xfrm>
            <a:off x="1457325" y="1494043"/>
            <a:ext cx="9006907" cy="8001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FACT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F14C461A-0D5C-7C4C-AB7D-C767D88E3984}"/>
              </a:ext>
            </a:extLst>
          </p:cNvPr>
          <p:cNvSpPr/>
          <p:nvPr/>
        </p:nvSpPr>
        <p:spPr>
          <a:xfrm>
            <a:off x="9049770" y="4180095"/>
            <a:ext cx="1414462" cy="124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Ops Manager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358AE589-5802-EC48-AD1A-DA1A091333CC}"/>
              </a:ext>
            </a:extLst>
          </p:cNvPr>
          <p:cNvSpPr/>
          <p:nvPr/>
        </p:nvSpPr>
        <p:spPr>
          <a:xfrm>
            <a:off x="5264943" y="2709904"/>
            <a:ext cx="1414462" cy="1241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ETL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C956A013-A7EB-5B47-8E7E-E63AFE93BFBC}"/>
              </a:ext>
            </a:extLst>
          </p:cNvPr>
          <p:cNvSpPr/>
          <p:nvPr/>
        </p:nvSpPr>
        <p:spPr>
          <a:xfrm>
            <a:off x="7029450" y="4180095"/>
            <a:ext cx="1414462" cy="124158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3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DDM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CCE3E036-A05B-9D4F-9222-4AB2179FCD31}"/>
              </a:ext>
            </a:extLst>
          </p:cNvPr>
          <p:cNvSpPr/>
          <p:nvPr/>
        </p:nvSpPr>
        <p:spPr>
          <a:xfrm>
            <a:off x="9049770" y="2494172"/>
            <a:ext cx="1414462" cy="124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DHeOps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0225590D-9B6C-5345-9792-F7372647B42F}"/>
              </a:ext>
            </a:extLst>
          </p:cNvPr>
          <p:cNvCxnSpPr>
            <a:cxnSpLocks/>
          </p:cNvCxnSpPr>
          <p:nvPr/>
        </p:nvCxnSpPr>
        <p:spPr>
          <a:xfrm>
            <a:off x="4186234" y="813234"/>
            <a:ext cx="0" cy="494347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xmlns="" id="{F17975A7-F001-F940-9B54-53F186ED1678}"/>
              </a:ext>
            </a:extLst>
          </p:cNvPr>
          <p:cNvCxnSpPr>
            <a:cxnSpLocks/>
          </p:cNvCxnSpPr>
          <p:nvPr/>
        </p:nvCxnSpPr>
        <p:spPr>
          <a:xfrm>
            <a:off x="7772403" y="840655"/>
            <a:ext cx="0" cy="494347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9AA9E3C1-3DA8-0F43-8B0E-295F972C7818}"/>
              </a:ext>
            </a:extLst>
          </p:cNvPr>
          <p:cNvSpPr txBox="1"/>
          <p:nvPr/>
        </p:nvSpPr>
        <p:spPr>
          <a:xfrm>
            <a:off x="1553121" y="154395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</a:rPr>
              <a:t>Tier 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698A3C31-6D09-BD43-83F0-AB4FC2CCD7AC}"/>
              </a:ext>
            </a:extLst>
          </p:cNvPr>
          <p:cNvSpPr txBox="1"/>
          <p:nvPr/>
        </p:nvSpPr>
        <p:spPr>
          <a:xfrm>
            <a:off x="5565502" y="143855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</a:rPr>
              <a:t>Tier 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DEA6CE3B-2D5B-AE4A-8D1A-60F954FE424A}"/>
              </a:ext>
            </a:extLst>
          </p:cNvPr>
          <p:cNvSpPr txBox="1"/>
          <p:nvPr/>
        </p:nvSpPr>
        <p:spPr>
          <a:xfrm>
            <a:off x="9455623" y="154395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</a:rPr>
              <a:t>Tier 3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F8ED135B-C977-AE40-80AC-34A90FC4C67B}"/>
              </a:ext>
            </a:extLst>
          </p:cNvPr>
          <p:cNvSpPr/>
          <p:nvPr/>
        </p:nvSpPr>
        <p:spPr>
          <a:xfrm>
            <a:off x="1457325" y="5871014"/>
            <a:ext cx="9006907" cy="87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Specialities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4C1F318D-CEFB-4841-8BCE-3D2BFDBE36A0}"/>
              </a:ext>
            </a:extLst>
          </p:cNvPr>
          <p:cNvSpPr txBox="1"/>
          <p:nvPr/>
        </p:nvSpPr>
        <p:spPr>
          <a:xfrm>
            <a:off x="642994" y="656072"/>
            <a:ext cx="282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function effectively as part of a RC team.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01D7EC24-3081-F54E-8618-EA6C337C4673}"/>
              </a:ext>
            </a:extLst>
          </p:cNvPr>
          <p:cNvSpPr txBox="1"/>
          <p:nvPr/>
        </p:nvSpPr>
        <p:spPr>
          <a:xfrm>
            <a:off x="4583904" y="673662"/>
            <a:ext cx="28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Translates strategic decision into sectoral direction.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DF56D834-2FBC-F248-BC65-74C05EA8F1AD}"/>
              </a:ext>
            </a:extLst>
          </p:cNvPr>
          <p:cNvSpPr/>
          <p:nvPr/>
        </p:nvSpPr>
        <p:spPr>
          <a:xfrm>
            <a:off x="8005768" y="664416"/>
            <a:ext cx="3709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Operates at a strategic, multi-sectoral level in a response of any magnitude.</a:t>
            </a:r>
          </a:p>
        </p:txBody>
      </p:sp>
    </p:spTree>
    <p:extLst>
      <p:ext uri="{BB962C8B-B14F-4D97-AF65-F5344CB8AC3E}">
        <p14:creationId xmlns:p14="http://schemas.microsoft.com/office/powerpoint/2010/main" val="59397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362AD65-626A-B34F-B910-5DA2D5C2C9F3}"/>
              </a:ext>
            </a:extLst>
          </p:cNvPr>
          <p:cNvSpPr txBox="1"/>
          <p:nvPr/>
        </p:nvSpPr>
        <p:spPr>
          <a:xfrm>
            <a:off x="3929063" y="2157413"/>
            <a:ext cx="482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National Societie Preparedness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ABC575B4-FCCF-E74E-AC93-13C9E636E22E}"/>
              </a:ext>
            </a:extLst>
          </p:cNvPr>
          <p:cNvSpPr txBox="1"/>
          <p:nvPr/>
        </p:nvSpPr>
        <p:spPr>
          <a:xfrm>
            <a:off x="3605320" y="3643313"/>
            <a:ext cx="634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Preparedness for Efective Response (PER)</a:t>
            </a:r>
          </a:p>
        </p:txBody>
      </p:sp>
    </p:spTree>
    <p:extLst>
      <p:ext uri="{BB962C8B-B14F-4D97-AF65-F5344CB8AC3E}">
        <p14:creationId xmlns:p14="http://schemas.microsoft.com/office/powerpoint/2010/main" val="292589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">
            <a:extLst>
              <a:ext uri="{FF2B5EF4-FFF2-40B4-BE49-F238E27FC236}">
                <a16:creationId xmlns:a16="http://schemas.microsoft.com/office/drawing/2014/main" xmlns="" id="{9A214F0D-5CAB-3442-8D6C-5D06AC943141}"/>
              </a:ext>
            </a:extLst>
          </p:cNvPr>
          <p:cNvSpPr/>
          <p:nvPr/>
        </p:nvSpPr>
        <p:spPr>
          <a:xfrm>
            <a:off x="2273736" y="1967854"/>
            <a:ext cx="6877816" cy="4298635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itel 1">
            <a:extLst>
              <a:ext uri="{FF2B5EF4-FFF2-40B4-BE49-F238E27FC236}">
                <a16:creationId xmlns:a16="http://schemas.microsoft.com/office/drawing/2014/main" xmlns="" id="{75106AB8-7A59-1F43-97EC-560C997581BF}"/>
              </a:ext>
            </a:extLst>
          </p:cNvPr>
          <p:cNvSpPr txBox="1">
            <a:spLocks/>
          </p:cNvSpPr>
          <p:nvPr/>
        </p:nvSpPr>
        <p:spPr>
          <a:xfrm>
            <a:off x="1966996" y="63339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rgbClr val="FF0000"/>
                </a:solidFill>
              </a:rPr>
              <a:t>Where are we coming from?  </a:t>
            </a:r>
            <a:r>
              <a:rPr lang="en-AU" sz="1350">
                <a:solidFill>
                  <a:srgbClr val="000000"/>
                </a:solidFill>
              </a:rPr>
              <a:t/>
            </a:r>
            <a:br>
              <a:rPr lang="en-AU" sz="1350">
                <a:solidFill>
                  <a:srgbClr val="000000"/>
                </a:solidFill>
              </a:rPr>
            </a:br>
            <a:endParaRPr lang="en-AU" sz="1350" dirty="0">
              <a:solidFill>
                <a:srgbClr val="000000"/>
              </a:solidFill>
            </a:endParaRPr>
          </a:p>
        </p:txBody>
      </p:sp>
      <p:sp>
        <p:nvSpPr>
          <p:cNvPr id="4" name="Textfeld 8">
            <a:extLst>
              <a:ext uri="{FF2B5EF4-FFF2-40B4-BE49-F238E27FC236}">
                <a16:creationId xmlns:a16="http://schemas.microsoft.com/office/drawing/2014/main" xmlns="" id="{BAA57A21-B087-5C4A-8B49-A7C91D0F07F8}"/>
              </a:ext>
            </a:extLst>
          </p:cNvPr>
          <p:cNvSpPr txBox="1"/>
          <p:nvPr/>
        </p:nvSpPr>
        <p:spPr>
          <a:xfrm>
            <a:off x="3623345" y="1779575"/>
            <a:ext cx="529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2017 – CRC &amp; IFRC   Technical WG  </a:t>
            </a: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Common approach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 revise ‘Mechanism Components </a:t>
            </a: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to align </a:t>
            </a: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WPNS and DRCE</a:t>
            </a:r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xmlns="" id="{C26D6141-E83F-AA42-87FA-9538E6E8930A}"/>
              </a:ext>
            </a:extLst>
          </p:cNvPr>
          <p:cNvSpPr txBox="1"/>
          <p:nvPr/>
        </p:nvSpPr>
        <p:spPr>
          <a:xfrm>
            <a:off x="1892152" y="2996495"/>
            <a:ext cx="3635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2013 – IFRC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Principles and Rules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for RCRC Humanitarian Assistance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xmlns="" id="{17474BE8-88CC-3149-87FE-B5A2285198B6}"/>
              </a:ext>
            </a:extLst>
          </p:cNvPr>
          <p:cNvSpPr txBox="1"/>
          <p:nvPr/>
        </p:nvSpPr>
        <p:spPr>
          <a:xfrm>
            <a:off x="1594401" y="3859685"/>
            <a:ext cx="304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2012 – IFRC 31 </a:t>
            </a: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NDPRM</a:t>
            </a: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Components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xmlns="" id="{829A2BDC-C42B-1C43-9167-6E47C634DF56}"/>
              </a:ext>
            </a:extLst>
          </p:cNvPr>
          <p:cNvGrpSpPr/>
          <p:nvPr/>
        </p:nvGrpSpPr>
        <p:grpSpPr>
          <a:xfrm>
            <a:off x="1319089" y="4668431"/>
            <a:ext cx="3890816" cy="584998"/>
            <a:chOff x="1127912" y="3572806"/>
            <a:chExt cx="7385713" cy="779997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xmlns="" id="{FBFAEBDA-BDEC-E94A-A1C4-4E9C99BBFE8F}"/>
                </a:ext>
              </a:extLst>
            </p:cNvPr>
            <p:cNvSpPr/>
            <p:nvPr/>
          </p:nvSpPr>
          <p:spPr>
            <a:xfrm>
              <a:off x="1127912" y="3572806"/>
              <a:ext cx="5479200" cy="7529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14">
              <a:extLst>
                <a:ext uri="{FF2B5EF4-FFF2-40B4-BE49-F238E27FC236}">
                  <a16:creationId xmlns:a16="http://schemas.microsoft.com/office/drawing/2014/main" xmlns="" id="{BF79AC5A-D645-7F44-BB3D-C558CE02C619}"/>
                </a:ext>
              </a:extLst>
            </p:cNvPr>
            <p:cNvSpPr txBox="1"/>
            <p:nvPr/>
          </p:nvSpPr>
          <p:spPr>
            <a:xfrm>
              <a:off x="1609092" y="3599841"/>
              <a:ext cx="6904533" cy="752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645" tIns="0" rIns="0" bIns="0" numCol="1" spcCol="1270" anchor="t" anchorCtr="0">
              <a:noAutofit/>
            </a:bodyPr>
            <a:lstStyle/>
            <a:p>
              <a:pPr marL="0" marR="0" lvl="0" indent="0" algn="l" defTabSz="4667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2008- 2010 – IFRC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NDRPM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Guidelines for NS 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xmlns="" id="{645FBF8C-FA19-B44C-B7B2-EBAE1939E536}"/>
              </a:ext>
            </a:extLst>
          </p:cNvPr>
          <p:cNvGrpSpPr/>
          <p:nvPr/>
        </p:nvGrpSpPr>
        <p:grpSpPr>
          <a:xfrm>
            <a:off x="1224897" y="5314503"/>
            <a:ext cx="5278068" cy="531299"/>
            <a:chOff x="1127912" y="3131973"/>
            <a:chExt cx="6800393" cy="1193794"/>
          </a:xfrm>
        </p:grpSpPr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xmlns="" id="{5ECBD208-6262-2740-A9C0-1BE9CEF4E1CE}"/>
                </a:ext>
              </a:extLst>
            </p:cNvPr>
            <p:cNvSpPr/>
            <p:nvPr/>
          </p:nvSpPr>
          <p:spPr>
            <a:xfrm>
              <a:off x="1127912" y="3572806"/>
              <a:ext cx="5479200" cy="7529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xmlns="" id="{33E3FA4A-1EE2-3A43-9A08-EB9A3F633750}"/>
                </a:ext>
              </a:extLst>
            </p:cNvPr>
            <p:cNvSpPr txBox="1"/>
            <p:nvPr/>
          </p:nvSpPr>
          <p:spPr>
            <a:xfrm>
              <a:off x="1553981" y="3131973"/>
              <a:ext cx="6374324" cy="752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645" tIns="0" rIns="0" bIns="0" numCol="1" spcCol="1270" anchor="t" anchorCtr="0">
              <a:noAutofit/>
            </a:bodyPr>
            <a:lstStyle/>
            <a:p>
              <a:pPr marL="0" marR="0" lvl="0" indent="0" algn="l" defTabSz="4667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2001 – 2012  IFRC -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Well prepared National Societies (WPNS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xmlns="" id="{682CA829-6EAC-7240-AA5E-EA183B040F8E}"/>
              </a:ext>
            </a:extLst>
          </p:cNvPr>
          <p:cNvGrpSpPr/>
          <p:nvPr/>
        </p:nvGrpSpPr>
        <p:grpSpPr>
          <a:xfrm>
            <a:off x="1615892" y="5063601"/>
            <a:ext cx="4158817" cy="1295860"/>
            <a:chOff x="-150634" y="3572806"/>
            <a:chExt cx="10604321" cy="1727814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xmlns="" id="{25B6A093-0D88-244F-AA21-F58F36970945}"/>
                </a:ext>
              </a:extLst>
            </p:cNvPr>
            <p:cNvSpPr/>
            <p:nvPr/>
          </p:nvSpPr>
          <p:spPr>
            <a:xfrm>
              <a:off x="1127912" y="3572806"/>
              <a:ext cx="5479200" cy="7529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xmlns="" id="{6848D61D-5FAA-D542-B6C2-AF00F182E3D5}"/>
                </a:ext>
              </a:extLst>
            </p:cNvPr>
            <p:cNvSpPr txBox="1"/>
            <p:nvPr/>
          </p:nvSpPr>
          <p:spPr>
            <a:xfrm>
              <a:off x="-150634" y="4612817"/>
              <a:ext cx="10604321" cy="68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645" tIns="0" rIns="0" bIns="0" numCol="1" spcCol="1270" anchor="t" anchorCtr="0">
              <a:noAutofit/>
            </a:bodyPr>
            <a:lstStyle/>
            <a:p>
              <a:pPr marL="0" marR="0" lvl="0" indent="0" algn="l" defTabSz="4667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1999– IFRC DP&amp; DM </a:t>
              </a:r>
              <a:r>
                <a:rPr kumimoji="0" lang="en-GB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Policy</a:t>
              </a:r>
            </a:p>
          </p:txBody>
        </p:sp>
      </p:grpSp>
      <p:sp>
        <p:nvSpPr>
          <p:cNvPr id="16" name="Oval 21">
            <a:extLst>
              <a:ext uri="{FF2B5EF4-FFF2-40B4-BE49-F238E27FC236}">
                <a16:creationId xmlns:a16="http://schemas.microsoft.com/office/drawing/2014/main" xmlns="" id="{8B5E9678-2BB7-BE44-85F8-B8871101D484}"/>
              </a:ext>
            </a:extLst>
          </p:cNvPr>
          <p:cNvSpPr/>
          <p:nvPr/>
        </p:nvSpPr>
        <p:spPr>
          <a:xfrm flipH="1">
            <a:off x="2543225" y="5640067"/>
            <a:ext cx="144016" cy="1410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Oval 22">
            <a:extLst>
              <a:ext uri="{FF2B5EF4-FFF2-40B4-BE49-F238E27FC236}">
                <a16:creationId xmlns:a16="http://schemas.microsoft.com/office/drawing/2014/main" xmlns="" id="{F2C9A6ED-2FBC-C246-B67C-D593686F8EBA}"/>
              </a:ext>
            </a:extLst>
          </p:cNvPr>
          <p:cNvSpPr/>
          <p:nvPr/>
        </p:nvSpPr>
        <p:spPr>
          <a:xfrm>
            <a:off x="2991682" y="5133440"/>
            <a:ext cx="144016" cy="12224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23">
            <a:extLst>
              <a:ext uri="{FF2B5EF4-FFF2-40B4-BE49-F238E27FC236}">
                <a16:creationId xmlns:a16="http://schemas.microsoft.com/office/drawing/2014/main" xmlns="" id="{E33E5476-D5EB-C645-A4D1-5B5F051083B1}"/>
              </a:ext>
            </a:extLst>
          </p:cNvPr>
          <p:cNvSpPr/>
          <p:nvPr/>
        </p:nvSpPr>
        <p:spPr>
          <a:xfrm>
            <a:off x="5540878" y="3303914"/>
            <a:ext cx="478221" cy="45008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xmlns="" id="{60BC828B-E9CA-D24C-A3EC-B7F0AF295753}"/>
              </a:ext>
            </a:extLst>
          </p:cNvPr>
          <p:cNvGrpSpPr/>
          <p:nvPr/>
        </p:nvGrpSpPr>
        <p:grpSpPr>
          <a:xfrm>
            <a:off x="1871146" y="2519093"/>
            <a:ext cx="5185235" cy="397075"/>
            <a:chOff x="0" y="861382"/>
            <a:chExt cx="5185235" cy="397075"/>
          </a:xfrm>
        </p:grpSpPr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xmlns="" id="{5C264A6C-943B-7945-A1DD-CBAAD34E7991}"/>
                </a:ext>
              </a:extLst>
            </p:cNvPr>
            <p:cNvSpPr/>
            <p:nvPr/>
          </p:nvSpPr>
          <p:spPr>
            <a:xfrm>
              <a:off x="0" y="861382"/>
              <a:ext cx="5185235" cy="3970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xmlns="" id="{5A644978-ECC4-3E46-AB18-BABAD123AF57}"/>
                </a:ext>
              </a:extLst>
            </p:cNvPr>
            <p:cNvSpPr txBox="1"/>
            <p:nvPr/>
          </p:nvSpPr>
          <p:spPr>
            <a:xfrm>
              <a:off x="0" y="861382"/>
              <a:ext cx="5185235" cy="397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6887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400" kern="1200" noProof="0" dirty="0"/>
                <a:t>2016 –IFRC </a:t>
              </a:r>
              <a:r>
                <a:rPr lang="en-AU" sz="1600" b="1" kern="1200" noProof="0" dirty="0"/>
                <a:t>WPNS Review, </a:t>
              </a:r>
              <a:r>
                <a:rPr lang="en-AU" sz="1400" b="0" kern="1200" noProof="0" dirty="0"/>
                <a:t>new process and tool </a:t>
              </a:r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:a16="http://schemas.microsoft.com/office/drawing/2014/main" xmlns="" id="{10286FD7-1107-B545-8505-7AD8F06C4897}"/>
              </a:ext>
            </a:extLst>
          </p:cNvPr>
          <p:cNvGrpSpPr/>
          <p:nvPr/>
        </p:nvGrpSpPr>
        <p:grpSpPr>
          <a:xfrm>
            <a:off x="3704879" y="2835834"/>
            <a:ext cx="6903274" cy="2529282"/>
            <a:chOff x="3014693" y="2699183"/>
            <a:chExt cx="6903274" cy="2529282"/>
          </a:xfrm>
        </p:grpSpPr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xmlns="" id="{3B9D4250-13FB-794F-8C7E-1DF6F519966F}"/>
                </a:ext>
              </a:extLst>
            </p:cNvPr>
            <p:cNvSpPr/>
            <p:nvPr/>
          </p:nvSpPr>
          <p:spPr>
            <a:xfrm>
              <a:off x="3014693" y="2699183"/>
              <a:ext cx="4877492" cy="5291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9">
              <a:extLst>
                <a:ext uri="{FF2B5EF4-FFF2-40B4-BE49-F238E27FC236}">
                  <a16:creationId xmlns:a16="http://schemas.microsoft.com/office/drawing/2014/main" xmlns="" id="{E7A6D79D-DB88-1044-83C3-6E4E5A028205}"/>
                </a:ext>
              </a:extLst>
            </p:cNvPr>
            <p:cNvSpPr txBox="1"/>
            <p:nvPr/>
          </p:nvSpPr>
          <p:spPr>
            <a:xfrm>
              <a:off x="5040475" y="4699359"/>
              <a:ext cx="4877492" cy="529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554" tIns="0" rIns="0" bIns="0" numCol="1" spcCol="1270" anchor="t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noProof="0" dirty="0"/>
                <a:t>2010-2012</a:t>
              </a:r>
              <a:r>
                <a:rPr lang="en-GB" sz="1200" kern="1200" noProof="0" dirty="0"/>
                <a:t>  </a:t>
              </a:r>
              <a:r>
                <a:rPr lang="en-GB" sz="1400" kern="1200" noProof="0" dirty="0"/>
                <a:t>CRC FRI project </a:t>
              </a:r>
              <a:r>
                <a:rPr lang="en-GB" sz="1400" b="1" kern="1200" noProof="0" dirty="0"/>
                <a:t> </a:t>
              </a:r>
              <a:r>
                <a:rPr lang="en-GB" sz="1600" b="1" kern="1200" noProof="0" dirty="0"/>
                <a:t>DRCE</a:t>
              </a:r>
              <a:r>
                <a:rPr lang="en-GB" sz="1400" b="1" kern="1200" noProof="0" dirty="0"/>
                <a:t> developed </a:t>
              </a:r>
              <a:r>
                <a:rPr lang="en-GB" sz="1400" b="1" dirty="0"/>
                <a:t> by </a:t>
              </a:r>
              <a:r>
                <a:rPr lang="en-GB" sz="1400" kern="1200" noProof="0" dirty="0"/>
                <a:t>CRC -  IFRC – CREPD.   4 countries in America and 1 Asia </a:t>
              </a:r>
              <a:r>
                <a:rPr lang="en-GB" sz="1200" kern="1200" noProof="0" dirty="0"/>
                <a:t>.</a:t>
              </a:r>
            </a:p>
          </p:txBody>
        </p:sp>
      </p:grpSp>
      <p:sp>
        <p:nvSpPr>
          <p:cNvPr id="25" name="TextBox 30">
            <a:extLst>
              <a:ext uri="{FF2B5EF4-FFF2-40B4-BE49-F238E27FC236}">
                <a16:creationId xmlns:a16="http://schemas.microsoft.com/office/drawing/2014/main" xmlns="" id="{E61D4A4D-45E0-B246-AE20-F125F2D42774}"/>
              </a:ext>
            </a:extLst>
          </p:cNvPr>
          <p:cNvSpPr txBox="1"/>
          <p:nvPr/>
        </p:nvSpPr>
        <p:spPr>
          <a:xfrm>
            <a:off x="7843064" y="3808033"/>
            <a:ext cx="381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2015-2017 DRCE  4 Asia-Pacific NS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grpSp>
        <p:nvGrpSpPr>
          <p:cNvPr id="26" name="Group 31">
            <a:extLst>
              <a:ext uri="{FF2B5EF4-FFF2-40B4-BE49-F238E27FC236}">
                <a16:creationId xmlns:a16="http://schemas.microsoft.com/office/drawing/2014/main" xmlns="" id="{75212C60-A73F-2E49-A4AA-C77C3291622C}"/>
              </a:ext>
            </a:extLst>
          </p:cNvPr>
          <p:cNvGrpSpPr/>
          <p:nvPr/>
        </p:nvGrpSpPr>
        <p:grpSpPr>
          <a:xfrm>
            <a:off x="6365176" y="3453718"/>
            <a:ext cx="4430568" cy="1331679"/>
            <a:chOff x="3362414" y="1126242"/>
            <a:chExt cx="3016705" cy="7608588"/>
          </a:xfrm>
        </p:grpSpPr>
        <p:sp>
          <p:nvSpPr>
            <p:cNvPr id="27" name="Rectangle: Diagonal Corners Rounded 32">
              <a:extLst>
                <a:ext uri="{FF2B5EF4-FFF2-40B4-BE49-F238E27FC236}">
                  <a16:creationId xmlns:a16="http://schemas.microsoft.com/office/drawing/2014/main" xmlns="" id="{DCDBFE37-2B38-C943-8E84-EE1C5C983020}"/>
                </a:ext>
              </a:extLst>
            </p:cNvPr>
            <p:cNvSpPr/>
            <p:nvPr/>
          </p:nvSpPr>
          <p:spPr>
            <a:xfrm>
              <a:off x="3362414" y="1126242"/>
              <a:ext cx="2751126" cy="3172392"/>
            </a:xfrm>
            <a:prstGeom prst="round2Diag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Diagonal Corners Rounded 4">
              <a:extLst>
                <a:ext uri="{FF2B5EF4-FFF2-40B4-BE49-F238E27FC236}">
                  <a16:creationId xmlns:a16="http://schemas.microsoft.com/office/drawing/2014/main" xmlns="" id="{639D7760-C215-7141-B00A-4F47C573C7A7}"/>
                </a:ext>
              </a:extLst>
            </p:cNvPr>
            <p:cNvSpPr txBox="1"/>
            <p:nvPr/>
          </p:nvSpPr>
          <p:spPr>
            <a:xfrm>
              <a:off x="3896591" y="5831037"/>
              <a:ext cx="2482528" cy="2903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269687" bIns="0" numCol="1" spcCol="1270" anchor="t" anchorCtr="0">
              <a:noAutofit/>
            </a:bodyPr>
            <a:lstStyle/>
            <a:p>
              <a:pPr marL="0" lvl="0" indent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CH" sz="1400" kern="1200" dirty="0">
                  <a:latin typeface="+mn-lt"/>
                </a:rPr>
                <a:t>2013</a:t>
              </a:r>
              <a:r>
                <a:rPr lang="de-CH" sz="1400" kern="1200" dirty="0"/>
                <a:t> – 2015 </a:t>
              </a:r>
              <a:r>
                <a:rPr lang="en-US" sz="1400" kern="1200" dirty="0"/>
                <a:t>CRC CERA/SERA project. DRCE  5 Americas and 4  Africa NS</a:t>
              </a:r>
              <a:endParaRPr lang="de-CH" sz="1200" kern="1200" dirty="0"/>
            </a:p>
          </p:txBody>
        </p:sp>
      </p:grpSp>
      <p:sp>
        <p:nvSpPr>
          <p:cNvPr id="29" name="Oval 35">
            <a:extLst>
              <a:ext uri="{FF2B5EF4-FFF2-40B4-BE49-F238E27FC236}">
                <a16:creationId xmlns:a16="http://schemas.microsoft.com/office/drawing/2014/main" xmlns="" id="{D3B42CB9-CC9D-9B40-83C1-0EA7F9119EBF}"/>
              </a:ext>
            </a:extLst>
          </p:cNvPr>
          <p:cNvSpPr/>
          <p:nvPr/>
        </p:nvSpPr>
        <p:spPr>
          <a:xfrm>
            <a:off x="7295752" y="2812329"/>
            <a:ext cx="462544" cy="46377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Oval 36">
            <a:extLst>
              <a:ext uri="{FF2B5EF4-FFF2-40B4-BE49-F238E27FC236}">
                <a16:creationId xmlns:a16="http://schemas.microsoft.com/office/drawing/2014/main" xmlns="" id="{66E02A39-CD82-5E4E-96B7-02B87B496516}"/>
              </a:ext>
            </a:extLst>
          </p:cNvPr>
          <p:cNvSpPr/>
          <p:nvPr/>
        </p:nvSpPr>
        <p:spPr>
          <a:xfrm>
            <a:off x="3903591" y="4197758"/>
            <a:ext cx="305090" cy="31551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41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6">
            <a:extLst>
              <a:ext uri="{FF2B5EF4-FFF2-40B4-BE49-F238E27FC236}">
                <a16:creationId xmlns:a16="http://schemas.microsoft.com/office/drawing/2014/main" xmlns="" id="{67B2089E-8B35-C74D-9CE2-BE9A2426E0FE}"/>
              </a:ext>
            </a:extLst>
          </p:cNvPr>
          <p:cNvSpPr txBox="1"/>
          <p:nvPr/>
        </p:nvSpPr>
        <p:spPr>
          <a:xfrm>
            <a:off x="696714" y="1114426"/>
            <a:ext cx="10690424" cy="39549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/>
              <a:t>Preparedness for Effective Response (PER)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Revised and updated common approach </a:t>
            </a:r>
          </a:p>
          <a:p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Aligned with the Movement and external initiatives, based on our collective experience and learning (WPNS – DRCE)</a:t>
            </a:r>
            <a:endParaRPr lang="en-GB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Allows evidence-based analysis and planning for NS response capacity</a:t>
            </a:r>
            <a:endParaRPr lang="en-CA" sz="28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6306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>
            <a:extLst>
              <a:ext uri="{FF2B5EF4-FFF2-40B4-BE49-F238E27FC236}">
                <a16:creationId xmlns:a16="http://schemas.microsoft.com/office/drawing/2014/main" xmlns="" id="{836252E4-A18F-0E48-AB2A-455437174458}"/>
              </a:ext>
            </a:extLst>
          </p:cNvPr>
          <p:cNvSpPr txBox="1"/>
          <p:nvPr/>
        </p:nvSpPr>
        <p:spPr>
          <a:xfrm>
            <a:off x="4802381" y="2914505"/>
            <a:ext cx="4935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E7E6E6">
                  <a:lumMod val="50000"/>
                </a:srgbClr>
              </a:solidFill>
              <a:latin typeface="Century Gothic" panose="020B0502020202020204" pitchFamily="34" charset="0"/>
            </a:endParaRPr>
          </a:p>
          <a:p>
            <a:pPr algn="ctr">
              <a:defRPr/>
            </a:pPr>
            <a:endParaRPr lang="en-US" dirty="0">
              <a:solidFill>
                <a:srgbClr val="E7E6E6">
                  <a:lumMod val="50000"/>
                </a:srgbClr>
              </a:solidFill>
              <a:latin typeface="Century Gothic" panose="020B050202020202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E7E6E6">
                    <a:lumMod val="50000"/>
                  </a:srgbClr>
                </a:solidFill>
                <a:latin typeface="Century Gothic" panose="020B0502020202020204" pitchFamily="34" charset="0"/>
              </a:rPr>
              <a:t>Unified and Common RCRC Movement Approach for NS Response Capacity Enhancement (w/ updated components)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Picture 37">
            <a:extLst>
              <a:ext uri="{FF2B5EF4-FFF2-40B4-BE49-F238E27FC236}">
                <a16:creationId xmlns:a16="http://schemas.microsoft.com/office/drawing/2014/main" xmlns="" id="{23384234-B964-F640-A7E3-6ED975DE98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659" y="3777828"/>
            <a:ext cx="1993036" cy="1255728"/>
          </a:xfrm>
          <a:prstGeom prst="rect">
            <a:avLst/>
          </a:prstGeom>
        </p:spPr>
      </p:pic>
      <p:grpSp>
        <p:nvGrpSpPr>
          <p:cNvPr id="10" name="Group 42">
            <a:extLst>
              <a:ext uri="{FF2B5EF4-FFF2-40B4-BE49-F238E27FC236}">
                <a16:creationId xmlns:a16="http://schemas.microsoft.com/office/drawing/2014/main" xmlns="" id="{7E2581A3-57CF-6749-AA0F-096B9786A58F}"/>
              </a:ext>
            </a:extLst>
          </p:cNvPr>
          <p:cNvGrpSpPr/>
          <p:nvPr/>
        </p:nvGrpSpPr>
        <p:grpSpPr>
          <a:xfrm>
            <a:off x="2297047" y="1567285"/>
            <a:ext cx="1488043" cy="1369362"/>
            <a:chOff x="4988542" y="4055327"/>
            <a:chExt cx="2049423" cy="1828800"/>
          </a:xfrm>
        </p:grpSpPr>
        <p:sp>
          <p:nvSpPr>
            <p:cNvPr id="11" name="Oval 43">
              <a:extLst>
                <a:ext uri="{FF2B5EF4-FFF2-40B4-BE49-F238E27FC236}">
                  <a16:creationId xmlns:a16="http://schemas.microsoft.com/office/drawing/2014/main" xmlns="" id="{93BC0EF0-54CD-0042-AC2B-2FFC4721822C}"/>
                </a:ext>
              </a:extLst>
            </p:cNvPr>
            <p:cNvSpPr/>
            <p:nvPr/>
          </p:nvSpPr>
          <p:spPr>
            <a:xfrm>
              <a:off x="5029200" y="4055327"/>
              <a:ext cx="1828800" cy="1828800"/>
            </a:xfrm>
            <a:prstGeom prst="ellipse">
              <a:avLst/>
            </a:prstGeom>
            <a:solidFill>
              <a:srgbClr val="D2232A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CA" spc="300" dirty="0">
                <a:solidFill>
                  <a:prstClr val="white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xmlns="" id="{87919372-D780-2A4F-8D52-5541EFF3E37D}"/>
                </a:ext>
              </a:extLst>
            </p:cNvPr>
            <p:cNvSpPr/>
            <p:nvPr/>
          </p:nvSpPr>
          <p:spPr>
            <a:xfrm>
              <a:off x="4988542" y="4537926"/>
              <a:ext cx="2049423" cy="863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CA" sz="3600" dirty="0">
                  <a:solidFill>
                    <a:prstClr val="white"/>
                  </a:solidFill>
                  <a:latin typeface="Franklin Gothic Demi Cond" panose="020B0706030402020204" pitchFamily="34" charset="0"/>
                </a:rPr>
                <a:t>WPNS+</a:t>
              </a:r>
            </a:p>
          </p:txBody>
        </p:sp>
      </p:grpSp>
      <p:pic>
        <p:nvPicPr>
          <p:cNvPr id="13" name="Picture 45">
            <a:extLst>
              <a:ext uri="{FF2B5EF4-FFF2-40B4-BE49-F238E27FC236}">
                <a16:creationId xmlns:a16="http://schemas.microsoft.com/office/drawing/2014/main" xmlns="" id="{34F361D5-8530-544C-A9F5-C9D98EC8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812" y="2228345"/>
            <a:ext cx="4180491" cy="1131533"/>
          </a:xfrm>
          <a:prstGeom prst="rect">
            <a:avLst/>
          </a:prstGeom>
        </p:spPr>
      </p:pic>
      <p:sp>
        <p:nvSpPr>
          <p:cNvPr id="14" name="Right Brace 4">
            <a:extLst>
              <a:ext uri="{FF2B5EF4-FFF2-40B4-BE49-F238E27FC236}">
                <a16:creationId xmlns:a16="http://schemas.microsoft.com/office/drawing/2014/main" xmlns="" id="{949326CF-81A9-2847-A33D-182D534E89C1}"/>
              </a:ext>
            </a:extLst>
          </p:cNvPr>
          <p:cNvSpPr/>
          <p:nvPr/>
        </p:nvSpPr>
        <p:spPr>
          <a:xfrm>
            <a:off x="4164434" y="1686200"/>
            <a:ext cx="528034" cy="3347356"/>
          </a:xfrm>
          <a:prstGeom prst="rightBrace">
            <a:avLst>
              <a:gd name="adj1" fmla="val 8333"/>
              <a:gd name="adj2" fmla="val 46700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33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E3CDC7F-D9FE-6846-A0CE-F806BFC56F8A}"/>
              </a:ext>
            </a:extLst>
          </p:cNvPr>
          <p:cNvGrpSpPr/>
          <p:nvPr/>
        </p:nvGrpSpPr>
        <p:grpSpPr>
          <a:xfrm>
            <a:off x="1843916" y="1744706"/>
            <a:ext cx="8987928" cy="779672"/>
            <a:chOff x="-9623068" y="1060444"/>
            <a:chExt cx="8987928" cy="779672"/>
          </a:xfrm>
          <a:solidFill>
            <a:srgbClr val="8E416A"/>
          </a:solidFill>
        </p:grpSpPr>
        <p:sp>
          <p:nvSpPr>
            <p:cNvPr id="3" name="Rectangle 34">
              <a:extLst>
                <a:ext uri="{FF2B5EF4-FFF2-40B4-BE49-F238E27FC236}">
                  <a16:creationId xmlns:a16="http://schemas.microsoft.com/office/drawing/2014/main" xmlns="" id="{578D6402-77A2-9A45-8E2C-81BB1B236D70}"/>
                </a:ext>
              </a:extLst>
            </p:cNvPr>
            <p:cNvSpPr/>
            <p:nvPr/>
          </p:nvSpPr>
          <p:spPr bwMode="auto">
            <a:xfrm>
              <a:off x="-9623068" y="1060444"/>
              <a:ext cx="8987928" cy="77967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dirty="0">
                <a:latin typeface="Arial" charset="0"/>
              </a:endParaRPr>
            </a:p>
          </p:txBody>
        </p:sp>
        <p:sp>
          <p:nvSpPr>
            <p:cNvPr id="4" name="Rectangle 39">
              <a:extLst>
                <a:ext uri="{FF2B5EF4-FFF2-40B4-BE49-F238E27FC236}">
                  <a16:creationId xmlns:a16="http://schemas.microsoft.com/office/drawing/2014/main" xmlns="" id="{55F6B0FB-DCEB-2541-99F0-60E246236A42}"/>
                </a:ext>
              </a:extLst>
            </p:cNvPr>
            <p:cNvSpPr/>
            <p:nvPr/>
          </p:nvSpPr>
          <p:spPr>
            <a:xfrm>
              <a:off x="-9489015" y="1082234"/>
              <a:ext cx="5497034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/>
              <a:r>
                <a:rPr lang="en-CA" sz="36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Policy, Strategy and Standards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77D0CB1-F478-064C-A4C8-03B0BE63D0DB}"/>
              </a:ext>
            </a:extLst>
          </p:cNvPr>
          <p:cNvGrpSpPr/>
          <p:nvPr/>
        </p:nvGrpSpPr>
        <p:grpSpPr>
          <a:xfrm>
            <a:off x="1846380" y="3341528"/>
            <a:ext cx="9003484" cy="779672"/>
            <a:chOff x="-9625266" y="3474920"/>
            <a:chExt cx="9003484" cy="779672"/>
          </a:xfrm>
          <a:solidFill>
            <a:srgbClr val="5A78AC"/>
          </a:solidFill>
        </p:grpSpPr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xmlns="" id="{9AB9CC29-9B36-394F-9F09-71CF47F3F285}"/>
                </a:ext>
              </a:extLst>
            </p:cNvPr>
            <p:cNvSpPr/>
            <p:nvPr/>
          </p:nvSpPr>
          <p:spPr bwMode="auto">
            <a:xfrm>
              <a:off x="-9625266" y="3474920"/>
              <a:ext cx="9003484" cy="77967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dirty="0">
                <a:latin typeface="Arial" charset="0"/>
              </a:endParaRPr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xmlns="" id="{DB51AF76-8C67-3846-8DDE-8294735FC74D}"/>
                </a:ext>
              </a:extLst>
            </p:cNvPr>
            <p:cNvSpPr/>
            <p:nvPr/>
          </p:nvSpPr>
          <p:spPr>
            <a:xfrm>
              <a:off x="-9489015" y="3479540"/>
              <a:ext cx="5497034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CA" sz="36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Operational Capacity</a:t>
              </a:r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:a16="http://schemas.microsoft.com/office/drawing/2014/main" xmlns="" id="{95676F98-3278-694B-9899-45E10238D88A}"/>
              </a:ext>
            </a:extLst>
          </p:cNvPr>
          <p:cNvGrpSpPr/>
          <p:nvPr/>
        </p:nvGrpSpPr>
        <p:grpSpPr>
          <a:xfrm>
            <a:off x="1840944" y="4145689"/>
            <a:ext cx="8997003" cy="779672"/>
            <a:chOff x="-9617488" y="4681795"/>
            <a:chExt cx="8997003" cy="779672"/>
          </a:xfrm>
          <a:solidFill>
            <a:srgbClr val="5BAD84"/>
          </a:solidFill>
        </p:grpSpPr>
        <p:sp>
          <p:nvSpPr>
            <p:cNvPr id="9" name="Rectangle 37">
              <a:extLst>
                <a:ext uri="{FF2B5EF4-FFF2-40B4-BE49-F238E27FC236}">
                  <a16:creationId xmlns:a16="http://schemas.microsoft.com/office/drawing/2014/main" xmlns="" id="{E9C21605-2EF9-864A-9E8E-51ECA330FE52}"/>
                </a:ext>
              </a:extLst>
            </p:cNvPr>
            <p:cNvSpPr/>
            <p:nvPr/>
          </p:nvSpPr>
          <p:spPr bwMode="auto">
            <a:xfrm>
              <a:off x="-9617488" y="4681795"/>
              <a:ext cx="8997003" cy="77967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dirty="0">
                <a:latin typeface="Arial" charset="0"/>
              </a:endParaRPr>
            </a:p>
          </p:txBody>
        </p:sp>
        <p:sp>
          <p:nvSpPr>
            <p:cNvPr id="10" name="Rectangle 41">
              <a:extLst>
                <a:ext uri="{FF2B5EF4-FFF2-40B4-BE49-F238E27FC236}">
                  <a16:creationId xmlns:a16="http://schemas.microsoft.com/office/drawing/2014/main" xmlns="" id="{CBD16903-26E5-5B41-A724-FA6A919C4264}"/>
                </a:ext>
              </a:extLst>
            </p:cNvPr>
            <p:cNvSpPr/>
            <p:nvPr/>
          </p:nvSpPr>
          <p:spPr>
            <a:xfrm>
              <a:off x="-9489015" y="4705571"/>
              <a:ext cx="5497034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CA" sz="36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Coordination</a:t>
              </a:r>
            </a:p>
          </p:txBody>
        </p:sp>
      </p:grpSp>
      <p:grpSp>
        <p:nvGrpSpPr>
          <p:cNvPr id="11" name="Group 2">
            <a:extLst>
              <a:ext uri="{FF2B5EF4-FFF2-40B4-BE49-F238E27FC236}">
                <a16:creationId xmlns:a16="http://schemas.microsoft.com/office/drawing/2014/main" xmlns="" id="{2B409060-D59D-1D4F-B47C-3D52C83405C1}"/>
              </a:ext>
            </a:extLst>
          </p:cNvPr>
          <p:cNvGrpSpPr/>
          <p:nvPr/>
        </p:nvGrpSpPr>
        <p:grpSpPr>
          <a:xfrm>
            <a:off x="1836432" y="4961030"/>
            <a:ext cx="8995412" cy="751195"/>
            <a:chOff x="-9617488" y="5888667"/>
            <a:chExt cx="8995412" cy="751195"/>
          </a:xfrm>
          <a:solidFill>
            <a:srgbClr val="D63A4E"/>
          </a:solidFill>
        </p:grpSpPr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xmlns="" id="{23895187-1518-3645-AE08-F5E079239EF2}"/>
                </a:ext>
              </a:extLst>
            </p:cNvPr>
            <p:cNvSpPr/>
            <p:nvPr/>
          </p:nvSpPr>
          <p:spPr bwMode="auto">
            <a:xfrm>
              <a:off x="-9617488" y="5888667"/>
              <a:ext cx="8995412" cy="751195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dirty="0">
                <a:latin typeface="Arial" charset="0"/>
              </a:endParaRPr>
            </a:p>
          </p:txBody>
        </p:sp>
        <p:sp>
          <p:nvSpPr>
            <p:cNvPr id="13" name="Rectangle 42">
              <a:extLst>
                <a:ext uri="{FF2B5EF4-FFF2-40B4-BE49-F238E27FC236}">
                  <a16:creationId xmlns:a16="http://schemas.microsoft.com/office/drawing/2014/main" xmlns="" id="{55A0412D-D312-4A47-AB38-6260DBCB2FEF}"/>
                </a:ext>
              </a:extLst>
            </p:cNvPr>
            <p:cNvSpPr/>
            <p:nvPr/>
          </p:nvSpPr>
          <p:spPr>
            <a:xfrm>
              <a:off x="-9489015" y="5888667"/>
              <a:ext cx="5497034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CA" sz="36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Operations Support</a:t>
              </a:r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xmlns="" id="{F857CBC9-2CD3-074B-AB2D-5EA8D4AAD83B}"/>
              </a:ext>
            </a:extLst>
          </p:cNvPr>
          <p:cNvGrpSpPr/>
          <p:nvPr/>
        </p:nvGrpSpPr>
        <p:grpSpPr>
          <a:xfrm>
            <a:off x="1846380" y="2537367"/>
            <a:ext cx="8997004" cy="779672"/>
            <a:chOff x="-9612050" y="2268045"/>
            <a:chExt cx="8997004" cy="779672"/>
          </a:xfrm>
          <a:solidFill>
            <a:srgbClr val="FCB763"/>
          </a:solidFill>
        </p:grpSpPr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xmlns="" id="{4477DE3A-02EC-9C4A-B8F5-4113CE6BB5E6}"/>
                </a:ext>
              </a:extLst>
            </p:cNvPr>
            <p:cNvSpPr/>
            <p:nvPr/>
          </p:nvSpPr>
          <p:spPr bwMode="auto">
            <a:xfrm>
              <a:off x="-9612050" y="2268045"/>
              <a:ext cx="8997004" cy="77967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dirty="0">
                <a:latin typeface="Arial" charset="0"/>
              </a:endParaRPr>
            </a:p>
          </p:txBody>
        </p:sp>
        <p:sp>
          <p:nvSpPr>
            <p:cNvPr id="16" name="Rectangle 43">
              <a:extLst>
                <a:ext uri="{FF2B5EF4-FFF2-40B4-BE49-F238E27FC236}">
                  <a16:creationId xmlns:a16="http://schemas.microsoft.com/office/drawing/2014/main" xmlns="" id="{177F31A4-A9D0-5348-84F8-2566A8CD6957}"/>
                </a:ext>
              </a:extLst>
            </p:cNvPr>
            <p:cNvSpPr/>
            <p:nvPr/>
          </p:nvSpPr>
          <p:spPr>
            <a:xfrm>
              <a:off x="-9489015" y="2291825"/>
              <a:ext cx="5497034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CA" sz="36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Analysis and Planning</a:t>
              </a:r>
            </a:p>
          </p:txBody>
        </p:sp>
      </p:grpSp>
      <p:sp>
        <p:nvSpPr>
          <p:cNvPr id="17" name="Rectangle 44">
            <a:extLst>
              <a:ext uri="{FF2B5EF4-FFF2-40B4-BE49-F238E27FC236}">
                <a16:creationId xmlns:a16="http://schemas.microsoft.com/office/drawing/2014/main" xmlns="" id="{10A105CB-382D-D441-99A1-1AF41DE5BA7C}"/>
              </a:ext>
            </a:extLst>
          </p:cNvPr>
          <p:cNvSpPr/>
          <p:nvPr/>
        </p:nvSpPr>
        <p:spPr>
          <a:xfrm>
            <a:off x="1977266" y="730755"/>
            <a:ext cx="3660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b="1" dirty="0">
                <a:solidFill>
                  <a:srgbClr val="EC1F27"/>
                </a:solidFill>
                <a:latin typeface="Franklin Gothic Medium Cond" panose="020B0606030402020204" pitchFamily="34" charset="0"/>
              </a:rPr>
              <a:t>5</a:t>
            </a:r>
            <a:r>
              <a:rPr lang="en-CA" sz="5400" dirty="0">
                <a:latin typeface="Franklin Gothic Medium Cond" panose="020B0606030402020204" pitchFamily="34" charset="0"/>
              </a:rPr>
              <a:t> Areas</a:t>
            </a:r>
            <a:endParaRPr lang="en-CA" sz="40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7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xmlns="" id="{385CECEE-8A74-7042-B826-CB1EA521D31C}"/>
              </a:ext>
            </a:extLst>
          </p:cNvPr>
          <p:cNvSpPr/>
          <p:nvPr/>
        </p:nvSpPr>
        <p:spPr>
          <a:xfrm>
            <a:off x="1534354" y="681632"/>
            <a:ext cx="5023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b="1" dirty="0">
                <a:solidFill>
                  <a:srgbClr val="EC1F27"/>
                </a:solidFill>
                <a:latin typeface="Franklin Gothic Medium Cond" panose="020B0606030402020204" pitchFamily="34" charset="0"/>
              </a:rPr>
              <a:t>37</a:t>
            </a:r>
            <a:r>
              <a:rPr lang="en-CA" sz="5400" dirty="0">
                <a:latin typeface="Franklin Gothic Medium Cond" panose="020B0606030402020204" pitchFamily="34" charset="0"/>
              </a:rPr>
              <a:t> Components</a:t>
            </a:r>
            <a:endParaRPr lang="en-CA" sz="4000" dirty="0">
              <a:latin typeface="Franklin Gothic Medium Cond" panose="020B0606030402020204" pitchFamily="34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8FECCEA7-E9D5-BE43-90CD-D1825D81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54" y="1512198"/>
            <a:ext cx="8527566" cy="47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689BEBF-47EE-8045-8CE8-8DC22C90CFDB}"/>
              </a:ext>
            </a:extLst>
          </p:cNvPr>
          <p:cNvSpPr txBox="1">
            <a:spLocks/>
          </p:cNvSpPr>
          <p:nvPr/>
        </p:nvSpPr>
        <p:spPr>
          <a:xfrm>
            <a:off x="2326859" y="838200"/>
            <a:ext cx="8587134" cy="70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dirty="0">
                <a:latin typeface="Franklin Gothic Book" panose="020B0503020102020204" pitchFamily="34" charset="0"/>
              </a:rPr>
              <a:t>The Preparedness for Effective Response Process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3" name="Picture 4" descr="C:\Users\DMU\Dropbox\IFRC Geneva\Response Preparedness\PER docs and logos\PER design\PER approach.png">
            <a:extLst>
              <a:ext uri="{FF2B5EF4-FFF2-40B4-BE49-F238E27FC236}">
                <a16:creationId xmlns:a16="http://schemas.microsoft.com/office/drawing/2014/main" xmlns="" id="{ECE49E17-F9BB-224B-9D9D-5916ECAE96D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r="2854" b="1909"/>
          <a:stretch/>
        </p:blipFill>
        <p:spPr bwMode="auto">
          <a:xfrm>
            <a:off x="4129917" y="1770709"/>
            <a:ext cx="4048538" cy="40482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06D9EE-A0F9-F044-B689-0CC17A0FCE08}"/>
              </a:ext>
            </a:extLst>
          </p:cNvPr>
          <p:cNvSpPr/>
          <p:nvPr/>
        </p:nvSpPr>
        <p:spPr>
          <a:xfrm>
            <a:off x="2791446" y="1370598"/>
            <a:ext cx="709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The PER process consists of five equally important phases</a:t>
            </a:r>
            <a:r>
              <a:rPr lang="en-GB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52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2">
            <a:extLst>
              <a:ext uri="{FF2B5EF4-FFF2-40B4-BE49-F238E27FC236}">
                <a16:creationId xmlns:a16="http://schemas.microsoft.com/office/drawing/2014/main" xmlns="" id="{7387C47D-BB8F-D147-B4DA-61A9BB892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8322"/>
              </p:ext>
            </p:extLst>
          </p:nvPr>
        </p:nvGraphicFramePr>
        <p:xfrm>
          <a:off x="1682462" y="1896785"/>
          <a:ext cx="8836599" cy="370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428781532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36329867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844871973"/>
                    </a:ext>
                  </a:extLst>
                </a:gridCol>
                <a:gridCol w="2211863">
                  <a:extLst>
                    <a:ext uri="{9D8B030D-6E8A-4147-A177-3AD203B41FA5}">
                      <a16:colId xmlns:a16="http://schemas.microsoft.com/office/drawing/2014/main" xmlns="" val="1459933978"/>
                    </a:ext>
                  </a:extLst>
                </a:gridCol>
              </a:tblGrid>
              <a:tr h="43895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5475846"/>
                  </a:ext>
                </a:extLst>
              </a:tr>
              <a:tr h="70622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0756345"/>
                  </a:ext>
                </a:extLst>
              </a:tr>
              <a:tr h="76477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9320045"/>
                  </a:ext>
                </a:extLst>
              </a:tr>
              <a:tr h="1097379">
                <a:tc>
                  <a:txBody>
                    <a:bodyPr/>
                    <a:lstStyle/>
                    <a:p>
                      <a:endParaRPr lang="en-CA" baseline="0" dirty="0"/>
                    </a:p>
                  </a:txBody>
                  <a:tcPr>
                    <a:solidFill>
                      <a:srgbClr val="FF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>
                    <a:solidFill>
                      <a:srgbClr val="FF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>
                    <a:solidFill>
                      <a:srgbClr val="FF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1960630"/>
                  </a:ext>
                </a:extLst>
              </a:tr>
              <a:tr h="70140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CA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999129"/>
                  </a:ext>
                </a:extLst>
              </a:tr>
            </a:tbl>
          </a:graphicData>
        </a:graphic>
      </p:graphicFrame>
      <p:sp>
        <p:nvSpPr>
          <p:cNvPr id="3" name="TextBox 53">
            <a:extLst>
              <a:ext uri="{FF2B5EF4-FFF2-40B4-BE49-F238E27FC236}">
                <a16:creationId xmlns:a16="http://schemas.microsoft.com/office/drawing/2014/main" xmlns="" id="{4CFA9401-7022-9F47-9E7B-AD76926FC44C}"/>
              </a:ext>
            </a:extLst>
          </p:cNvPr>
          <p:cNvSpPr txBox="1"/>
          <p:nvPr/>
        </p:nvSpPr>
        <p:spPr>
          <a:xfrm>
            <a:off x="8454978" y="189234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Post-Operational</a:t>
            </a:r>
          </a:p>
        </p:txBody>
      </p:sp>
      <p:sp>
        <p:nvSpPr>
          <p:cNvPr id="4" name="TextBox 54">
            <a:extLst>
              <a:ext uri="{FF2B5EF4-FFF2-40B4-BE49-F238E27FC236}">
                <a16:creationId xmlns:a16="http://schemas.microsoft.com/office/drawing/2014/main" xmlns="" id="{5AD15994-9D63-0249-A7BA-FBD908863CDD}"/>
              </a:ext>
            </a:extLst>
          </p:cNvPr>
          <p:cNvSpPr txBox="1"/>
          <p:nvPr/>
        </p:nvSpPr>
        <p:spPr>
          <a:xfrm>
            <a:off x="6455910" y="189234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Operational </a:t>
            </a:r>
          </a:p>
        </p:txBody>
      </p:sp>
      <p:sp>
        <p:nvSpPr>
          <p:cNvPr id="5" name="TextBox 55">
            <a:extLst>
              <a:ext uri="{FF2B5EF4-FFF2-40B4-BE49-F238E27FC236}">
                <a16:creationId xmlns:a16="http://schemas.microsoft.com/office/drawing/2014/main" xmlns="" id="{28D51B3B-F455-694B-82CC-211F47F2D7C5}"/>
              </a:ext>
            </a:extLst>
          </p:cNvPr>
          <p:cNvSpPr txBox="1"/>
          <p:nvPr/>
        </p:nvSpPr>
        <p:spPr>
          <a:xfrm>
            <a:off x="4324849" y="1892347"/>
            <a:ext cx="15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Simulation</a:t>
            </a:r>
          </a:p>
        </p:txBody>
      </p:sp>
      <p:sp>
        <p:nvSpPr>
          <p:cNvPr id="6" name="TextBox 56">
            <a:extLst>
              <a:ext uri="{FF2B5EF4-FFF2-40B4-BE49-F238E27FC236}">
                <a16:creationId xmlns:a16="http://schemas.microsoft.com/office/drawing/2014/main" xmlns="" id="{8932EC84-D5D0-B343-8381-EE4F9DB3BB80}"/>
              </a:ext>
            </a:extLst>
          </p:cNvPr>
          <p:cNvSpPr txBox="1"/>
          <p:nvPr/>
        </p:nvSpPr>
        <p:spPr>
          <a:xfrm>
            <a:off x="1798553" y="189234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Self-Assessment</a:t>
            </a:r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xmlns="" id="{F60E812D-49AE-8E4C-BC72-979C813F4F75}"/>
              </a:ext>
            </a:extLst>
          </p:cNvPr>
          <p:cNvSpPr txBox="1"/>
          <p:nvPr/>
        </p:nvSpPr>
        <p:spPr>
          <a:xfrm>
            <a:off x="1682462" y="2448165"/>
            <a:ext cx="2070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Facilitated self-assessment process</a:t>
            </a: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xmlns="" id="{A1A5C57F-807F-0A4E-A706-120223BA45A6}"/>
              </a:ext>
            </a:extLst>
          </p:cNvPr>
          <p:cNvSpPr txBox="1"/>
          <p:nvPr/>
        </p:nvSpPr>
        <p:spPr>
          <a:xfrm>
            <a:off x="3842702" y="2426099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External assessment for response scenario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xmlns="" id="{BCAAAB42-C148-EE47-91D6-55B933169F3D}"/>
              </a:ext>
            </a:extLst>
          </p:cNvPr>
          <p:cNvSpPr txBox="1"/>
          <p:nvPr/>
        </p:nvSpPr>
        <p:spPr>
          <a:xfrm>
            <a:off x="6074950" y="2536248"/>
            <a:ext cx="2151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External assessment</a:t>
            </a: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xmlns="" id="{0DDE7712-22C5-6B49-A815-D54644992853}"/>
              </a:ext>
            </a:extLst>
          </p:cNvPr>
          <p:cNvSpPr txBox="1"/>
          <p:nvPr/>
        </p:nvSpPr>
        <p:spPr>
          <a:xfrm>
            <a:off x="8298855" y="2519593"/>
            <a:ext cx="2151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External assessment</a:t>
            </a:r>
          </a:p>
        </p:txBody>
      </p:sp>
      <p:sp>
        <p:nvSpPr>
          <p:cNvPr id="11" name="TextBox 62">
            <a:extLst>
              <a:ext uri="{FF2B5EF4-FFF2-40B4-BE49-F238E27FC236}">
                <a16:creationId xmlns:a16="http://schemas.microsoft.com/office/drawing/2014/main" xmlns="" id="{3F4F15D4-94ED-6346-B1AA-9C98B3941A67}"/>
              </a:ext>
            </a:extLst>
          </p:cNvPr>
          <p:cNvSpPr txBox="1"/>
          <p:nvPr/>
        </p:nvSpPr>
        <p:spPr>
          <a:xfrm>
            <a:off x="1727177" y="3334700"/>
            <a:ext cx="207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Low cost</a:t>
            </a:r>
          </a:p>
        </p:txBody>
      </p:sp>
      <p:sp>
        <p:nvSpPr>
          <p:cNvPr id="12" name="TextBox 63">
            <a:extLst>
              <a:ext uri="{FF2B5EF4-FFF2-40B4-BE49-F238E27FC236}">
                <a16:creationId xmlns:a16="http://schemas.microsoft.com/office/drawing/2014/main" xmlns="" id="{C4F70FDB-2749-784B-A739-6576D2306D5D}"/>
              </a:ext>
            </a:extLst>
          </p:cNvPr>
          <p:cNvSpPr txBox="1"/>
          <p:nvPr/>
        </p:nvSpPr>
        <p:spPr>
          <a:xfrm>
            <a:off x="3880595" y="3342284"/>
            <a:ext cx="116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High cost</a:t>
            </a:r>
          </a:p>
        </p:txBody>
      </p:sp>
      <p:sp>
        <p:nvSpPr>
          <p:cNvPr id="13" name="TextBox 64">
            <a:extLst>
              <a:ext uri="{FF2B5EF4-FFF2-40B4-BE49-F238E27FC236}">
                <a16:creationId xmlns:a16="http://schemas.microsoft.com/office/drawing/2014/main" xmlns="" id="{8B980428-1916-7D46-8D5C-437A8DFCF73F}"/>
              </a:ext>
            </a:extLst>
          </p:cNvPr>
          <p:cNvSpPr txBox="1"/>
          <p:nvPr/>
        </p:nvSpPr>
        <p:spPr>
          <a:xfrm>
            <a:off x="6079120" y="3332507"/>
            <a:ext cx="190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Low-Med Cost</a:t>
            </a:r>
          </a:p>
          <a:p>
            <a:endParaRPr lang="en-CA" sz="1600" dirty="0"/>
          </a:p>
        </p:txBody>
      </p:sp>
      <p:sp>
        <p:nvSpPr>
          <p:cNvPr id="14" name="TextBox 65">
            <a:extLst>
              <a:ext uri="{FF2B5EF4-FFF2-40B4-BE49-F238E27FC236}">
                <a16:creationId xmlns:a16="http://schemas.microsoft.com/office/drawing/2014/main" xmlns="" id="{3FF85BE3-9AB4-FD4E-986F-E1703086BAFE}"/>
              </a:ext>
            </a:extLst>
          </p:cNvPr>
          <p:cNvSpPr txBox="1"/>
          <p:nvPr/>
        </p:nvSpPr>
        <p:spPr>
          <a:xfrm>
            <a:off x="8307197" y="3342284"/>
            <a:ext cx="190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Low-Med Cost</a:t>
            </a:r>
          </a:p>
          <a:p>
            <a:endParaRPr lang="en-CA" sz="1600" dirty="0"/>
          </a:p>
        </p:txBody>
      </p:sp>
      <p:sp>
        <p:nvSpPr>
          <p:cNvPr id="15" name="TextBox 66">
            <a:extLst>
              <a:ext uri="{FF2B5EF4-FFF2-40B4-BE49-F238E27FC236}">
                <a16:creationId xmlns:a16="http://schemas.microsoft.com/office/drawing/2014/main" xmlns="" id="{7DA2F863-9B84-0940-84D7-FC3A0C86AB97}"/>
              </a:ext>
            </a:extLst>
          </p:cNvPr>
          <p:cNvSpPr txBox="1"/>
          <p:nvPr/>
        </p:nvSpPr>
        <p:spPr>
          <a:xfrm>
            <a:off x="1682462" y="3917649"/>
            <a:ext cx="2123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PER:</a:t>
            </a:r>
            <a:r>
              <a:rPr lang="en-CA" sz="1600" dirty="0"/>
              <a:t> 1 or 2</a:t>
            </a:r>
          </a:p>
          <a:p>
            <a:r>
              <a:rPr lang="en-CA" sz="1600" u="sng" dirty="0"/>
              <a:t>NS:</a:t>
            </a:r>
            <a:r>
              <a:rPr lang="en-CA" sz="1600" dirty="0"/>
              <a:t> DM team, FPs, admin, management</a:t>
            </a:r>
          </a:p>
        </p:txBody>
      </p:sp>
      <p:sp>
        <p:nvSpPr>
          <p:cNvPr id="16" name="TextBox 67">
            <a:extLst>
              <a:ext uri="{FF2B5EF4-FFF2-40B4-BE49-F238E27FC236}">
                <a16:creationId xmlns:a16="http://schemas.microsoft.com/office/drawing/2014/main" xmlns="" id="{0D99EDA0-2D01-5D43-9A92-FFD8F051B33C}"/>
              </a:ext>
            </a:extLst>
          </p:cNvPr>
          <p:cNvSpPr txBox="1"/>
          <p:nvPr/>
        </p:nvSpPr>
        <p:spPr>
          <a:xfrm>
            <a:off x="3870713" y="3916850"/>
            <a:ext cx="2115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PER:</a:t>
            </a:r>
            <a:r>
              <a:rPr lang="en-CA" sz="1600" dirty="0"/>
              <a:t> 6-12</a:t>
            </a:r>
          </a:p>
          <a:p>
            <a:r>
              <a:rPr lang="en-CA" sz="1600" u="sng" dirty="0"/>
              <a:t>NS:</a:t>
            </a:r>
            <a:r>
              <a:rPr lang="en-CA" sz="1600" dirty="0"/>
              <a:t> All response actors</a:t>
            </a:r>
          </a:p>
        </p:txBody>
      </p:sp>
      <p:sp>
        <p:nvSpPr>
          <p:cNvPr id="17" name="TextBox 68">
            <a:extLst>
              <a:ext uri="{FF2B5EF4-FFF2-40B4-BE49-F238E27FC236}">
                <a16:creationId xmlns:a16="http://schemas.microsoft.com/office/drawing/2014/main" xmlns="" id="{EB73832B-D070-CD47-9C9A-542061F71E3E}"/>
              </a:ext>
            </a:extLst>
          </p:cNvPr>
          <p:cNvSpPr txBox="1"/>
          <p:nvPr/>
        </p:nvSpPr>
        <p:spPr>
          <a:xfrm>
            <a:off x="6100761" y="3908571"/>
            <a:ext cx="2115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PER:</a:t>
            </a:r>
            <a:r>
              <a:rPr lang="en-CA" sz="1600" dirty="0"/>
              <a:t> 3-8</a:t>
            </a:r>
          </a:p>
          <a:p>
            <a:r>
              <a:rPr lang="en-CA" sz="1600" u="sng" dirty="0"/>
              <a:t>NS:</a:t>
            </a:r>
            <a:r>
              <a:rPr lang="en-CA" sz="1600" dirty="0"/>
              <a:t> All response actors</a:t>
            </a:r>
          </a:p>
        </p:txBody>
      </p:sp>
      <p:sp>
        <p:nvSpPr>
          <p:cNvPr id="18" name="TextBox 69">
            <a:extLst>
              <a:ext uri="{FF2B5EF4-FFF2-40B4-BE49-F238E27FC236}">
                <a16:creationId xmlns:a16="http://schemas.microsoft.com/office/drawing/2014/main" xmlns="" id="{DC5B9003-3156-ED41-B393-7A7D5E089EC1}"/>
              </a:ext>
            </a:extLst>
          </p:cNvPr>
          <p:cNvSpPr txBox="1"/>
          <p:nvPr/>
        </p:nvSpPr>
        <p:spPr>
          <a:xfrm>
            <a:off x="8317040" y="3917649"/>
            <a:ext cx="2115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u="sng" dirty="0"/>
              <a:t>PER:</a:t>
            </a:r>
            <a:r>
              <a:rPr lang="en-CA" sz="1600" dirty="0"/>
              <a:t> 2-6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u="sng" dirty="0"/>
              <a:t>NS:</a:t>
            </a:r>
            <a:r>
              <a:rPr lang="en-CA" sz="1600" dirty="0"/>
              <a:t> DM team, FPs, admin, management</a:t>
            </a:r>
          </a:p>
        </p:txBody>
      </p:sp>
      <p:sp>
        <p:nvSpPr>
          <p:cNvPr id="19" name="TextBox 70">
            <a:extLst>
              <a:ext uri="{FF2B5EF4-FFF2-40B4-BE49-F238E27FC236}">
                <a16:creationId xmlns:a16="http://schemas.microsoft.com/office/drawing/2014/main" xmlns="" id="{4FAC0836-9408-D249-9671-61BCB0F394EF}"/>
              </a:ext>
            </a:extLst>
          </p:cNvPr>
          <p:cNvSpPr txBox="1"/>
          <p:nvPr/>
        </p:nvSpPr>
        <p:spPr>
          <a:xfrm>
            <a:off x="1727177" y="4996491"/>
            <a:ext cx="217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- 1 month preparation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- 1 week in-country </a:t>
            </a:r>
          </a:p>
        </p:txBody>
      </p:sp>
      <p:sp>
        <p:nvSpPr>
          <p:cNvPr id="20" name="TextBox 72">
            <a:extLst>
              <a:ext uri="{FF2B5EF4-FFF2-40B4-BE49-F238E27FC236}">
                <a16:creationId xmlns:a16="http://schemas.microsoft.com/office/drawing/2014/main" xmlns="" id="{848CB646-893B-8C43-8DFD-AB5E3B976486}"/>
              </a:ext>
            </a:extLst>
          </p:cNvPr>
          <p:cNvSpPr txBox="1"/>
          <p:nvPr/>
        </p:nvSpPr>
        <p:spPr>
          <a:xfrm>
            <a:off x="3889854" y="4988691"/>
            <a:ext cx="217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- 2 months (minimum)</a:t>
            </a:r>
          </a:p>
          <a:p>
            <a:r>
              <a:rPr lang="en-CA" sz="1600" dirty="0"/>
              <a:t>- 12 days in-country </a:t>
            </a:r>
          </a:p>
        </p:txBody>
      </p:sp>
      <p:sp>
        <p:nvSpPr>
          <p:cNvPr id="21" name="TextBox 73">
            <a:extLst>
              <a:ext uri="{FF2B5EF4-FFF2-40B4-BE49-F238E27FC236}">
                <a16:creationId xmlns:a16="http://schemas.microsoft.com/office/drawing/2014/main" xmlns="" id="{9BAE459E-B2D0-DB42-925F-9B02D7F26377}"/>
              </a:ext>
            </a:extLst>
          </p:cNvPr>
          <p:cNvSpPr txBox="1"/>
          <p:nvPr/>
        </p:nvSpPr>
        <p:spPr>
          <a:xfrm>
            <a:off x="6069262" y="4996491"/>
            <a:ext cx="217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- 1 week preparation</a:t>
            </a:r>
          </a:p>
          <a:p>
            <a:r>
              <a:rPr lang="en-CA" sz="1600" dirty="0"/>
              <a:t>- in-country depends</a:t>
            </a:r>
          </a:p>
        </p:txBody>
      </p:sp>
      <p:sp>
        <p:nvSpPr>
          <p:cNvPr id="22" name="TextBox 75">
            <a:extLst>
              <a:ext uri="{FF2B5EF4-FFF2-40B4-BE49-F238E27FC236}">
                <a16:creationId xmlns:a16="http://schemas.microsoft.com/office/drawing/2014/main" xmlns="" id="{22C3F4F6-1333-E546-9850-60BB3EC34539}"/>
              </a:ext>
            </a:extLst>
          </p:cNvPr>
          <p:cNvSpPr txBox="1"/>
          <p:nvPr/>
        </p:nvSpPr>
        <p:spPr>
          <a:xfrm>
            <a:off x="8294159" y="5020736"/>
            <a:ext cx="217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- 2 weeks preparation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- 10 days in-country</a:t>
            </a:r>
          </a:p>
        </p:txBody>
      </p:sp>
      <p:pic>
        <p:nvPicPr>
          <p:cNvPr id="23" name="Picture 76" descr="C:\Users\DMU\Desktop\Icons PER\Action icon.png">
            <a:extLst>
              <a:ext uri="{FF2B5EF4-FFF2-40B4-BE49-F238E27FC236}">
                <a16:creationId xmlns:a16="http://schemas.microsoft.com/office/drawing/2014/main" xmlns="" id="{C7169EEB-D0B8-2D4B-AECF-CB0250BA559C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98" y="657014"/>
            <a:ext cx="1065770" cy="107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77" descr="C:\Users\DMU\Desktop\Icons PER\clap transparent.png">
            <a:extLst>
              <a:ext uri="{FF2B5EF4-FFF2-40B4-BE49-F238E27FC236}">
                <a16:creationId xmlns:a16="http://schemas.microsoft.com/office/drawing/2014/main" xmlns="" id="{589445F6-9FCD-8645-9DAF-A6B29565A87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/>
          <a:stretch/>
        </p:blipFill>
        <p:spPr bwMode="auto">
          <a:xfrm>
            <a:off x="4583117" y="790995"/>
            <a:ext cx="942975" cy="8204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78" descr="C:\Users\DMU\Desktop\Icons PER\self assessment.png">
            <a:extLst>
              <a:ext uri="{FF2B5EF4-FFF2-40B4-BE49-F238E27FC236}">
                <a16:creationId xmlns:a16="http://schemas.microsoft.com/office/drawing/2014/main" xmlns="" id="{6FD366C1-CFC2-FA45-8B72-7CD5F1AECBA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13" y="677469"/>
            <a:ext cx="1078230" cy="107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80" descr="C:\Users\DMU\Desktop\Icons PER\Analysis and action icon.png">
            <a:extLst>
              <a:ext uri="{FF2B5EF4-FFF2-40B4-BE49-F238E27FC236}">
                <a16:creationId xmlns:a16="http://schemas.microsoft.com/office/drawing/2014/main" xmlns="" id="{17D1C2FF-79BE-8542-A5A8-2DE830A4B163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12" y="599007"/>
            <a:ext cx="1187621" cy="1133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5840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31AECE9-05FD-8F4A-B24B-B534F059DCE1}"/>
              </a:ext>
            </a:extLst>
          </p:cNvPr>
          <p:cNvSpPr/>
          <p:nvPr/>
        </p:nvSpPr>
        <p:spPr>
          <a:xfrm>
            <a:off x="1527933" y="1407180"/>
            <a:ext cx="86205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1" dirty="0">
                <a:latin typeface="Franklin Gothic Book" panose="020B0503020102020204" pitchFamily="34" charset="0"/>
              </a:rPr>
              <a:t>Updated RCRC approach</a:t>
            </a:r>
            <a:r>
              <a:rPr lang="en-CA" dirty="0">
                <a:latin typeface="Franklin Gothic Book" panose="020B0503020102020204" pitchFamily="34" charset="0"/>
              </a:rPr>
              <a:t>: Preparedness for Effective Response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Franklin Gothic Book" panose="020B0503020102020204" pitchFamily="34" charset="0"/>
              </a:rPr>
              <a:t>5 equally important phases: Orientation, Assessment, Prioritization &amp; Analysis, Workplan, Action &amp; Accountability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Franklin Gothic Book" panose="020B0503020102020204" pitchFamily="34" charset="0"/>
              </a:rPr>
              <a:t>Based on our collective experience and learning over 2 decades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1" dirty="0">
                <a:latin typeface="Franklin Gothic Book" panose="020B0503020102020204" pitchFamily="34" charset="0"/>
              </a:rPr>
              <a:t>Evidence-based</a:t>
            </a:r>
            <a:r>
              <a:rPr lang="en-CA" dirty="0">
                <a:latin typeface="Franklin Gothic Book" panose="020B0503020102020204" pitchFamily="34" charset="0"/>
              </a:rPr>
              <a:t> approach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1" dirty="0">
                <a:latin typeface="Franklin Gothic Book" panose="020B0503020102020204" pitchFamily="34" charset="0"/>
              </a:rPr>
              <a:t>Short to long-term </a:t>
            </a:r>
            <a:r>
              <a:rPr lang="en-CA" dirty="0">
                <a:latin typeface="Franklin Gothic Book" panose="020B0503020102020204" pitchFamily="34" charset="0"/>
              </a:rPr>
              <a:t>investment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Franklin Gothic Book" panose="020B0503020102020204" pitchFamily="34" charset="0"/>
              </a:rPr>
              <a:t>Looks to understand </a:t>
            </a:r>
            <a:r>
              <a:rPr lang="en-CA" b="1" dirty="0">
                <a:latin typeface="Franklin Gothic Book" panose="020B0503020102020204" pitchFamily="34" charset="0"/>
              </a:rPr>
              <a:t>root-cause</a:t>
            </a:r>
            <a:r>
              <a:rPr lang="en-CA" dirty="0">
                <a:latin typeface="Franklin Gothic Book" panose="020B0503020102020204" pitchFamily="34" charset="0"/>
              </a:rPr>
              <a:t> and </a:t>
            </a:r>
            <a:r>
              <a:rPr lang="en-CA" b="1" dirty="0">
                <a:latin typeface="Franklin Gothic Book" panose="020B0503020102020204" pitchFamily="34" charset="0"/>
              </a:rPr>
              <a:t>barriers for NS to change</a:t>
            </a:r>
            <a:endParaRPr lang="en-CA" dirty="0">
              <a:latin typeface="Franklin Gothic Book" panose="020B05030201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b="1" dirty="0">
                <a:latin typeface="Franklin Gothic Book" panose="020B0503020102020204" pitchFamily="34" charset="0"/>
              </a:rPr>
              <a:t>Prioritises</a:t>
            </a:r>
            <a:r>
              <a:rPr lang="en-CA" dirty="0">
                <a:latin typeface="Franklin Gothic Book" panose="020B0503020102020204" pitchFamily="34" charset="0"/>
              </a:rPr>
              <a:t> different response components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Franklin Gothic Book" panose="020B0503020102020204" pitchFamily="34" charset="0"/>
              </a:rPr>
              <a:t>Takes a </a:t>
            </a:r>
            <a:r>
              <a:rPr lang="en-CA" b="1" dirty="0">
                <a:latin typeface="Franklin Gothic Book" panose="020B0503020102020204" pitchFamily="34" charset="0"/>
              </a:rPr>
              <a:t>cross-departmental perspective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Franklin Gothic Book" panose="020B0503020102020204" pitchFamily="34" charset="0"/>
              </a:rPr>
              <a:t>Aligns with other RCRC Movement tools and approaches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17E5DF16-7731-2349-A5C5-E97821FEB67D}"/>
              </a:ext>
            </a:extLst>
          </p:cNvPr>
          <p:cNvSpPr txBox="1"/>
          <p:nvPr/>
        </p:nvSpPr>
        <p:spPr>
          <a:xfrm>
            <a:off x="1647203" y="883960"/>
            <a:ext cx="752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Franklin Gothic Book" panose="020B0503020102020204" pitchFamily="34" charset="0"/>
              </a:rPr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189997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xmlns="" id="{8400D341-8EFD-6049-83CB-F7C34B755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211509"/>
              </p:ext>
            </p:extLst>
          </p:nvPr>
        </p:nvGraphicFramePr>
        <p:xfrm>
          <a:off x="714375" y="471488"/>
          <a:ext cx="10858500" cy="597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43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xmlns="" id="{19D073F0-C56B-6348-8B02-CE06FFA77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745330"/>
              </p:ext>
            </p:extLst>
          </p:nvPr>
        </p:nvGraphicFramePr>
        <p:xfrm>
          <a:off x="1700213" y="385762"/>
          <a:ext cx="9229724" cy="608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61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xmlns="" id="{3798F564-1AAB-4C48-BCB4-8371110BE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77179"/>
              </p:ext>
            </p:extLst>
          </p:nvPr>
        </p:nvGraphicFramePr>
        <p:xfrm>
          <a:off x="757238" y="485775"/>
          <a:ext cx="10915650" cy="611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95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xmlns="" id="{D74D53E5-11E1-654A-9159-9EA9487A0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767698"/>
              </p:ext>
            </p:extLst>
          </p:nvPr>
        </p:nvGraphicFramePr>
        <p:xfrm>
          <a:off x="728663" y="428625"/>
          <a:ext cx="10687050" cy="610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397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xmlns="" id="{37AD2457-7DC5-5840-99FC-2F48181F2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629930"/>
              </p:ext>
            </p:extLst>
          </p:nvPr>
        </p:nvGraphicFramePr>
        <p:xfrm>
          <a:off x="585787" y="357188"/>
          <a:ext cx="11001375" cy="598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508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FBD78AB7-A58D-C947-B2C6-BA89256E6F0A}"/>
              </a:ext>
            </a:extLst>
          </p:cNvPr>
          <p:cNvSpPr txBox="1"/>
          <p:nvPr/>
        </p:nvSpPr>
        <p:spPr>
          <a:xfrm>
            <a:off x="2105027" y="2971801"/>
            <a:ext cx="851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Assessment of the Africa Surge Roster</a:t>
            </a:r>
            <a:endParaRPr lang="es-MX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xmlns="" id="{F7B64354-9505-EF4C-93B8-8C9917856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928998"/>
              </p:ext>
            </p:extLst>
          </p:nvPr>
        </p:nvGraphicFramePr>
        <p:xfrm>
          <a:off x="1371599" y="400050"/>
          <a:ext cx="9401175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5586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775</Words>
  <Application>Microsoft Office PowerPoint</Application>
  <PresentationFormat>Widescreen</PresentationFormat>
  <Paragraphs>170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Franklin Gothic Book</vt:lpstr>
      <vt:lpstr>Franklin Gothic Demi Cond</vt:lpstr>
      <vt:lpstr>Franklin Gothic Medium Cond</vt:lpstr>
      <vt:lpstr>PMingLiU</vt:lpstr>
      <vt:lpstr>Times New Roman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Cabrera</dc:creator>
  <cp:lastModifiedBy>Reel Ahmed</cp:lastModifiedBy>
  <cp:revision>15</cp:revision>
  <dcterms:created xsi:type="dcterms:W3CDTF">2018-08-14T11:48:18Z</dcterms:created>
  <dcterms:modified xsi:type="dcterms:W3CDTF">2018-09-11T14:23:43Z</dcterms:modified>
</cp:coreProperties>
</file>