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4" r:id="rId2"/>
    <p:sldId id="265" r:id="rId3"/>
    <p:sldId id="271" r:id="rId4"/>
    <p:sldId id="276" r:id="rId5"/>
    <p:sldId id="273" r:id="rId6"/>
    <p:sldId id="274" r:id="rId7"/>
    <p:sldId id="267" r:id="rId8"/>
    <p:sldId id="277" r:id="rId9"/>
    <p:sldId id="278" r:id="rId10"/>
    <p:sldId id="279"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957" autoAdjust="0"/>
  </p:normalViewPr>
  <p:slideViewPr>
    <p:cSldViewPr snapToGrid="0">
      <p:cViewPr varScale="1">
        <p:scale>
          <a:sx n="50" d="100"/>
          <a:sy n="50" d="100"/>
        </p:scale>
        <p:origin x="14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7A109-B881-43EA-B868-FC8FD7FECCF8}" type="datetimeFigureOut">
              <a:rPr lang="en-GB" smtClean="0"/>
              <a:t>05/09/2018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07825-994A-4669-AAD9-28E4D07E3879}" type="slidenum">
              <a:rPr lang="en-GB" smtClean="0"/>
              <a:t>‹#›</a:t>
            </a:fld>
            <a:endParaRPr lang="en-GB"/>
          </a:p>
        </p:txBody>
      </p:sp>
    </p:spTree>
    <p:extLst>
      <p:ext uri="{BB962C8B-B14F-4D97-AF65-F5344CB8AC3E}">
        <p14:creationId xmlns:p14="http://schemas.microsoft.com/office/powerpoint/2010/main" val="52863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lang="en-GB" dirty="0">
                <a:solidFill>
                  <a:prstClr val="black"/>
                </a:solidFill>
                <a:latin typeface="Arial" pitchFamily="34" charset="0"/>
                <a:cs typeface="Arial" pitchFamily="34" charset="0"/>
              </a:rPr>
              <a:t>UNISDR: Sendai Monitor/Community Data/</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Arial" pitchFamily="34" charset="0"/>
                <a:cs typeface="Arial" pitchFamily="34" charset="0"/>
              </a:rPr>
              <a:t>UNFCCs:</a:t>
            </a:r>
            <a:r>
              <a:rPr lang="en-US" baseline="0" dirty="0">
                <a:solidFill>
                  <a:prstClr val="black"/>
                </a:solidFill>
                <a:latin typeface="Arial" pitchFamily="34" charset="0"/>
                <a:cs typeface="Arial" pitchFamily="34" charset="0"/>
              </a:rPr>
              <a:t> </a:t>
            </a:r>
            <a:r>
              <a:rPr lang="en-US" dirty="0" err="1">
                <a:solidFill>
                  <a:prstClr val="black"/>
                </a:solidFill>
                <a:latin typeface="Arial" pitchFamily="34" charset="0"/>
                <a:cs typeface="Arial" pitchFamily="34" charset="0"/>
              </a:rPr>
              <a:t>CoPs</a:t>
            </a:r>
            <a:r>
              <a:rPr lang="en-US" baseline="0" dirty="0">
                <a:solidFill>
                  <a:prstClr val="black"/>
                </a:solidFill>
                <a:latin typeface="Arial" pitchFamily="34" charset="0"/>
                <a:cs typeface="Arial" pitchFamily="34" charset="0"/>
              </a:rPr>
              <a:t> (NS as part of NAPA/NAPs/NDCs)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a:solidFill>
                  <a:prstClr val="black"/>
                </a:solidFill>
                <a:latin typeface="Arial" pitchFamily="34" charset="0"/>
                <a:cs typeface="Arial" pitchFamily="34" charset="0"/>
              </a:rPr>
              <a:t>IFRC supporting capacity of NSs to engage in NAPs (Kenya, Malawi and others as requested….gap is still there and we’d like a predictable fund to continue building that capacity) In readiness for the global funding facility for CCA/CCM of 100billion USD/year from 2020.</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a:solidFill>
                  <a:prstClr val="black"/>
                </a:solidFill>
                <a:latin typeface="Arial" pitchFamily="34" charset="0"/>
                <a:cs typeface="Arial" pitchFamily="34" charset="0"/>
              </a:rPr>
              <a:t>How to develop quality proposals through the National Designated Authorities (NDAs) to partner and acquire funding from funds like GEF, GCF</a:t>
            </a:r>
            <a:endParaRPr lang="en-GB" dirty="0">
              <a:solidFill>
                <a:prstClr val="black"/>
              </a:solidFill>
              <a:latin typeface="Arial" pitchFamily="34" charset="0"/>
              <a:cs typeface="Arial" pitchFamily="34" charset="0"/>
            </a:endParaRPr>
          </a:p>
          <a:p>
            <a:pPr>
              <a:buFontTx/>
              <a:buChar char="-"/>
            </a:pPr>
            <a:endParaRPr lang="en-GB" dirty="0"/>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70728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1" dirty="0"/>
              <a:t>Key points:</a:t>
            </a:r>
          </a:p>
          <a:p>
            <a:r>
              <a:rPr lang="en-CA" sz="1200" kern="1200" baseline="0" dirty="0">
                <a:solidFill>
                  <a:schemeClr val="tx1"/>
                </a:solidFill>
                <a:latin typeface="+mn-lt"/>
                <a:ea typeface="+mn-ea"/>
                <a:cs typeface="+mn-cs"/>
              </a:rPr>
              <a:t>How can we </a:t>
            </a:r>
            <a:r>
              <a:rPr lang="en-CA" sz="1200" b="1" kern="1200" baseline="0" dirty="0">
                <a:solidFill>
                  <a:schemeClr val="tx1"/>
                </a:solidFill>
                <a:latin typeface="+mn-lt"/>
                <a:ea typeface="+mn-ea"/>
                <a:cs typeface="+mn-cs"/>
              </a:rPr>
              <a:t>articulate resilience in a way that is meaningful </a:t>
            </a:r>
            <a:r>
              <a:rPr lang="en-CA" sz="1200" kern="1200" baseline="0" dirty="0">
                <a:solidFill>
                  <a:schemeClr val="tx1"/>
                </a:solidFill>
                <a:latin typeface="+mn-lt"/>
                <a:ea typeface="+mn-ea"/>
                <a:cs typeface="+mn-cs"/>
              </a:rPr>
              <a:t>both for CBDRR practitioners and for the communities in which CBDRR</a:t>
            </a:r>
          </a:p>
          <a:p>
            <a:r>
              <a:rPr lang="en-CA" sz="1200" kern="1200" baseline="0" dirty="0">
                <a:solidFill>
                  <a:schemeClr val="tx1"/>
                </a:solidFill>
                <a:latin typeface="+mn-lt"/>
                <a:ea typeface="+mn-ea"/>
                <a:cs typeface="+mn-cs"/>
              </a:rPr>
              <a:t>programs are implemented?</a:t>
            </a:r>
          </a:p>
          <a:p>
            <a:endParaRPr lang="en-CA" sz="1200" b="0" kern="1200" baseline="0" dirty="0">
              <a:solidFill>
                <a:schemeClr val="tx1"/>
              </a:solidFill>
              <a:latin typeface="+mn-lt"/>
              <a:ea typeface="+mn-ea"/>
              <a:cs typeface="+mn-cs"/>
            </a:endParaRPr>
          </a:p>
          <a:p>
            <a:r>
              <a:rPr lang="en-CA" sz="1200" kern="1200" baseline="0" dirty="0">
                <a:solidFill>
                  <a:schemeClr val="tx1"/>
                </a:solidFill>
                <a:latin typeface="+mn-lt"/>
                <a:ea typeface="+mn-ea"/>
                <a:cs typeface="+mn-cs"/>
              </a:rPr>
              <a:t>Understanding what makes a </a:t>
            </a:r>
            <a:r>
              <a:rPr lang="en-CA" sz="1200" b="1" kern="1200" baseline="0" dirty="0">
                <a:solidFill>
                  <a:schemeClr val="tx1"/>
                </a:solidFill>
                <a:latin typeface="+mn-lt"/>
                <a:ea typeface="+mn-ea"/>
                <a:cs typeface="+mn-cs"/>
              </a:rPr>
              <a:t>successful and sustainable </a:t>
            </a:r>
            <a:r>
              <a:rPr lang="en-CA" sz="1200" kern="1200" baseline="0" dirty="0">
                <a:solidFill>
                  <a:schemeClr val="tx1"/>
                </a:solidFill>
                <a:latin typeface="+mn-lt"/>
                <a:ea typeface="+mn-ea"/>
                <a:cs typeface="+mn-cs"/>
              </a:rPr>
              <a:t>CBDRR programme.</a:t>
            </a:r>
            <a:endParaRPr lang="en-AU" b="0" dirty="0"/>
          </a:p>
        </p:txBody>
      </p:sp>
      <p:sp>
        <p:nvSpPr>
          <p:cNvPr id="4" name="Slide Number Placeholder 3"/>
          <p:cNvSpPr>
            <a:spLocks noGrp="1"/>
          </p:cNvSpPr>
          <p:nvPr>
            <p:ph type="sldNum" sz="quarter" idx="10"/>
          </p:nvPr>
        </p:nvSpPr>
        <p:spPr/>
        <p:txBody>
          <a:bodyPr/>
          <a:lstStyle/>
          <a:p>
            <a:fld id="{4453A287-F90E-44BF-9B15-745F46BD3210}" type="slidenum">
              <a:rPr lang="en-GB" smtClean="0">
                <a:solidFill>
                  <a:prstClr val="black"/>
                </a:solidFill>
              </a:rPr>
              <a:pPr/>
              <a:t>4</a:t>
            </a:fld>
            <a:endParaRPr lang="en-GB">
              <a:solidFill>
                <a:prstClr val="black"/>
              </a:solidFill>
            </a:endParaRPr>
          </a:p>
        </p:txBody>
      </p:sp>
    </p:spTree>
    <p:extLst>
      <p:ext uri="{BB962C8B-B14F-4D97-AF65-F5344CB8AC3E}">
        <p14:creationId xmlns:p14="http://schemas.microsoft.com/office/powerpoint/2010/main" val="66617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kern="1200" dirty="0">
                <a:solidFill>
                  <a:schemeClr val="tx1"/>
                </a:solidFill>
                <a:effectLst/>
                <a:latin typeface="+mn-lt"/>
                <a:ea typeface="+mn-ea"/>
                <a:cs typeface="+mn-cs"/>
              </a:rPr>
              <a:t>Shows</a:t>
            </a:r>
            <a:r>
              <a:rPr lang="en-GB" sz="1200" kern="1200" baseline="0" dirty="0">
                <a:solidFill>
                  <a:schemeClr val="tx1"/>
                </a:solidFill>
                <a:effectLst/>
                <a:latin typeface="+mn-lt"/>
                <a:ea typeface="+mn-ea"/>
                <a:cs typeface="+mn-cs"/>
              </a:rPr>
              <a:t> there is</a:t>
            </a:r>
            <a:r>
              <a:rPr lang="en-GB" sz="1200" kern="1200" dirty="0">
                <a:solidFill>
                  <a:schemeClr val="tx1"/>
                </a:solidFill>
                <a:effectLst/>
                <a:latin typeface="+mn-lt"/>
                <a:ea typeface="+mn-ea"/>
                <a:cs typeface="+mn-cs"/>
              </a:rPr>
              <a:t> continuous increase of DRR programmes in terms of investment and the number of people reached (the data we were able to collect was not conclusive as some countries did not respond - there is a bit of decline in the 2017 figures, but otherwise the trend holds).The following are the key highlights:</a:t>
            </a:r>
            <a:endParaRPr lang="en-GB" dirty="0">
              <a:effectLst/>
            </a:endParaRPr>
          </a:p>
          <a:p>
            <a:r>
              <a:rPr lang="en-GB" sz="1200" kern="1200" dirty="0">
                <a:solidFill>
                  <a:schemeClr val="tx1"/>
                </a:solidFill>
                <a:effectLst/>
                <a:latin typeface="+mn-lt"/>
                <a:ea typeface="+mn-ea"/>
                <a:cs typeface="+mn-cs"/>
              </a:rPr>
              <a:t> </a:t>
            </a:r>
            <a:endParaRPr lang="en-GB" dirty="0">
              <a:effectLst/>
            </a:endParaRPr>
          </a:p>
          <a:p>
            <a:r>
              <a:rPr lang="en-GB" sz="1200" kern="1200" dirty="0">
                <a:solidFill>
                  <a:schemeClr val="tx1"/>
                </a:solidFill>
                <a:effectLst/>
                <a:latin typeface="+mn-lt"/>
                <a:ea typeface="+mn-ea"/>
                <a:cs typeface="+mn-cs"/>
              </a:rPr>
              <a:t>In 2017 the IFRC and National Societies invested a total of 253.5 million Swiss francs on DRR projects. Most DRR investment was made in Asia Pacific (37%) and Africa (26%). </a:t>
            </a:r>
          </a:p>
          <a:p>
            <a:r>
              <a:rPr lang="en-GB" sz="1200" b="1" kern="1200" dirty="0">
                <a:solidFill>
                  <a:schemeClr val="tx1"/>
                </a:solidFill>
                <a:effectLst/>
                <a:latin typeface="+mn-lt"/>
                <a:ea typeface="+mn-ea"/>
                <a:cs typeface="+mn-cs"/>
              </a:rPr>
              <a:t>Africa Region is 2nd position in terms DRR project ‘s coverage and number of beneficiaries reached</a:t>
            </a:r>
            <a:endParaRPr lang="en-GB" b="1" dirty="0">
              <a:effectLst/>
            </a:endParaRPr>
          </a:p>
          <a:p>
            <a:r>
              <a:rPr lang="en-GB" sz="1200" kern="1200" dirty="0">
                <a:solidFill>
                  <a:schemeClr val="tx1"/>
                </a:solidFill>
                <a:effectLst/>
                <a:latin typeface="+mn-lt"/>
                <a:ea typeface="+mn-ea"/>
                <a:cs typeface="+mn-cs"/>
              </a:rPr>
              <a:t>Areas covered most in the region included: Livelihoods(28.66%); NSDP(25.10%); Climate Change(18.16%); CBDRR(17.01%); Food Security (11.04%); Globally 39% of the investment was made in CBDRR/CBDP, 25% in livelihoods, 21% in NSDP and the rest in other areas.</a:t>
            </a:r>
            <a:endParaRPr lang="en-GB" dirty="0">
              <a:effectLst/>
            </a:endParaRPr>
          </a:p>
          <a:p>
            <a:r>
              <a:rPr lang="en-GB" sz="1200" kern="1200" dirty="0">
                <a:solidFill>
                  <a:schemeClr val="tx1"/>
                </a:solidFill>
                <a:effectLst/>
                <a:latin typeface="+mn-lt"/>
                <a:ea typeface="+mn-ea"/>
                <a:cs typeface="+mn-cs"/>
              </a:rPr>
              <a:t>We continued on the same level of cost-efficiency, with an average per-capita investment of CHF 5.3.</a:t>
            </a:r>
            <a:endParaRPr lang="en-GB" dirty="0">
              <a:effectLst/>
            </a:endParaRPr>
          </a:p>
          <a:p>
            <a:r>
              <a:rPr lang="en-GB" sz="1200" b="1" kern="1200" dirty="0">
                <a:solidFill>
                  <a:schemeClr val="tx1"/>
                </a:solidFill>
                <a:effectLst/>
                <a:latin typeface="+mn-lt"/>
                <a:ea typeface="+mn-ea"/>
                <a:cs typeface="+mn-cs"/>
              </a:rPr>
              <a:t>Main donor National Societies include the American RC, Belgian RC, British RC, Danish RC, Finnish RC, French RC, German RC, Spanish RC, Swedish RC and Swiss RC.</a:t>
            </a:r>
            <a:endParaRPr lang="en-GB" b="1" dirty="0">
              <a:effectLst/>
            </a:endParaRPr>
          </a:p>
          <a:p>
            <a:r>
              <a:rPr lang="en-GB" sz="1200" kern="1200" dirty="0">
                <a:solidFill>
                  <a:schemeClr val="tx1"/>
                </a:solidFill>
                <a:effectLst/>
                <a:latin typeface="+mn-lt"/>
                <a:ea typeface="+mn-ea"/>
                <a:cs typeface="+mn-cs"/>
              </a:rPr>
              <a:t>Two National Societies in the region with high in-country DRR expenditures are Kenya RC and Sudanese RC </a:t>
            </a:r>
            <a:endParaRPr lang="en-GB" dirty="0">
              <a:effectLst/>
            </a:endParaRPr>
          </a:p>
          <a:p>
            <a:pPr>
              <a:buFontTx/>
              <a:buChar char="-"/>
            </a:pPr>
            <a:endParaRPr lang="en-GB" dirty="0"/>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36863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kern="1200" dirty="0">
                <a:solidFill>
                  <a:schemeClr val="tx1"/>
                </a:solidFill>
                <a:effectLst/>
                <a:latin typeface="+mn-lt"/>
                <a:ea typeface="+mn-ea"/>
                <a:cs typeface="+mn-cs"/>
              </a:rPr>
              <a:t>Shows</a:t>
            </a:r>
            <a:r>
              <a:rPr lang="en-GB" sz="1200" kern="1200" baseline="0" dirty="0">
                <a:solidFill>
                  <a:schemeClr val="tx1"/>
                </a:solidFill>
                <a:effectLst/>
                <a:latin typeface="+mn-lt"/>
                <a:ea typeface="+mn-ea"/>
                <a:cs typeface="+mn-cs"/>
              </a:rPr>
              <a:t> there is</a:t>
            </a:r>
            <a:r>
              <a:rPr lang="en-GB" sz="1200" kern="1200" dirty="0">
                <a:solidFill>
                  <a:schemeClr val="tx1"/>
                </a:solidFill>
                <a:effectLst/>
                <a:latin typeface="+mn-lt"/>
                <a:ea typeface="+mn-ea"/>
                <a:cs typeface="+mn-cs"/>
              </a:rPr>
              <a:t> continuous increase of DRR programmes in terms of investment and the number of people reached (the data we were able to collect was not conclusive as some countries did not respond - there is a bit of decline in the 2017 figures, but otherwise the trend holds).The following are the key highlights:</a:t>
            </a:r>
            <a:endParaRPr lang="en-GB" dirty="0">
              <a:effectLst/>
            </a:endParaRPr>
          </a:p>
          <a:p>
            <a:r>
              <a:rPr lang="en-GB" sz="1200" kern="1200" dirty="0">
                <a:solidFill>
                  <a:schemeClr val="tx1"/>
                </a:solidFill>
                <a:effectLst/>
                <a:latin typeface="+mn-lt"/>
                <a:ea typeface="+mn-ea"/>
                <a:cs typeface="+mn-cs"/>
              </a:rPr>
              <a:t> </a:t>
            </a:r>
            <a:endParaRPr lang="en-GB" dirty="0">
              <a:effectLst/>
            </a:endParaRPr>
          </a:p>
          <a:p>
            <a:r>
              <a:rPr lang="en-GB" sz="1200" kern="1200" dirty="0">
                <a:solidFill>
                  <a:schemeClr val="tx1"/>
                </a:solidFill>
                <a:effectLst/>
                <a:latin typeface="+mn-lt"/>
                <a:ea typeface="+mn-ea"/>
                <a:cs typeface="+mn-cs"/>
              </a:rPr>
              <a:t>In 2017 the IFRC and National Societies invested a total of 253.5 million Swiss francs on DRR projects. Most DRR investment was made in Asia Pacific (37%) and Africa (26%). </a:t>
            </a:r>
          </a:p>
          <a:p>
            <a:r>
              <a:rPr lang="en-GB" sz="1200" b="1" kern="1200" dirty="0">
                <a:solidFill>
                  <a:schemeClr val="tx1"/>
                </a:solidFill>
                <a:effectLst/>
                <a:latin typeface="+mn-lt"/>
                <a:ea typeface="+mn-ea"/>
                <a:cs typeface="+mn-cs"/>
              </a:rPr>
              <a:t>Africa Region is 2nd position in terms DRR project ‘s coverage and number of beneficiaries reached</a:t>
            </a:r>
            <a:endParaRPr lang="en-GB" b="1" dirty="0">
              <a:effectLst/>
            </a:endParaRPr>
          </a:p>
          <a:p>
            <a:r>
              <a:rPr lang="en-GB" sz="1200" kern="1200" dirty="0">
                <a:solidFill>
                  <a:schemeClr val="tx1"/>
                </a:solidFill>
                <a:effectLst/>
                <a:latin typeface="+mn-lt"/>
                <a:ea typeface="+mn-ea"/>
                <a:cs typeface="+mn-cs"/>
              </a:rPr>
              <a:t>Areas covered most in the region included: Livelihoods(28.66%); NSDP(25.10%); Climate Change(18.16%); CBDRR(17.01%); Food Security (11.04%); Globally 39% of the investment was made in CBDRR/CBDP, 25% in livelihoods, 21% in NSDP and the rest in other areas.</a:t>
            </a:r>
            <a:endParaRPr lang="en-GB" dirty="0">
              <a:effectLst/>
            </a:endParaRPr>
          </a:p>
          <a:p>
            <a:r>
              <a:rPr lang="en-GB" sz="1200" kern="1200" dirty="0">
                <a:solidFill>
                  <a:schemeClr val="tx1"/>
                </a:solidFill>
                <a:effectLst/>
                <a:latin typeface="+mn-lt"/>
                <a:ea typeface="+mn-ea"/>
                <a:cs typeface="+mn-cs"/>
              </a:rPr>
              <a:t>We continued on the same level of cost-efficiency, with an average per-capita investment of CHF 5.3.</a:t>
            </a:r>
            <a:endParaRPr lang="en-GB" dirty="0">
              <a:effectLst/>
            </a:endParaRPr>
          </a:p>
          <a:p>
            <a:r>
              <a:rPr lang="en-GB" sz="1200" b="1" kern="1200" dirty="0">
                <a:solidFill>
                  <a:schemeClr val="tx1"/>
                </a:solidFill>
                <a:effectLst/>
                <a:latin typeface="+mn-lt"/>
                <a:ea typeface="+mn-ea"/>
                <a:cs typeface="+mn-cs"/>
              </a:rPr>
              <a:t>Main donor National Societies include the American RC, Belgian RC, British RC, Danish RC, Finnish RC, French RC, German RC, Spanish RC, Swedish RC and Swiss RC.</a:t>
            </a:r>
            <a:endParaRPr lang="en-GB" b="1" dirty="0">
              <a:effectLst/>
            </a:endParaRPr>
          </a:p>
          <a:p>
            <a:r>
              <a:rPr lang="en-GB" sz="1200" kern="1200" dirty="0">
                <a:solidFill>
                  <a:schemeClr val="tx1"/>
                </a:solidFill>
                <a:effectLst/>
                <a:latin typeface="+mn-lt"/>
                <a:ea typeface="+mn-ea"/>
                <a:cs typeface="+mn-cs"/>
              </a:rPr>
              <a:t>Two National Societies in the region with high in-country DRR expenditures are Kenya RC and Sudanese RC </a:t>
            </a:r>
            <a:endParaRPr lang="en-GB" dirty="0">
              <a:effectLst/>
            </a:endParaRPr>
          </a:p>
          <a:p>
            <a:pPr>
              <a:buFontTx/>
              <a:buChar char="-"/>
            </a:pPr>
            <a:endParaRPr lang="en-GB" dirty="0"/>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410584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200" kern="1200" baseline="0" dirty="0">
                <a:solidFill>
                  <a:schemeClr val="tx1"/>
                </a:solidFill>
                <a:latin typeface="+mn-lt"/>
                <a:ea typeface="+mn-ea"/>
                <a:cs typeface="+mn-cs"/>
              </a:rPr>
              <a:t>Southern Africa Resilience Framework including partnership with RIASCO</a:t>
            </a:r>
          </a:p>
          <a:p>
            <a:pPr>
              <a:buFontTx/>
              <a:buChar char="-"/>
            </a:pPr>
            <a:r>
              <a:rPr lang="en-US" sz="1200" kern="1200" baseline="0" dirty="0">
                <a:solidFill>
                  <a:schemeClr val="tx1"/>
                </a:solidFill>
                <a:latin typeface="+mn-lt"/>
                <a:ea typeface="+mn-ea"/>
                <a:cs typeface="+mn-cs"/>
              </a:rPr>
              <a:t>East Africa Resilience Framework and partnership with East Africa Community</a:t>
            </a:r>
          </a:p>
          <a:p>
            <a:pPr>
              <a:buFontTx/>
              <a:buChar char="-"/>
            </a:pPr>
            <a:r>
              <a:rPr lang="en-US" sz="1200" b="1" kern="1200" baseline="0" dirty="0">
                <a:solidFill>
                  <a:srgbClr val="FF0000"/>
                </a:solidFill>
                <a:latin typeface="+mn-lt"/>
                <a:ea typeface="+mn-ea"/>
                <a:cs typeface="+mn-cs"/>
              </a:rPr>
              <a:t>Burundi RC is currently the national co-chair of the DRR sub-committee</a:t>
            </a:r>
          </a:p>
          <a:p>
            <a:pPr>
              <a:buFontTx/>
              <a:buChar char="-"/>
            </a:pPr>
            <a:r>
              <a:rPr lang="en-US" sz="1200" kern="1200" baseline="0" dirty="0">
                <a:solidFill>
                  <a:schemeClr val="tx1"/>
                </a:solidFill>
                <a:latin typeface="+mn-lt"/>
                <a:ea typeface="+mn-ea"/>
                <a:cs typeface="+mn-cs"/>
              </a:rPr>
              <a:t>SLG on LCBI</a:t>
            </a:r>
          </a:p>
          <a:p>
            <a:pPr>
              <a:buFontTx/>
              <a:buChar char="-"/>
            </a:pPr>
            <a:r>
              <a:rPr lang="en-US" sz="1200" kern="1200" baseline="0" dirty="0">
                <a:solidFill>
                  <a:schemeClr val="tx1"/>
                </a:solidFill>
                <a:latin typeface="+mn-lt"/>
                <a:ea typeface="+mn-ea"/>
                <a:cs typeface="+mn-cs"/>
              </a:rPr>
              <a:t>FbF Pilots Ethiopia, Kenya, Madagascar, Malawi, Mali, Mozambique, Niger, Sudan, Togo, Uganda, Zambia, Zimbabwe)</a:t>
            </a:r>
          </a:p>
          <a:p>
            <a:pPr>
              <a:buFontTx/>
              <a:buChar char="-"/>
            </a:pP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0900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z="1200" kern="1200" baseline="0" dirty="0">
              <a:solidFill>
                <a:schemeClr val="tx1"/>
              </a:solidFill>
              <a:latin typeface="+mn-lt"/>
              <a:ea typeface="+mn-ea"/>
              <a:cs typeface="+mn-cs"/>
            </a:endParaRPr>
          </a:p>
          <a:p>
            <a:pPr>
              <a:buFontTx/>
              <a:buNone/>
            </a:pPr>
            <a:endParaRPr lang="en-US" sz="1200" kern="1200" baseline="0" dirty="0">
              <a:solidFill>
                <a:schemeClr val="tx1"/>
              </a:solidFill>
              <a:latin typeface="+mn-lt"/>
              <a:ea typeface="+mn-ea"/>
              <a:cs typeface="+mn-cs"/>
            </a:endParaRPr>
          </a:p>
          <a:p>
            <a:pPr>
              <a:buFontTx/>
              <a:buChar char="-"/>
            </a:pP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54451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z="1200" kern="1200" baseline="0" dirty="0">
              <a:solidFill>
                <a:schemeClr val="tx1"/>
              </a:solidFill>
              <a:latin typeface="+mn-lt"/>
              <a:ea typeface="+mn-ea"/>
              <a:cs typeface="+mn-cs"/>
            </a:endParaRPr>
          </a:p>
          <a:p>
            <a:pPr>
              <a:buFontTx/>
              <a:buNone/>
            </a:pPr>
            <a:endParaRPr lang="en-US" sz="1200" kern="1200" baseline="0" dirty="0">
              <a:solidFill>
                <a:schemeClr val="tx1"/>
              </a:solidFill>
              <a:latin typeface="+mn-lt"/>
              <a:ea typeface="+mn-ea"/>
              <a:cs typeface="+mn-cs"/>
            </a:endParaRPr>
          </a:p>
          <a:p>
            <a:pPr>
              <a:buFontTx/>
              <a:buChar char="-"/>
            </a:pP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5202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sz="1200" kern="1200" baseline="0" dirty="0">
              <a:solidFill>
                <a:schemeClr val="tx1"/>
              </a:solidFill>
              <a:latin typeface="+mn-lt"/>
              <a:ea typeface="+mn-ea"/>
              <a:cs typeface="+mn-cs"/>
            </a:endParaRPr>
          </a:p>
          <a:p>
            <a:pPr>
              <a:buFontTx/>
              <a:buNone/>
            </a:pPr>
            <a:endParaRPr lang="en-US" sz="1200" kern="1200" baseline="0" dirty="0">
              <a:solidFill>
                <a:schemeClr val="tx1"/>
              </a:solidFill>
              <a:latin typeface="+mn-lt"/>
              <a:ea typeface="+mn-ea"/>
              <a:cs typeface="+mn-cs"/>
            </a:endParaRPr>
          </a:p>
          <a:p>
            <a:pPr>
              <a:buFontTx/>
              <a:buChar char="-"/>
            </a:pP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269297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lang="en-GB" dirty="0">
                <a:solidFill>
                  <a:prstClr val="black"/>
                </a:solidFill>
                <a:latin typeface="Arial" pitchFamily="34" charset="0"/>
                <a:cs typeface="Arial" pitchFamily="34" charset="0"/>
              </a:rPr>
              <a:t>UNISDR: Sendai Monitor/Community Data/</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dirty="0">
                <a:solidFill>
                  <a:prstClr val="black"/>
                </a:solidFill>
                <a:latin typeface="Arial" pitchFamily="34" charset="0"/>
                <a:cs typeface="Arial" pitchFamily="34" charset="0"/>
              </a:rPr>
              <a:t>UNFCCs:</a:t>
            </a:r>
            <a:r>
              <a:rPr lang="en-US" baseline="0" dirty="0">
                <a:solidFill>
                  <a:prstClr val="black"/>
                </a:solidFill>
                <a:latin typeface="Arial" pitchFamily="34" charset="0"/>
                <a:cs typeface="Arial" pitchFamily="34" charset="0"/>
              </a:rPr>
              <a:t> </a:t>
            </a:r>
            <a:r>
              <a:rPr lang="en-US" dirty="0" err="1">
                <a:solidFill>
                  <a:prstClr val="black"/>
                </a:solidFill>
                <a:latin typeface="Arial" pitchFamily="34" charset="0"/>
                <a:cs typeface="Arial" pitchFamily="34" charset="0"/>
              </a:rPr>
              <a:t>CoPs</a:t>
            </a:r>
            <a:r>
              <a:rPr lang="en-US" baseline="0" dirty="0">
                <a:solidFill>
                  <a:prstClr val="black"/>
                </a:solidFill>
                <a:latin typeface="Arial" pitchFamily="34" charset="0"/>
                <a:cs typeface="Arial" pitchFamily="34" charset="0"/>
              </a:rPr>
              <a:t> (NS as part of NAPA/NAPs/NDCs)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a:solidFill>
                  <a:prstClr val="black"/>
                </a:solidFill>
                <a:latin typeface="Arial" pitchFamily="34" charset="0"/>
                <a:cs typeface="Arial" pitchFamily="34" charset="0"/>
              </a:rPr>
              <a:t>IFRC supporting capacity of NSs to engage in NAPs (Kenya, Malawi and others as requested….gap is still there and we’d like a predictable fund to continue building that capacity) In readiness for the global funding facility for CCA/CCM of 100billion USD/year from 2020.</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a:solidFill>
                  <a:prstClr val="black"/>
                </a:solidFill>
                <a:latin typeface="Arial" pitchFamily="34" charset="0"/>
                <a:cs typeface="Arial" pitchFamily="34" charset="0"/>
              </a:rPr>
              <a:t>How to develop quality proposals through the National Designated Authorities (NDAs) to partner and acquire funding from funds like GEF, GCF</a:t>
            </a:r>
            <a:endParaRPr lang="en-GB" dirty="0">
              <a:solidFill>
                <a:prstClr val="black"/>
              </a:solidFill>
              <a:latin typeface="Arial" pitchFamily="34" charset="0"/>
              <a:cs typeface="Arial" pitchFamily="34" charset="0"/>
            </a:endParaRPr>
          </a:p>
          <a:p>
            <a:pPr>
              <a:buFontTx/>
              <a:buChar char="-"/>
            </a:pPr>
            <a:endParaRPr lang="en-GB" dirty="0"/>
          </a:p>
        </p:txBody>
      </p:sp>
      <p:sp>
        <p:nvSpPr>
          <p:cNvPr id="4" name="Slide Number Placeholder 3"/>
          <p:cNvSpPr>
            <a:spLocks noGrp="1"/>
          </p:cNvSpPr>
          <p:nvPr>
            <p:ph type="sldNum" sz="quarter" idx="10"/>
          </p:nvPr>
        </p:nvSpPr>
        <p:spPr/>
        <p:txBody>
          <a:bodyPr/>
          <a:lstStyle/>
          <a:p>
            <a:fld id="{5F170554-FC47-498E-BE66-A54FF6C3B0D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87082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617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Cover without photo">
    <p:spTree>
      <p:nvGrpSpPr>
        <p:cNvPr id="1" name=""/>
        <p:cNvGrpSpPr/>
        <p:nvPr/>
      </p:nvGrpSpPr>
      <p:grpSpPr>
        <a:xfrm>
          <a:off x="0" y="0"/>
          <a:ext cx="0" cy="0"/>
          <a:chOff x="0" y="0"/>
          <a:chExt cx="0" cy="0"/>
        </a:xfrm>
      </p:grpSpPr>
      <p:sp>
        <p:nvSpPr>
          <p:cNvPr id="4" name="Rectangle 3"/>
          <p:cNvSpPr/>
          <p:nvPr/>
        </p:nvSpPr>
        <p:spPr>
          <a:xfrm>
            <a:off x="203200" y="152400"/>
            <a:ext cx="11785600" cy="5753100"/>
          </a:xfrm>
          <a:prstGeom prst="rect">
            <a:avLst/>
          </a:prstGeom>
          <a:solidFill>
            <a:srgbClr val="6658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nvGrpSpPr>
          <p:cNvPr id="5" name="Group 11"/>
          <p:cNvGrpSpPr>
            <a:grpSpLocks/>
          </p:cNvGrpSpPr>
          <p:nvPr/>
        </p:nvGrpSpPr>
        <p:grpSpPr bwMode="auto">
          <a:xfrm>
            <a:off x="452968" y="339726"/>
            <a:ext cx="1680633" cy="1260475"/>
            <a:chOff x="228600" y="228600"/>
            <a:chExt cx="1260000" cy="1260000"/>
          </a:xfrm>
        </p:grpSpPr>
        <p:sp>
          <p:nvSpPr>
            <p:cNvPr id="6" name="Oval 5"/>
            <p:cNvSpPr/>
            <p:nvPr/>
          </p:nvSpPr>
          <p:spPr>
            <a:xfrm>
              <a:off x="228600" y="228600"/>
              <a:ext cx="1260000" cy="1260000"/>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7" name="TextBox 6"/>
            <p:cNvSpPr txBox="1"/>
            <p:nvPr/>
          </p:nvSpPr>
          <p:spPr>
            <a:xfrm>
              <a:off x="282555" y="625325"/>
              <a:ext cx="1144157" cy="153830"/>
            </a:xfrm>
            <a:prstGeom prst="rect">
              <a:avLst/>
            </a:prstGeom>
            <a:noFill/>
          </p:spPr>
          <p:txBody>
            <a:bodyPr lIns="0" tIns="0" rIns="0" bIns="0">
              <a:spAutoFit/>
            </a:bodyPr>
            <a:lstStyle/>
            <a:p>
              <a:pPr algn="ctr">
                <a:defRPr/>
              </a:pPr>
              <a:r>
                <a:rPr lang="en-US" sz="1000" b="1" dirty="0">
                  <a:solidFill>
                    <a:prstClr val="white"/>
                  </a:solidFill>
                  <a:latin typeface="Arial" pitchFamily="34" charset="0"/>
                  <a:cs typeface="Arial" pitchFamily="34" charset="0"/>
                </a:rPr>
                <a:t>Disaster Management</a:t>
              </a:r>
            </a:p>
          </p:txBody>
        </p:sp>
      </p:grpSp>
      <p:sp>
        <p:nvSpPr>
          <p:cNvPr id="2" name="Title 1"/>
          <p:cNvSpPr>
            <a:spLocks noGrp="1"/>
          </p:cNvSpPr>
          <p:nvPr>
            <p:ph type="ctrTitle"/>
          </p:nvPr>
        </p:nvSpPr>
        <p:spPr>
          <a:xfrm>
            <a:off x="1320800" y="2819401"/>
            <a:ext cx="9652000" cy="647591"/>
          </a:xfrm>
        </p:spPr>
        <p:txBody>
          <a:bodyPr/>
          <a:lstStyle>
            <a:lvl1pPr algn="r">
              <a:defRPr b="1">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1320800" y="3886200"/>
            <a:ext cx="9652000" cy="1752600"/>
          </a:xfrm>
        </p:spPr>
        <p:txBody>
          <a:bodyPr>
            <a:normAutofit/>
          </a:bodyPr>
          <a:lstStyle>
            <a:lvl1pPr marL="0" indent="0" algn="r">
              <a:buNone/>
              <a:defRPr sz="2400" b="1">
                <a:solidFill>
                  <a:srgbClr val="5418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80431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3890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609600" y="1600200"/>
            <a:ext cx="10972800" cy="4205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028" name="Group 14"/>
          <p:cNvGrpSpPr>
            <a:grpSpLocks/>
          </p:cNvGrpSpPr>
          <p:nvPr/>
        </p:nvGrpSpPr>
        <p:grpSpPr bwMode="auto">
          <a:xfrm>
            <a:off x="203200" y="5943600"/>
            <a:ext cx="11785600" cy="787400"/>
            <a:chOff x="152400" y="5918015"/>
            <a:chExt cx="8839200" cy="787585"/>
          </a:xfrm>
        </p:grpSpPr>
        <p:sp>
          <p:nvSpPr>
            <p:cNvPr id="8" name="Rectangle 7"/>
            <p:cNvSpPr/>
            <p:nvPr/>
          </p:nvSpPr>
          <p:spPr bwMode="auto">
            <a:xfrm>
              <a:off x="152400" y="5918015"/>
              <a:ext cx="8839200" cy="787585"/>
            </a:xfrm>
            <a:prstGeom prst="rect">
              <a:avLst/>
            </a:prstGeom>
            <a:solidFill>
              <a:srgbClr val="DB0000"/>
            </a:solidFill>
            <a:ln w="9525" cap="flat" cmpd="sng" algn="ctr">
              <a:solidFill>
                <a:schemeClr val="bg1"/>
              </a:solidFill>
              <a:prstDash val="solid"/>
              <a:round/>
              <a:headEnd type="none" w="med" len="med"/>
              <a:tailEnd type="none" w="med" len="med"/>
            </a:ln>
            <a:effectLst/>
          </p:spPr>
          <p:txBody>
            <a:bodyPr/>
            <a:lstStyle/>
            <a:p>
              <a:pPr marL="342900" indent="-342900">
                <a:spcBef>
                  <a:spcPct val="20000"/>
                </a:spcBef>
                <a:buFontTx/>
                <a:buChar char="•"/>
                <a:defRPr/>
              </a:pPr>
              <a:endParaRPr lang="en-US" sz="3200">
                <a:solidFill>
                  <a:prstClr val="black"/>
                </a:solidFill>
                <a:latin typeface="Arial" charset="0"/>
                <a:cs typeface="Arial" charset="0"/>
              </a:endParaRPr>
            </a:p>
          </p:txBody>
        </p:sp>
        <p:sp>
          <p:nvSpPr>
            <p:cNvPr id="9" name="TextBox 8"/>
            <p:cNvSpPr txBox="1"/>
            <p:nvPr/>
          </p:nvSpPr>
          <p:spPr bwMode="auto">
            <a:xfrm>
              <a:off x="304800" y="6106972"/>
              <a:ext cx="3124200" cy="369974"/>
            </a:xfrm>
            <a:prstGeom prst="rect">
              <a:avLst/>
            </a:prstGeom>
            <a:noFill/>
          </p:spPr>
          <p:txBody>
            <a:bodyPr lIns="0" tIns="0" rIns="0" bIns="0">
              <a:spAutoFit/>
            </a:bodyPr>
            <a:lstStyle/>
            <a:p>
              <a:pPr>
                <a:defRPr/>
              </a:pPr>
              <a:r>
                <a:rPr lang="en-US" sz="1200" b="1">
                  <a:solidFill>
                    <a:srgbClr val="551C15"/>
                  </a:solidFill>
                  <a:latin typeface="Arial Rounded MT Bold" pitchFamily="-110" charset="0"/>
                  <a:ea typeface="Arial Rounded MT Bold" pitchFamily="-110" charset="0"/>
                  <a:cs typeface="Arial Rounded MT Bold" pitchFamily="-110" charset="0"/>
                </a:rPr>
                <a:t>www.ifrc.org</a:t>
              </a:r>
            </a:p>
            <a:p>
              <a:pPr>
                <a:defRPr/>
              </a:pPr>
              <a:r>
                <a:rPr lang="en-US" sz="1200" b="1">
                  <a:solidFill>
                    <a:prstClr val="white"/>
                  </a:solidFill>
                  <a:latin typeface="Arial Rounded MT Bold" pitchFamily="-110" charset="0"/>
                  <a:ea typeface="Arial Rounded MT Bold" pitchFamily="-110" charset="0"/>
                  <a:cs typeface="Arial Rounded MT Bold" pitchFamily="-110" charset="0"/>
                </a:rPr>
                <a:t>Saving lives, changing minds.</a:t>
              </a:r>
              <a:endParaRPr lang="en-US" sz="1200">
                <a:solidFill>
                  <a:prstClr val="white"/>
                </a:solidFill>
                <a:latin typeface="Arial Rounded MT Bold" pitchFamily="-110" charset="0"/>
                <a:ea typeface="Arial Rounded MT Bold" pitchFamily="-110" charset="0"/>
                <a:cs typeface="Arial Rounded MT Bold" pitchFamily="-110" charset="0"/>
              </a:endParaRPr>
            </a:p>
          </p:txBody>
        </p:sp>
        <p:pic>
          <p:nvPicPr>
            <p:cNvPr id="1033" name="Picture 14" descr="IFRC_logo_EN.gif"/>
            <p:cNvPicPr>
              <a:picLocks noChangeAspect="1"/>
            </p:cNvPicPr>
            <p:nvPr/>
          </p:nvPicPr>
          <p:blipFill>
            <a:blip r:embed="rId5" cstate="print"/>
            <a:srcRect/>
            <a:stretch>
              <a:fillRect/>
            </a:stretch>
          </p:blipFill>
          <p:spPr bwMode="auto">
            <a:xfrm>
              <a:off x="5613869" y="6172201"/>
              <a:ext cx="3225331" cy="304800"/>
            </a:xfrm>
            <a:prstGeom prst="rect">
              <a:avLst/>
            </a:prstGeom>
            <a:noFill/>
            <a:ln w="9525">
              <a:noFill/>
              <a:miter lim="800000"/>
              <a:headEnd/>
              <a:tailEnd/>
            </a:ln>
          </p:spPr>
        </p:pic>
      </p:grpSp>
      <p:cxnSp>
        <p:nvCxnSpPr>
          <p:cNvPr id="11" name="Straight Connector 10"/>
          <p:cNvCxnSpPr/>
          <p:nvPr/>
        </p:nvCxnSpPr>
        <p:spPr>
          <a:xfrm>
            <a:off x="615951" y="269875"/>
            <a:ext cx="10943167"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5951" y="1411289"/>
            <a:ext cx="10943167"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235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2600" b="1" i="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b="1" i="1">
          <a:solidFill>
            <a:schemeClr val="tx1"/>
          </a:solidFill>
          <a:latin typeface="Arial" pitchFamily="34" charset="0"/>
          <a:cs typeface="Arial" pitchFamily="34" charset="0"/>
        </a:defRPr>
      </a:lvl2pPr>
      <a:lvl3pPr algn="l" rtl="0" eaLnBrk="1" fontAlgn="base" hangingPunct="1">
        <a:spcBef>
          <a:spcPct val="0"/>
        </a:spcBef>
        <a:spcAft>
          <a:spcPct val="0"/>
        </a:spcAft>
        <a:defRPr sz="2600" b="1" i="1">
          <a:solidFill>
            <a:schemeClr val="tx1"/>
          </a:solidFill>
          <a:latin typeface="Arial" pitchFamily="34" charset="0"/>
          <a:cs typeface="Arial" pitchFamily="34" charset="0"/>
        </a:defRPr>
      </a:lvl3pPr>
      <a:lvl4pPr algn="l" rtl="0" eaLnBrk="1" fontAlgn="base" hangingPunct="1">
        <a:spcBef>
          <a:spcPct val="0"/>
        </a:spcBef>
        <a:spcAft>
          <a:spcPct val="0"/>
        </a:spcAft>
        <a:defRPr sz="2600" b="1" i="1">
          <a:solidFill>
            <a:schemeClr val="tx1"/>
          </a:solidFill>
          <a:latin typeface="Arial" pitchFamily="34" charset="0"/>
          <a:cs typeface="Arial" pitchFamily="34" charset="0"/>
        </a:defRPr>
      </a:lvl4pPr>
      <a:lvl5pPr algn="l" rtl="0" eaLnBrk="1" fontAlgn="base" hangingPunct="1">
        <a:spcBef>
          <a:spcPct val="0"/>
        </a:spcBef>
        <a:spcAft>
          <a:spcPct val="0"/>
        </a:spcAft>
        <a:defRPr sz="2600" b="1" i="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600" b="1" i="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600" b="1" i="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600" b="1" i="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600" b="1" i="1">
          <a:solidFill>
            <a:schemeClr val="tx1"/>
          </a:solidFill>
          <a:latin typeface="Arial" pitchFamily="34" charset="0"/>
          <a:cs typeface="Arial" pitchFamily="34" charset="0"/>
        </a:defRPr>
      </a:lvl9pPr>
    </p:titleStyle>
    <p:bodyStyle>
      <a:lvl1pPr marL="268288" indent="-268288" algn="l" rtl="0" eaLnBrk="1" fontAlgn="base" hangingPunct="1">
        <a:spcBef>
          <a:spcPct val="20000"/>
        </a:spcBef>
        <a:spcAft>
          <a:spcPct val="0"/>
        </a:spcAft>
        <a:buClr>
          <a:srgbClr val="C00000"/>
        </a:buClr>
        <a:buSzPct val="80000"/>
        <a:buFont typeface="Wingdings" pitchFamily="2" charset="2"/>
        <a:buChar char="§"/>
        <a:defRPr sz="2200" kern="1200">
          <a:solidFill>
            <a:schemeClr val="tx1"/>
          </a:solidFill>
          <a:latin typeface="Arial" pitchFamily="34" charset="0"/>
          <a:ea typeface="+mn-ea"/>
          <a:cs typeface="Arial" pitchFamily="34" charset="0"/>
        </a:defRPr>
      </a:lvl1pPr>
      <a:lvl2pPr marL="538163" indent="-269875" algn="l" rtl="0" eaLnBrk="1" fontAlgn="base" hangingPunct="1">
        <a:spcBef>
          <a:spcPct val="20000"/>
        </a:spcBef>
        <a:spcAft>
          <a:spcPct val="0"/>
        </a:spcAft>
        <a:buClr>
          <a:srgbClr val="C00000"/>
        </a:buClr>
        <a:buSzPct val="80000"/>
        <a:buFont typeface="Wingdings" pitchFamily="2" charset="2"/>
        <a:buChar char="§"/>
        <a:defRPr sz="2000" kern="1200">
          <a:solidFill>
            <a:schemeClr val="tx1"/>
          </a:solidFill>
          <a:latin typeface="Arial" pitchFamily="34" charset="0"/>
          <a:ea typeface="+mn-ea"/>
          <a:cs typeface="Arial" pitchFamily="34" charset="0"/>
        </a:defRPr>
      </a:lvl2pPr>
      <a:lvl3pPr marL="806450" indent="-268288" algn="l" rtl="0" eaLnBrk="1" fontAlgn="base" hangingPunct="1">
        <a:spcBef>
          <a:spcPct val="20000"/>
        </a:spcBef>
        <a:spcAft>
          <a:spcPct val="0"/>
        </a:spcAft>
        <a:buClr>
          <a:srgbClr val="C00000"/>
        </a:buClr>
        <a:buSzPct val="80000"/>
        <a:buFont typeface="Wingdings" pitchFamily="2" charset="2"/>
        <a:buChar char="§"/>
        <a:defRPr sz="2000" kern="1200">
          <a:solidFill>
            <a:schemeClr val="tx1"/>
          </a:solidFill>
          <a:latin typeface="Arial" pitchFamily="34" charset="0"/>
          <a:ea typeface="+mn-ea"/>
          <a:cs typeface="Arial" pitchFamily="34" charset="0"/>
        </a:defRPr>
      </a:lvl3pPr>
      <a:lvl4pPr marL="806450" indent="-268288" algn="l" rtl="0" eaLnBrk="1" fontAlgn="base" hangingPunct="1">
        <a:spcBef>
          <a:spcPct val="20000"/>
        </a:spcBef>
        <a:spcAft>
          <a:spcPct val="0"/>
        </a:spcAft>
        <a:buClr>
          <a:srgbClr val="C00000"/>
        </a:buClr>
        <a:buSzPct val="80000"/>
        <a:buFont typeface="Wingdings" pitchFamily="2" charset="2"/>
        <a:buChar char="§"/>
        <a:defRPr sz="2000" kern="1200">
          <a:solidFill>
            <a:schemeClr val="tx1"/>
          </a:solidFill>
          <a:latin typeface="Arial" pitchFamily="34" charset="0"/>
          <a:ea typeface="+mn-ea"/>
          <a:cs typeface="Arial" pitchFamily="34" charset="0"/>
        </a:defRPr>
      </a:lvl4pPr>
      <a:lvl5pPr marL="806450" indent="-268288" algn="l" rtl="0" eaLnBrk="1" fontAlgn="base" hangingPunct="1">
        <a:spcBef>
          <a:spcPct val="20000"/>
        </a:spcBef>
        <a:spcAft>
          <a:spcPct val="0"/>
        </a:spcAft>
        <a:buClr>
          <a:srgbClr val="C00000"/>
        </a:buClr>
        <a:buSzPct val="80000"/>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2495600" y="1700808"/>
            <a:ext cx="7239000" cy="1550268"/>
          </a:xfrm>
        </p:spPr>
        <p:txBody>
          <a:bodyPr/>
          <a:lstStyle/>
          <a:p>
            <a:pPr algn="ctr"/>
            <a:r>
              <a:rPr lang="en-GB" sz="2800" dirty="0"/>
              <a:t>Africa </a:t>
            </a:r>
            <a:r>
              <a:rPr lang="en-GB" sz="2800" dirty="0">
                <a:latin typeface="Arial" charset="0"/>
                <a:cs typeface="Arial" charset="0"/>
              </a:rPr>
              <a:t/>
            </a:r>
            <a:br>
              <a:rPr lang="en-GB" sz="2800" dirty="0">
                <a:latin typeface="Arial" charset="0"/>
                <a:cs typeface="Arial" charset="0"/>
              </a:rPr>
            </a:br>
            <a:r>
              <a:rPr lang="en-GB" sz="2800" dirty="0"/>
              <a:t>Resilience agenda  and climate change adaptation</a:t>
            </a:r>
            <a:endParaRPr lang="en-GB" dirty="0">
              <a:latin typeface="Arial" charset="0"/>
              <a:cs typeface="Arial" charset="0"/>
            </a:endParaRPr>
          </a:p>
        </p:txBody>
      </p:sp>
      <p:sp>
        <p:nvSpPr>
          <p:cNvPr id="10243" name="Subtitle 2"/>
          <p:cNvSpPr>
            <a:spLocks noGrp="1"/>
          </p:cNvSpPr>
          <p:nvPr>
            <p:ph type="subTitle" idx="1"/>
          </p:nvPr>
        </p:nvSpPr>
        <p:spPr>
          <a:xfrm>
            <a:off x="2135560" y="3573016"/>
            <a:ext cx="7618040" cy="2065784"/>
          </a:xfrm>
        </p:spPr>
        <p:txBody>
          <a:bodyPr>
            <a:normAutofit/>
          </a:bodyPr>
          <a:lstStyle/>
          <a:p>
            <a:pPr algn="ctr"/>
            <a:endParaRPr lang="en-GB" sz="2000" dirty="0">
              <a:solidFill>
                <a:schemeClr val="bg1"/>
              </a:solidFill>
            </a:endParaRPr>
          </a:p>
          <a:p>
            <a:pPr algn="ctr"/>
            <a:r>
              <a:rPr lang="en-GB" sz="2000" dirty="0" err="1">
                <a:solidFill>
                  <a:schemeClr val="bg1"/>
                </a:solidFill>
              </a:rPr>
              <a:t>Karemeri</a:t>
            </a:r>
            <a:r>
              <a:rPr lang="en-GB" sz="2000" dirty="0">
                <a:solidFill>
                  <a:schemeClr val="bg1"/>
                </a:solidFill>
              </a:rPr>
              <a:t> </a:t>
            </a:r>
            <a:r>
              <a:rPr lang="en-GB" sz="2000" dirty="0" err="1">
                <a:solidFill>
                  <a:schemeClr val="bg1"/>
                </a:solidFill>
              </a:rPr>
              <a:t>Ndungu</a:t>
            </a:r>
            <a:r>
              <a:rPr lang="en-GB" sz="2000" dirty="0">
                <a:solidFill>
                  <a:schemeClr val="bg1"/>
                </a:solidFill>
              </a:rPr>
              <a:t> (</a:t>
            </a:r>
            <a:r>
              <a:rPr lang="en-GB" sz="2000" dirty="0" err="1">
                <a:solidFill>
                  <a:schemeClr val="bg1"/>
                </a:solidFill>
              </a:rPr>
              <a:t>Kare</a:t>
            </a:r>
            <a:r>
              <a:rPr lang="en-GB" sz="2000" dirty="0">
                <a:solidFill>
                  <a:schemeClr val="bg1"/>
                </a:solidFill>
              </a:rPr>
              <a:t>) </a:t>
            </a:r>
          </a:p>
          <a:p>
            <a:pPr algn="ctr"/>
            <a:r>
              <a:rPr lang="en-GB" sz="2000" dirty="0">
                <a:solidFill>
                  <a:schemeClr val="bg1"/>
                </a:solidFill>
              </a:rPr>
              <a:t>Climate Change Resilience Officer, Africa</a:t>
            </a:r>
          </a:p>
          <a:p>
            <a:pPr algn="ctr"/>
            <a:r>
              <a:rPr lang="en-US" sz="2000" dirty="0">
                <a:solidFill>
                  <a:schemeClr val="bg1"/>
                </a:solidFill>
              </a:rPr>
              <a:t>&amp; Peter </a:t>
            </a:r>
            <a:r>
              <a:rPr lang="en-US" sz="2000" dirty="0" err="1">
                <a:solidFill>
                  <a:schemeClr val="bg1"/>
                </a:solidFill>
              </a:rPr>
              <a:t>Muhangi</a:t>
            </a:r>
            <a:r>
              <a:rPr lang="en-US" sz="2000" dirty="0">
                <a:solidFill>
                  <a:schemeClr val="bg1"/>
                </a:solidFill>
              </a:rPr>
              <a:t>,</a:t>
            </a:r>
          </a:p>
          <a:p>
            <a:pPr algn="ctr"/>
            <a:r>
              <a:rPr lang="en-US" sz="2000" dirty="0">
                <a:solidFill>
                  <a:schemeClr val="bg1"/>
                </a:solidFill>
              </a:rPr>
              <a:t>Food Security and Livelihoods Advisor, Africa</a:t>
            </a:r>
            <a:endParaRPr lang="en-GB" sz="2000" dirty="0">
              <a:solidFill>
                <a:schemeClr val="bg1"/>
              </a:solidFill>
            </a:endParaRPr>
          </a:p>
        </p:txBody>
      </p:sp>
      <p:grpSp>
        <p:nvGrpSpPr>
          <p:cNvPr id="7" name="Group 11"/>
          <p:cNvGrpSpPr>
            <a:grpSpLocks/>
          </p:cNvGrpSpPr>
          <p:nvPr/>
        </p:nvGrpSpPr>
        <p:grpSpPr bwMode="auto">
          <a:xfrm>
            <a:off x="275187" y="292100"/>
            <a:ext cx="2053654" cy="1330915"/>
            <a:chOff x="-360678" y="-631438"/>
            <a:chExt cx="1260000" cy="1330413"/>
          </a:xfrm>
        </p:grpSpPr>
        <p:sp>
          <p:nvSpPr>
            <p:cNvPr id="8" name="Oval 7"/>
            <p:cNvSpPr/>
            <p:nvPr/>
          </p:nvSpPr>
          <p:spPr>
            <a:xfrm>
              <a:off x="-360678" y="-631438"/>
              <a:ext cx="1260000" cy="1330413"/>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360678" y="-243127"/>
              <a:ext cx="1260000" cy="830684"/>
            </a:xfrm>
            <a:prstGeom prst="rect">
              <a:avLst/>
            </a:prstGeom>
            <a:noFill/>
          </p:spPr>
          <p:txBody>
            <a:bodyPr wrap="square" lIns="0" tIns="0" rIns="0" bIns="0">
              <a:spAutoFit/>
            </a:bodyPr>
            <a:lstStyle/>
            <a:p>
              <a:pPr algn="ctr">
                <a:defRPr/>
              </a:pPr>
              <a:r>
                <a:rPr lang="en-GB" b="1" dirty="0">
                  <a:solidFill>
                    <a:prstClr val="white"/>
                  </a:solidFill>
                  <a:latin typeface="Arial" pitchFamily="34" charset="0"/>
                  <a:cs typeface="Arial" pitchFamily="34" charset="0"/>
                </a:rPr>
                <a:t>ADMAG Nairobi </a:t>
              </a:r>
            </a:p>
            <a:p>
              <a:pPr algn="ctr">
                <a:defRPr/>
              </a:pPr>
              <a:r>
                <a:rPr lang="en-GB" b="1" dirty="0">
                  <a:solidFill>
                    <a:prstClr val="white"/>
                  </a:solidFill>
                  <a:latin typeface="Arial" pitchFamily="34" charset="0"/>
                  <a:cs typeface="Arial" pitchFamily="34" charset="0"/>
                </a:rPr>
                <a:t>5-7 Sept </a:t>
              </a:r>
            </a:p>
            <a:p>
              <a:pPr algn="ctr">
                <a:defRPr/>
              </a:pPr>
              <a:r>
                <a:rPr lang="en-GB" b="1" dirty="0">
                  <a:solidFill>
                    <a:prstClr val="white"/>
                  </a:solidFill>
                  <a:latin typeface="Arial" pitchFamily="34" charset="0"/>
                  <a:cs typeface="Arial" pitchFamily="34" charset="0"/>
                </a:rPr>
                <a:t>2018</a:t>
              </a:r>
              <a:endParaRPr lang="en-US" b="1" dirty="0">
                <a:solidFill>
                  <a:prstClr val="white"/>
                </a:solidFill>
                <a:latin typeface="Arial" pitchFamily="34" charset="0"/>
                <a:cs typeface="Arial" pitchFamily="34" charset="0"/>
              </a:endParaRPr>
            </a:p>
          </p:txBody>
        </p:sp>
      </p:grpSp>
    </p:spTree>
    <p:extLst>
      <p:ext uri="{BB962C8B-B14F-4D97-AF65-F5344CB8AC3E}">
        <p14:creationId xmlns:p14="http://schemas.microsoft.com/office/powerpoint/2010/main" val="69930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75520" y="204822"/>
            <a:ext cx="8435280" cy="986105"/>
          </a:xfrm>
          <a:prstGeom prst="rect">
            <a:avLst/>
          </a:prstGeom>
        </p:spPr>
        <p:txBody>
          <a:bodyPr/>
          <a:lstStyle/>
          <a:p>
            <a:pPr algn="ctr" fontAlgn="base">
              <a:spcBef>
                <a:spcPct val="0"/>
              </a:spcBef>
              <a:spcAft>
                <a:spcPct val="0"/>
              </a:spcAft>
              <a:defRPr/>
            </a:pPr>
            <a:r>
              <a:rPr lang="en-US" sz="3200" b="1" dirty="0">
                <a:solidFill>
                  <a:prstClr val="black"/>
                </a:solidFill>
                <a:cs typeface="Arial" pitchFamily="34" charset="0"/>
              </a:rPr>
              <a:t>Draft Africa Resilience Framework (proposed implementation approaches))</a:t>
            </a:r>
            <a:endParaRPr lang="es-ES_tradnl" sz="3200" b="1" dirty="0">
              <a:solidFill>
                <a:prstClr val="black"/>
              </a:solidFill>
              <a:cs typeface="Arial" pitchFamily="34" charset="0"/>
            </a:endParaRPr>
          </a:p>
        </p:txBody>
      </p:sp>
      <p:sp>
        <p:nvSpPr>
          <p:cNvPr id="5" name="Content Placeholder 2"/>
          <p:cNvSpPr txBox="1">
            <a:spLocks/>
          </p:cNvSpPr>
          <p:nvPr/>
        </p:nvSpPr>
        <p:spPr>
          <a:xfrm>
            <a:off x="543697" y="1484784"/>
            <a:ext cx="11096367" cy="4394326"/>
          </a:xfrm>
          <a:prstGeom prst="rect">
            <a:avLst/>
          </a:prstGeom>
        </p:spPr>
        <p:txBody>
          <a:bodyPr/>
          <a:lstStyle/>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Application of integrated participatory community – based tools (CBDRR, EWEA, Surveillance, CBHFA </a:t>
            </a:r>
            <a:r>
              <a:rPr lang="en-US" dirty="0" err="1">
                <a:solidFill>
                  <a:prstClr val="black"/>
                </a:solidFill>
                <a:latin typeface="Arial" pitchFamily="34" charset="0"/>
                <a:cs typeface="Arial" pitchFamily="34" charset="0"/>
              </a:rPr>
              <a:t>etc</a:t>
            </a:r>
            <a:r>
              <a:rPr lang="en-US" dirty="0">
                <a:solidFill>
                  <a:prstClr val="black"/>
                </a:solidFill>
                <a:latin typeface="Arial" pitchFamily="34" charset="0"/>
                <a:cs typeface="Arial" pitchFamily="34" charset="0"/>
              </a:rPr>
              <a:t>)</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Integrated programming (move away from single sector programming)</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Promote RCRC Branches as Centers for building community resilience</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Coordination, collaboration and advocacy (engage different stakeholders at all levels)</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Bridging relief, recovery and community resilience interventions</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Sequencing, layering &amp;  integration for collective impact (movement partners working together in better ways)</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Linking with 1 Billion Coalition (partnerships with UN, civil society organisations, private sector, local organisations, academia)</a:t>
            </a:r>
          </a:p>
          <a:p>
            <a:pPr lvl="1" indent="-457200" fontAlgn="base">
              <a:spcBef>
                <a:spcPct val="20000"/>
              </a:spcBef>
              <a:spcAft>
                <a:spcPct val="0"/>
              </a:spcAft>
              <a:buSzPct val="80000"/>
              <a:buFont typeface="Wingdings" pitchFamily="2" charset="2"/>
              <a:buChar char="§"/>
            </a:pP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5738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476672"/>
            <a:ext cx="8229600" cy="792088"/>
          </a:xfrm>
          <a:prstGeom prst="rect">
            <a:avLst/>
          </a:prstGeom>
        </p:spPr>
        <p:txBody>
          <a:bodyPr/>
          <a:lstStyle/>
          <a:p>
            <a:pPr marL="0" lvl="1" fontAlgn="base">
              <a:spcBef>
                <a:spcPct val="20000"/>
              </a:spcBef>
              <a:spcAft>
                <a:spcPct val="0"/>
              </a:spcAft>
              <a:buSzPct val="80000"/>
            </a:pPr>
            <a:r>
              <a:rPr lang="en-US" sz="2800" b="1" dirty="0">
                <a:solidFill>
                  <a:prstClr val="black"/>
                </a:solidFill>
                <a:cs typeface="Arial" pitchFamily="34" charset="0"/>
              </a:rPr>
              <a:t>Partnerships…&amp; Advocacy</a:t>
            </a:r>
          </a:p>
        </p:txBody>
      </p:sp>
      <p:sp>
        <p:nvSpPr>
          <p:cNvPr id="5" name="Content Placeholder 2"/>
          <p:cNvSpPr txBox="1">
            <a:spLocks/>
          </p:cNvSpPr>
          <p:nvPr/>
        </p:nvSpPr>
        <p:spPr>
          <a:xfrm>
            <a:off x="642551" y="1484783"/>
            <a:ext cx="10898659" cy="4362563"/>
          </a:xfrm>
          <a:prstGeom prst="rect">
            <a:avLst/>
          </a:prstGeom>
        </p:spPr>
        <p:txBody>
          <a:bodyPr/>
          <a:lstStyle/>
          <a:p>
            <a:pPr marL="228600" lvl="1" indent="-228600" fontAlgn="base">
              <a:spcBef>
                <a:spcPct val="20000"/>
              </a:spcBef>
              <a:spcAft>
                <a:spcPct val="0"/>
              </a:spcAft>
              <a:buSzPct val="80000"/>
              <a:buFont typeface="Wingdings" pitchFamily="2" charset="2"/>
              <a:buChar char="§"/>
            </a:pPr>
            <a:r>
              <a:rPr lang="en-GB" dirty="0">
                <a:solidFill>
                  <a:prstClr val="black"/>
                </a:solidFill>
                <a:latin typeface="Arial" pitchFamily="34" charset="0"/>
                <a:cs typeface="Arial" pitchFamily="34" charset="0"/>
              </a:rPr>
              <a:t>Talking with UNISDR for NSs to contribute to the Sendai Monitor of Sendai Framework</a:t>
            </a:r>
          </a:p>
          <a:p>
            <a:pPr marL="228600" lvl="1" indent="-2286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Gov’ts, DRM/DRR Laws and Policies - NAPAs/NAPs, Climate Humanitarian Dialogue/Climate Action Leadership Group)</a:t>
            </a:r>
          </a:p>
          <a:p>
            <a:pPr marL="228600" lvl="1" indent="-2286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1BC with: UN agencies (WFP/UNICEF have signed partnership agreements on 1BC); Private entities (insurance in Kenya, M-urgency for ‘uber-like’ ambulances in Nigeria)</a:t>
            </a:r>
          </a:p>
          <a:p>
            <a:pPr marL="228600" lvl="1" indent="-2286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With governments as implementing agencies for GCF/GEF applications</a:t>
            </a:r>
          </a:p>
          <a:p>
            <a:pPr marL="0" lvl="1" fontAlgn="base">
              <a:spcBef>
                <a:spcPct val="20000"/>
              </a:spcBef>
              <a:spcAft>
                <a:spcPct val="0"/>
              </a:spcAft>
              <a:buSzPct val="80000"/>
            </a:pPr>
            <a:endParaRPr lang="en-GB" dirty="0">
              <a:solidFill>
                <a:prstClr val="black"/>
              </a:solidFill>
              <a:latin typeface="Arial" pitchFamily="34" charset="0"/>
              <a:cs typeface="Arial" pitchFamily="34" charset="0"/>
            </a:endParaRPr>
          </a:p>
          <a:p>
            <a:pPr marL="228600" lvl="1" indent="-228600" fontAlgn="base">
              <a:spcBef>
                <a:spcPct val="20000"/>
              </a:spcBef>
              <a:spcAft>
                <a:spcPct val="0"/>
              </a:spcAft>
              <a:buSzPct val="80000"/>
              <a:buFont typeface="Wingdings" pitchFamily="2" charset="2"/>
              <a:buChar char="§"/>
            </a:pPr>
            <a:r>
              <a:rPr lang="en-US" b="1" dirty="0">
                <a:solidFill>
                  <a:prstClr val="black"/>
                </a:solidFill>
                <a:latin typeface="Arial" pitchFamily="34" charset="0"/>
                <a:cs typeface="Arial" pitchFamily="34" charset="0"/>
              </a:rPr>
              <a:t>Key questions for ADMAG:</a:t>
            </a:r>
          </a:p>
          <a:p>
            <a:pPr marL="514350" lvl="2" indent="-285750" fontAlgn="base">
              <a:spcBef>
                <a:spcPct val="20000"/>
              </a:spcBef>
              <a:spcAft>
                <a:spcPct val="0"/>
              </a:spcAft>
              <a:buSzPct val="80000"/>
              <a:buFont typeface="Wingdings" pitchFamily="2" charset="2"/>
              <a:buChar char="ü"/>
            </a:pPr>
            <a:r>
              <a:rPr lang="en-US" b="1" dirty="0">
                <a:solidFill>
                  <a:prstClr val="black"/>
                </a:solidFill>
                <a:latin typeface="Arial" pitchFamily="34" charset="0"/>
                <a:cs typeface="Arial" pitchFamily="34" charset="0"/>
              </a:rPr>
              <a:t>How is/could NSs engage in these processes at local level?</a:t>
            </a:r>
          </a:p>
          <a:p>
            <a:pPr marL="514350" lvl="2" indent="-285750" fontAlgn="base">
              <a:spcBef>
                <a:spcPct val="20000"/>
              </a:spcBef>
              <a:spcAft>
                <a:spcPct val="0"/>
              </a:spcAft>
              <a:buSzPct val="80000"/>
              <a:buFont typeface="Wingdings" pitchFamily="2" charset="2"/>
              <a:buChar char="ü"/>
            </a:pPr>
            <a:r>
              <a:rPr lang="en-US" b="1" dirty="0">
                <a:solidFill>
                  <a:prstClr val="black"/>
                </a:solidFill>
                <a:latin typeface="Arial" pitchFamily="34" charset="0"/>
                <a:cs typeface="Arial" pitchFamily="34" charset="0"/>
              </a:rPr>
              <a:t>What role could ADMAG play in support?</a:t>
            </a:r>
          </a:p>
          <a:p>
            <a:pPr marL="285750" lvl="1" indent="-285750" fontAlgn="base">
              <a:spcBef>
                <a:spcPct val="20000"/>
              </a:spcBef>
              <a:spcAft>
                <a:spcPct val="0"/>
              </a:spcAft>
              <a:buSzPct val="80000"/>
            </a:pPr>
            <a:endParaRPr lang="es-ES_tradnl" sz="2000" dirty="0">
              <a:solidFill>
                <a:prstClr val="black"/>
              </a:solidFill>
              <a:cs typeface="Arial" pitchFamily="34" charset="0"/>
            </a:endParaRPr>
          </a:p>
        </p:txBody>
      </p:sp>
    </p:spTree>
    <p:extLst>
      <p:ext uri="{BB962C8B-B14F-4D97-AF65-F5344CB8AC3E}">
        <p14:creationId xmlns:p14="http://schemas.microsoft.com/office/powerpoint/2010/main" val="88582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476672"/>
            <a:ext cx="8229600" cy="792088"/>
          </a:xfrm>
          <a:prstGeom prst="rect">
            <a:avLst/>
          </a:prstGeom>
        </p:spPr>
        <p:txBody>
          <a:bodyPr/>
          <a:lstStyle/>
          <a:p>
            <a:pPr algn="ctr" fontAlgn="base">
              <a:spcBef>
                <a:spcPct val="0"/>
              </a:spcBef>
              <a:spcAft>
                <a:spcPct val="0"/>
              </a:spcAft>
              <a:defRPr/>
            </a:pPr>
            <a:r>
              <a:rPr lang="en-GB" sz="3200" b="1" dirty="0">
                <a:solidFill>
                  <a:prstClr val="black"/>
                </a:solidFill>
                <a:cs typeface="Arial" pitchFamily="34" charset="0"/>
              </a:rPr>
              <a:t>Outline</a:t>
            </a:r>
            <a:r>
              <a:rPr lang="es-ES_tradnl" sz="3200" b="1" dirty="0">
                <a:solidFill>
                  <a:prstClr val="black"/>
                </a:solidFill>
                <a:cs typeface="Arial" pitchFamily="34" charset="0"/>
              </a:rPr>
              <a:t> of </a:t>
            </a:r>
            <a:r>
              <a:rPr lang="en-GB" sz="3200" b="1" dirty="0">
                <a:solidFill>
                  <a:prstClr val="black"/>
                </a:solidFill>
                <a:cs typeface="Arial" pitchFamily="34" charset="0"/>
              </a:rPr>
              <a:t>the</a:t>
            </a:r>
            <a:r>
              <a:rPr lang="es-ES_tradnl" sz="3200" b="1" dirty="0">
                <a:solidFill>
                  <a:prstClr val="black"/>
                </a:solidFill>
                <a:cs typeface="Arial" pitchFamily="34" charset="0"/>
              </a:rPr>
              <a:t> </a:t>
            </a:r>
            <a:r>
              <a:rPr lang="en-GB" sz="3200" b="1" dirty="0">
                <a:solidFill>
                  <a:prstClr val="black"/>
                </a:solidFill>
                <a:cs typeface="Arial" pitchFamily="34" charset="0"/>
              </a:rPr>
              <a:t>Presentation</a:t>
            </a:r>
          </a:p>
        </p:txBody>
      </p:sp>
      <p:sp>
        <p:nvSpPr>
          <p:cNvPr id="5" name="Content Placeholder 2"/>
          <p:cNvSpPr txBox="1">
            <a:spLocks/>
          </p:cNvSpPr>
          <p:nvPr/>
        </p:nvSpPr>
        <p:spPr>
          <a:xfrm>
            <a:off x="1619250" y="1409700"/>
            <a:ext cx="9105900" cy="4248150"/>
          </a:xfrm>
          <a:prstGeom prst="rect">
            <a:avLst/>
          </a:prstGeom>
        </p:spPr>
        <p:txBody>
          <a:bodyPr/>
          <a:lstStyle/>
          <a:p>
            <a:pPr lvl="1" indent="-457200" fontAlgn="base">
              <a:spcBef>
                <a:spcPct val="20000"/>
              </a:spcBef>
              <a:spcAft>
                <a:spcPct val="0"/>
              </a:spcAft>
              <a:buSzPct val="80000"/>
              <a:buFontTx/>
              <a:buAutoNum type="arabicPeriod"/>
            </a:pPr>
            <a:r>
              <a:rPr lang="en-US" sz="2800" b="1" dirty="0">
                <a:solidFill>
                  <a:prstClr val="black"/>
                </a:solidFill>
                <a:cs typeface="Arial" pitchFamily="34" charset="0"/>
              </a:rPr>
              <a:t>IFRC &amp; Global Policy frameworks Regional Policy Frameworks</a:t>
            </a:r>
          </a:p>
          <a:p>
            <a:pPr lvl="1" indent="-457200" fontAlgn="base">
              <a:spcBef>
                <a:spcPct val="20000"/>
              </a:spcBef>
              <a:spcAft>
                <a:spcPct val="0"/>
              </a:spcAft>
              <a:buSzPct val="80000"/>
              <a:buFontTx/>
              <a:buAutoNum type="arabicPeriod"/>
            </a:pPr>
            <a:r>
              <a:rPr lang="en-US" sz="2800" b="1" dirty="0">
                <a:solidFill>
                  <a:prstClr val="black"/>
                </a:solidFill>
                <a:cs typeface="Arial" pitchFamily="34" charset="0"/>
              </a:rPr>
              <a:t>Tools &amp; Current situation in CCA/Resilience</a:t>
            </a:r>
          </a:p>
          <a:p>
            <a:pPr lvl="1" indent="-457200" fontAlgn="base">
              <a:spcBef>
                <a:spcPct val="20000"/>
              </a:spcBef>
              <a:spcAft>
                <a:spcPct val="0"/>
              </a:spcAft>
              <a:buSzPct val="80000"/>
              <a:buFontTx/>
              <a:buAutoNum type="arabicPeriod"/>
            </a:pPr>
            <a:r>
              <a:rPr lang="en-US" sz="2800" b="1" dirty="0">
                <a:solidFill>
                  <a:prstClr val="black"/>
                </a:solidFill>
                <a:cs typeface="Arial" pitchFamily="34" charset="0"/>
              </a:rPr>
              <a:t>Africa Resilience Framework</a:t>
            </a:r>
          </a:p>
          <a:p>
            <a:pPr lvl="1" indent="-457200" fontAlgn="base">
              <a:spcBef>
                <a:spcPct val="20000"/>
              </a:spcBef>
              <a:spcAft>
                <a:spcPct val="0"/>
              </a:spcAft>
              <a:buSzPct val="80000"/>
              <a:buFontTx/>
              <a:buAutoNum type="arabicPeriod"/>
            </a:pPr>
            <a:r>
              <a:rPr lang="en-US" sz="2800" b="1" dirty="0">
                <a:solidFill>
                  <a:prstClr val="black"/>
                </a:solidFill>
                <a:cs typeface="Arial" pitchFamily="34" charset="0"/>
              </a:rPr>
              <a:t>Partnerships </a:t>
            </a:r>
          </a:p>
          <a:p>
            <a:pPr lvl="1" indent="-457200" fontAlgn="base">
              <a:spcBef>
                <a:spcPct val="20000"/>
              </a:spcBef>
              <a:spcAft>
                <a:spcPct val="0"/>
              </a:spcAft>
              <a:buSzPct val="80000"/>
              <a:buFontTx/>
              <a:buAutoNum type="arabicPeriod"/>
            </a:pPr>
            <a:r>
              <a:rPr lang="en-US" sz="2800" b="1" dirty="0">
                <a:solidFill>
                  <a:prstClr val="black"/>
                </a:solidFill>
                <a:cs typeface="Arial" pitchFamily="34" charset="0"/>
              </a:rPr>
              <a:t>Key questions for ADMAG</a:t>
            </a:r>
          </a:p>
          <a:p>
            <a:pPr marL="0" lvl="1" fontAlgn="base">
              <a:spcBef>
                <a:spcPct val="20000"/>
              </a:spcBef>
              <a:spcAft>
                <a:spcPct val="0"/>
              </a:spcAft>
              <a:buSzPct val="80000"/>
            </a:pPr>
            <a:endParaRPr lang="en-US" sz="2800" b="1" dirty="0">
              <a:solidFill>
                <a:prstClr val="black"/>
              </a:solidFill>
              <a:cs typeface="Arial" pitchFamily="34" charset="0"/>
            </a:endParaRPr>
          </a:p>
        </p:txBody>
      </p:sp>
    </p:spTree>
    <p:extLst>
      <p:ext uri="{BB962C8B-B14F-4D97-AF65-F5344CB8AC3E}">
        <p14:creationId xmlns:p14="http://schemas.microsoft.com/office/powerpoint/2010/main" val="136088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476672"/>
            <a:ext cx="8229600" cy="792088"/>
          </a:xfrm>
          <a:prstGeom prst="rect">
            <a:avLst/>
          </a:prstGeom>
        </p:spPr>
        <p:txBody>
          <a:bodyPr/>
          <a:lstStyle/>
          <a:p>
            <a:pPr lvl="1" indent="-457200" fontAlgn="base">
              <a:spcBef>
                <a:spcPct val="20000"/>
              </a:spcBef>
              <a:spcAft>
                <a:spcPct val="0"/>
              </a:spcAft>
              <a:buSzPct val="80000"/>
              <a:buFontTx/>
              <a:buAutoNum type="arabicPeriod"/>
            </a:pPr>
            <a:r>
              <a:rPr lang="en-US" sz="2800" b="1" dirty="0">
                <a:solidFill>
                  <a:prstClr val="black"/>
                </a:solidFill>
                <a:cs typeface="Arial" pitchFamily="34" charset="0"/>
              </a:rPr>
              <a:t>IFRC &amp; Global Policy frameworks</a:t>
            </a:r>
          </a:p>
        </p:txBody>
      </p:sp>
      <p:sp>
        <p:nvSpPr>
          <p:cNvPr id="5" name="Content Placeholder 2"/>
          <p:cNvSpPr txBox="1">
            <a:spLocks/>
          </p:cNvSpPr>
          <p:nvPr/>
        </p:nvSpPr>
        <p:spPr>
          <a:xfrm>
            <a:off x="642551" y="1484783"/>
            <a:ext cx="10898659" cy="4362563"/>
          </a:xfrm>
          <a:prstGeom prst="rect">
            <a:avLst/>
          </a:prstGeom>
        </p:spPr>
        <p:txBody>
          <a:bodyPr/>
          <a:lstStyle/>
          <a:p>
            <a:pPr marL="228600" lvl="1" indent="-228600" fontAlgn="base">
              <a:spcBef>
                <a:spcPct val="20000"/>
              </a:spcBef>
              <a:spcAft>
                <a:spcPct val="0"/>
              </a:spcAft>
              <a:buSzPct val="80000"/>
              <a:buFont typeface="Wingdings" pitchFamily="2" charset="2"/>
              <a:buChar char="§"/>
            </a:pPr>
            <a:r>
              <a:rPr lang="en-GB" dirty="0">
                <a:solidFill>
                  <a:prstClr val="black"/>
                </a:solidFill>
                <a:latin typeface="Arial" pitchFamily="34" charset="0"/>
                <a:cs typeface="Arial" pitchFamily="34" charset="0"/>
              </a:rPr>
              <a:t>Sendai Framework</a:t>
            </a:r>
          </a:p>
          <a:p>
            <a:pPr marL="228600" lvl="1" indent="-228600" fontAlgn="base">
              <a:spcBef>
                <a:spcPct val="20000"/>
              </a:spcBef>
              <a:spcAft>
                <a:spcPct val="0"/>
              </a:spcAft>
              <a:buSzPct val="80000"/>
              <a:buFont typeface="Wingdings" pitchFamily="2" charset="2"/>
              <a:buChar char="§"/>
            </a:pPr>
            <a:r>
              <a:rPr lang="en-US" dirty="0" err="1">
                <a:solidFill>
                  <a:prstClr val="black"/>
                </a:solidFill>
                <a:latin typeface="Arial" pitchFamily="34" charset="0"/>
                <a:cs typeface="Arial" pitchFamily="34" charset="0"/>
              </a:rPr>
              <a:t>CoPs</a:t>
            </a:r>
            <a:r>
              <a:rPr lang="en-US" dirty="0">
                <a:solidFill>
                  <a:prstClr val="black"/>
                </a:solidFill>
                <a:latin typeface="Arial" pitchFamily="34" charset="0"/>
                <a:cs typeface="Arial" pitchFamily="34" charset="0"/>
              </a:rPr>
              <a:t> (NAPAs/NAPs, Climate Humanitarian Dialogue/Climate Action Leadership Group)</a:t>
            </a:r>
          </a:p>
          <a:p>
            <a:pPr marL="228600" lvl="1" indent="-2286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Grand Bargain (Localization of Aid)</a:t>
            </a:r>
          </a:p>
          <a:p>
            <a:pPr marL="228600" lvl="1" indent="-2286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Strategy 2020, 1BC, FCR/R2R, Africa Roadmap, Climate Change Adaptation Guidelines</a:t>
            </a:r>
            <a:endParaRPr lang="en-GB" dirty="0">
              <a:solidFill>
                <a:prstClr val="black"/>
              </a:solidFill>
              <a:latin typeface="Arial" pitchFamily="34" charset="0"/>
              <a:cs typeface="Arial" pitchFamily="34" charset="0"/>
            </a:endParaRPr>
          </a:p>
          <a:p>
            <a:pPr marL="0" lvl="1" fontAlgn="base">
              <a:spcBef>
                <a:spcPct val="20000"/>
              </a:spcBef>
              <a:spcAft>
                <a:spcPct val="0"/>
              </a:spcAft>
              <a:buSzPct val="80000"/>
            </a:pPr>
            <a:endParaRPr lang="en-GB" dirty="0">
              <a:solidFill>
                <a:prstClr val="black"/>
              </a:solidFill>
              <a:latin typeface="Arial" pitchFamily="34" charset="0"/>
              <a:cs typeface="Arial" pitchFamily="34" charset="0"/>
            </a:endParaRPr>
          </a:p>
          <a:p>
            <a:pPr marL="228600" lvl="1" indent="-2286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Key questions for ADMAG:</a:t>
            </a:r>
          </a:p>
          <a:p>
            <a:pPr marL="514350" lvl="2" indent="-285750" fontAlgn="base">
              <a:spcBef>
                <a:spcPct val="20000"/>
              </a:spcBef>
              <a:spcAft>
                <a:spcPct val="0"/>
              </a:spcAft>
              <a:buSzPct val="80000"/>
              <a:buFont typeface="Wingdings" pitchFamily="2" charset="2"/>
              <a:buChar char="ü"/>
            </a:pPr>
            <a:r>
              <a:rPr lang="en-US" dirty="0">
                <a:solidFill>
                  <a:prstClr val="black"/>
                </a:solidFill>
                <a:latin typeface="Arial" pitchFamily="34" charset="0"/>
                <a:cs typeface="Arial" pitchFamily="34" charset="0"/>
              </a:rPr>
              <a:t>How is/could NSs engage in these processes at local level?</a:t>
            </a:r>
          </a:p>
          <a:p>
            <a:pPr marL="514350" lvl="2" indent="-285750" fontAlgn="base">
              <a:spcBef>
                <a:spcPct val="20000"/>
              </a:spcBef>
              <a:spcAft>
                <a:spcPct val="0"/>
              </a:spcAft>
              <a:buSzPct val="80000"/>
              <a:buFont typeface="Wingdings" pitchFamily="2" charset="2"/>
              <a:buChar char="ü"/>
            </a:pPr>
            <a:r>
              <a:rPr lang="en-US" dirty="0">
                <a:solidFill>
                  <a:prstClr val="black"/>
                </a:solidFill>
                <a:latin typeface="Arial" pitchFamily="34" charset="0"/>
                <a:cs typeface="Arial" pitchFamily="34" charset="0"/>
              </a:rPr>
              <a:t>What role could ADMAG play in support?</a:t>
            </a:r>
          </a:p>
          <a:p>
            <a:pPr marL="285750" lvl="1" indent="-285750" fontAlgn="base">
              <a:spcBef>
                <a:spcPct val="20000"/>
              </a:spcBef>
              <a:spcAft>
                <a:spcPct val="0"/>
              </a:spcAft>
              <a:buSzPct val="80000"/>
            </a:pPr>
            <a:endParaRPr lang="es-ES_tradnl" sz="2000" dirty="0">
              <a:solidFill>
                <a:prstClr val="black"/>
              </a:solidFill>
              <a:cs typeface="Arial" pitchFamily="34" charset="0"/>
            </a:endParaRPr>
          </a:p>
        </p:txBody>
      </p:sp>
    </p:spTree>
    <p:extLst>
      <p:ext uri="{BB962C8B-B14F-4D97-AF65-F5344CB8AC3E}">
        <p14:creationId xmlns:p14="http://schemas.microsoft.com/office/powerpoint/2010/main" val="193199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i="0" dirty="0"/>
              <a:t>FCR/R2R Stages&amp; Milestones</a:t>
            </a:r>
          </a:p>
        </p:txBody>
      </p:sp>
      <p:pic>
        <p:nvPicPr>
          <p:cNvPr id="6" name="Picture 5"/>
          <p:cNvPicPr>
            <a:picLocks noChangeAspect="1"/>
          </p:cNvPicPr>
          <p:nvPr/>
        </p:nvPicPr>
        <p:blipFill>
          <a:blip r:embed="rId3"/>
          <a:stretch>
            <a:fillRect/>
          </a:stretch>
        </p:blipFill>
        <p:spPr>
          <a:xfrm>
            <a:off x="2416629" y="1417638"/>
            <a:ext cx="6596741" cy="4394327"/>
          </a:xfrm>
          <a:prstGeom prst="rect">
            <a:avLst/>
          </a:prstGeom>
        </p:spPr>
      </p:pic>
    </p:spTree>
    <p:extLst>
      <p:ext uri="{BB962C8B-B14F-4D97-AF65-F5344CB8AC3E}">
        <p14:creationId xmlns:p14="http://schemas.microsoft.com/office/powerpoint/2010/main" val="110980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68896" y="506186"/>
            <a:ext cx="8229600" cy="792088"/>
          </a:xfrm>
          <a:prstGeom prst="rect">
            <a:avLst/>
          </a:prstGeom>
        </p:spPr>
        <p:txBody>
          <a:bodyPr/>
          <a:lstStyle/>
          <a:p>
            <a:pPr marL="0" lvl="1" fontAlgn="base">
              <a:spcBef>
                <a:spcPct val="20000"/>
              </a:spcBef>
              <a:spcAft>
                <a:spcPct val="0"/>
              </a:spcAft>
              <a:buSzPct val="80000"/>
            </a:pPr>
            <a:r>
              <a:rPr lang="en-US" sz="2800" b="1" dirty="0">
                <a:solidFill>
                  <a:prstClr val="black"/>
                </a:solidFill>
                <a:cs typeface="Arial" pitchFamily="34" charset="0"/>
              </a:rPr>
              <a:t>2017 Annual DRR Mapping</a:t>
            </a:r>
          </a:p>
        </p:txBody>
      </p:sp>
      <p:sp>
        <p:nvSpPr>
          <p:cNvPr id="5" name="Content Placeholder 2"/>
          <p:cNvSpPr txBox="1">
            <a:spLocks/>
          </p:cNvSpPr>
          <p:nvPr/>
        </p:nvSpPr>
        <p:spPr>
          <a:xfrm>
            <a:off x="649705" y="1484784"/>
            <a:ext cx="6238383" cy="3700827"/>
          </a:xfrm>
          <a:prstGeom prst="rect">
            <a:avLst/>
          </a:prstGeom>
        </p:spPr>
        <p:txBody>
          <a:bodyPr/>
          <a:lstStyle/>
          <a:p>
            <a:pPr marL="285750" lvl="1" indent="-285750" fontAlgn="base">
              <a:spcBef>
                <a:spcPct val="20000"/>
              </a:spcBef>
              <a:spcAft>
                <a:spcPct val="0"/>
              </a:spcAft>
              <a:buSzPct val="80000"/>
            </a:pPr>
            <a:endParaRPr lang="es-ES_tradnl" sz="2000" dirty="0">
              <a:solidFill>
                <a:prstClr val="black"/>
              </a:solidFill>
              <a:cs typeface="Arial" pitchFamily="34" charset="0"/>
            </a:endParaRPr>
          </a:p>
        </p:txBody>
      </p:sp>
      <p:pic>
        <p:nvPicPr>
          <p:cNvPr id="2" name="Picture 1"/>
          <p:cNvPicPr>
            <a:picLocks noChangeAspect="1"/>
          </p:cNvPicPr>
          <p:nvPr/>
        </p:nvPicPr>
        <p:blipFill>
          <a:blip r:embed="rId3"/>
          <a:stretch>
            <a:fillRect/>
          </a:stretch>
        </p:blipFill>
        <p:spPr>
          <a:xfrm>
            <a:off x="1140484" y="1591918"/>
            <a:ext cx="5256823" cy="3593693"/>
          </a:xfrm>
          <a:prstGeom prst="rect">
            <a:avLst/>
          </a:prstGeom>
        </p:spPr>
      </p:pic>
      <p:pic>
        <p:nvPicPr>
          <p:cNvPr id="3" name="Picture 2"/>
          <p:cNvPicPr>
            <a:picLocks noChangeAspect="1"/>
          </p:cNvPicPr>
          <p:nvPr/>
        </p:nvPicPr>
        <p:blipFill>
          <a:blip r:embed="rId4"/>
          <a:stretch>
            <a:fillRect/>
          </a:stretch>
        </p:blipFill>
        <p:spPr>
          <a:xfrm>
            <a:off x="7378867" y="2563467"/>
            <a:ext cx="3321404" cy="1897322"/>
          </a:xfrm>
          <a:prstGeom prst="rect">
            <a:avLst/>
          </a:prstGeom>
        </p:spPr>
      </p:pic>
    </p:spTree>
    <p:extLst>
      <p:ext uri="{BB962C8B-B14F-4D97-AF65-F5344CB8AC3E}">
        <p14:creationId xmlns:p14="http://schemas.microsoft.com/office/powerpoint/2010/main" val="199205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68896" y="506186"/>
            <a:ext cx="8229600" cy="792088"/>
          </a:xfrm>
          <a:prstGeom prst="rect">
            <a:avLst/>
          </a:prstGeom>
        </p:spPr>
        <p:txBody>
          <a:bodyPr/>
          <a:lstStyle/>
          <a:p>
            <a:pPr marL="0" lvl="1" fontAlgn="base">
              <a:spcBef>
                <a:spcPct val="20000"/>
              </a:spcBef>
              <a:spcAft>
                <a:spcPct val="0"/>
              </a:spcAft>
              <a:buSzPct val="80000"/>
            </a:pPr>
            <a:r>
              <a:rPr lang="en-US" sz="2800" b="1" dirty="0">
                <a:solidFill>
                  <a:prstClr val="black"/>
                </a:solidFill>
                <a:cs typeface="Arial" pitchFamily="34" charset="0"/>
              </a:rPr>
              <a:t>2017 Annual DRR Mapping</a:t>
            </a:r>
          </a:p>
        </p:txBody>
      </p:sp>
      <p:sp>
        <p:nvSpPr>
          <p:cNvPr id="5" name="Content Placeholder 2"/>
          <p:cNvSpPr txBox="1">
            <a:spLocks/>
          </p:cNvSpPr>
          <p:nvPr/>
        </p:nvSpPr>
        <p:spPr>
          <a:xfrm>
            <a:off x="649705" y="1484784"/>
            <a:ext cx="6238383" cy="3700827"/>
          </a:xfrm>
          <a:prstGeom prst="rect">
            <a:avLst/>
          </a:prstGeom>
        </p:spPr>
        <p:txBody>
          <a:bodyPr/>
          <a:lstStyle/>
          <a:p>
            <a:pPr marL="285750" lvl="1" indent="-285750" fontAlgn="base">
              <a:spcBef>
                <a:spcPct val="20000"/>
              </a:spcBef>
              <a:spcAft>
                <a:spcPct val="0"/>
              </a:spcAft>
              <a:buSzPct val="80000"/>
            </a:pPr>
            <a:endParaRPr lang="es-ES_tradnl" sz="2000" dirty="0">
              <a:solidFill>
                <a:prstClr val="black"/>
              </a:solidFill>
              <a:cs typeface="Arial" pitchFamily="34" charset="0"/>
            </a:endParaRPr>
          </a:p>
        </p:txBody>
      </p:sp>
      <p:pic>
        <p:nvPicPr>
          <p:cNvPr id="6" name="Picture 5"/>
          <p:cNvPicPr>
            <a:picLocks noChangeAspect="1"/>
          </p:cNvPicPr>
          <p:nvPr/>
        </p:nvPicPr>
        <p:blipFill>
          <a:blip r:embed="rId3"/>
          <a:stretch>
            <a:fillRect/>
          </a:stretch>
        </p:blipFill>
        <p:spPr>
          <a:xfrm>
            <a:off x="705919" y="1484784"/>
            <a:ext cx="4251960" cy="3898838"/>
          </a:xfrm>
          <a:prstGeom prst="rect">
            <a:avLst/>
          </a:prstGeom>
        </p:spPr>
      </p:pic>
      <p:pic>
        <p:nvPicPr>
          <p:cNvPr id="7" name="Picture 6"/>
          <p:cNvPicPr>
            <a:picLocks noChangeAspect="1"/>
          </p:cNvPicPr>
          <p:nvPr/>
        </p:nvPicPr>
        <p:blipFill>
          <a:blip r:embed="rId4"/>
          <a:stretch>
            <a:fillRect/>
          </a:stretch>
        </p:blipFill>
        <p:spPr>
          <a:xfrm>
            <a:off x="5238206" y="1298274"/>
            <a:ext cx="6257108" cy="4600575"/>
          </a:xfrm>
          <a:prstGeom prst="rect">
            <a:avLst/>
          </a:prstGeom>
        </p:spPr>
      </p:pic>
    </p:spTree>
    <p:extLst>
      <p:ext uri="{BB962C8B-B14F-4D97-AF65-F5344CB8AC3E}">
        <p14:creationId xmlns:p14="http://schemas.microsoft.com/office/powerpoint/2010/main" val="197779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75520" y="204822"/>
            <a:ext cx="8435280" cy="986105"/>
          </a:xfrm>
          <a:prstGeom prst="rect">
            <a:avLst/>
          </a:prstGeom>
        </p:spPr>
        <p:txBody>
          <a:bodyPr/>
          <a:lstStyle/>
          <a:p>
            <a:pPr algn="ctr" fontAlgn="base">
              <a:spcBef>
                <a:spcPct val="0"/>
              </a:spcBef>
              <a:spcAft>
                <a:spcPct val="0"/>
              </a:spcAft>
              <a:defRPr/>
            </a:pPr>
            <a:r>
              <a:rPr lang="en-US" sz="3200" b="1" dirty="0">
                <a:solidFill>
                  <a:prstClr val="black"/>
                </a:solidFill>
                <a:cs typeface="Arial" pitchFamily="34" charset="0"/>
              </a:rPr>
              <a:t>What we are doing/Could do: the how. Tools &amp; Projects</a:t>
            </a:r>
            <a:endParaRPr lang="es-ES_tradnl" sz="3200" b="1" dirty="0">
              <a:solidFill>
                <a:prstClr val="black"/>
              </a:solidFill>
              <a:cs typeface="Arial" pitchFamily="34" charset="0"/>
            </a:endParaRPr>
          </a:p>
        </p:txBody>
      </p:sp>
      <p:sp>
        <p:nvSpPr>
          <p:cNvPr id="5" name="Content Placeholder 2"/>
          <p:cNvSpPr txBox="1">
            <a:spLocks/>
          </p:cNvSpPr>
          <p:nvPr/>
        </p:nvSpPr>
        <p:spPr>
          <a:xfrm>
            <a:off x="543697" y="1484784"/>
            <a:ext cx="11096367" cy="4394326"/>
          </a:xfrm>
          <a:prstGeom prst="rect">
            <a:avLst/>
          </a:prstGeom>
        </p:spPr>
        <p:txBody>
          <a:bodyPr/>
          <a:lstStyle/>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Operationalizing our frameworks at cluster level. FCR and R2R, SARF (thru RIASCO), Gov’ts: IGAD (ICPAC [COFs]/IDDRSI)</a:t>
            </a:r>
            <a:r>
              <a:rPr lang="en-GB" dirty="0">
                <a:solidFill>
                  <a:prstClr val="black"/>
                </a:solidFill>
                <a:latin typeface="Arial" pitchFamily="34" charset="0"/>
                <a:cs typeface="Arial" pitchFamily="34" charset="0"/>
              </a:rPr>
              <a:t>, </a:t>
            </a:r>
            <a:r>
              <a:rPr lang="en-US" dirty="0">
                <a:solidFill>
                  <a:prstClr val="black"/>
                </a:solidFill>
                <a:latin typeface="Arial" pitchFamily="34" charset="0"/>
                <a:cs typeface="Arial" pitchFamily="34" charset="0"/>
              </a:rPr>
              <a:t>Sahel+, </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Projects: LCBI, Senegal River Basin Initiative, ZRBI, GFCS, </a:t>
            </a:r>
            <a:r>
              <a:rPr lang="en-US" dirty="0" err="1">
                <a:solidFill>
                  <a:prstClr val="black"/>
                </a:solidFill>
                <a:latin typeface="Arial" pitchFamily="34" charset="0"/>
                <a:cs typeface="Arial" pitchFamily="34" charset="0"/>
              </a:rPr>
              <a:t>PfR</a:t>
            </a:r>
            <a:endParaRPr lang="en-US" dirty="0">
              <a:solidFill>
                <a:prstClr val="black"/>
              </a:solidFill>
              <a:latin typeface="Arial" pitchFamily="34" charset="0"/>
              <a:cs typeface="Arial" pitchFamily="34" charset="0"/>
            </a:endParaRP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Tools: R2R (operationalizes the FCR), FbF in 12 countries, Insurance (appeals and community index-based insurance)</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SLGs/ADMAGs showing Common characteristics defining community resilience</a:t>
            </a:r>
          </a:p>
        </p:txBody>
      </p:sp>
    </p:spTree>
    <p:extLst>
      <p:ext uri="{BB962C8B-B14F-4D97-AF65-F5344CB8AC3E}">
        <p14:creationId xmlns:p14="http://schemas.microsoft.com/office/powerpoint/2010/main" val="18854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75520" y="204822"/>
            <a:ext cx="8435280" cy="986105"/>
          </a:xfrm>
          <a:prstGeom prst="rect">
            <a:avLst/>
          </a:prstGeom>
        </p:spPr>
        <p:txBody>
          <a:bodyPr/>
          <a:lstStyle/>
          <a:p>
            <a:pPr algn="ctr" fontAlgn="base">
              <a:spcBef>
                <a:spcPct val="0"/>
              </a:spcBef>
              <a:spcAft>
                <a:spcPct val="0"/>
              </a:spcAft>
              <a:defRPr/>
            </a:pPr>
            <a:r>
              <a:rPr lang="en-US" sz="3200" b="1" dirty="0">
                <a:solidFill>
                  <a:prstClr val="black"/>
                </a:solidFill>
                <a:cs typeface="Arial" pitchFamily="34" charset="0"/>
              </a:rPr>
              <a:t>Draft Africa Resilience Framework (Goal &amp; Expected Results)</a:t>
            </a:r>
            <a:endParaRPr lang="es-ES_tradnl" sz="3200" b="1" dirty="0">
              <a:solidFill>
                <a:prstClr val="black"/>
              </a:solidFill>
              <a:cs typeface="Arial" pitchFamily="34" charset="0"/>
            </a:endParaRPr>
          </a:p>
        </p:txBody>
      </p:sp>
      <p:sp>
        <p:nvSpPr>
          <p:cNvPr id="5" name="Content Placeholder 2"/>
          <p:cNvSpPr txBox="1">
            <a:spLocks/>
          </p:cNvSpPr>
          <p:nvPr/>
        </p:nvSpPr>
        <p:spPr>
          <a:xfrm>
            <a:off x="543697" y="1484784"/>
            <a:ext cx="11096367" cy="4394326"/>
          </a:xfrm>
          <a:prstGeom prst="rect">
            <a:avLst/>
          </a:prstGeom>
        </p:spPr>
        <p:txBody>
          <a:bodyPr/>
          <a:lstStyle/>
          <a:p>
            <a:pPr marL="0" lvl="1" fontAlgn="base">
              <a:spcBef>
                <a:spcPct val="20000"/>
              </a:spcBef>
              <a:spcAft>
                <a:spcPct val="0"/>
              </a:spcAft>
              <a:buSzPct val="80000"/>
            </a:pPr>
            <a:r>
              <a:rPr lang="en-US" b="1" dirty="0">
                <a:solidFill>
                  <a:prstClr val="black"/>
                </a:solidFill>
                <a:latin typeface="Arial" pitchFamily="34" charset="0"/>
                <a:cs typeface="Arial" pitchFamily="34" charset="0"/>
              </a:rPr>
              <a:t>Goal</a:t>
            </a:r>
            <a:r>
              <a:rPr lang="en-US" dirty="0">
                <a:solidFill>
                  <a:prstClr val="black"/>
                </a:solidFill>
                <a:latin typeface="Arial" pitchFamily="34" charset="0"/>
                <a:cs typeface="Arial" pitchFamily="34" charset="0"/>
              </a:rPr>
              <a:t>: Targeted  communities have increased resilience, stronger capacity, and reduced exposure to risks </a:t>
            </a:r>
          </a:p>
          <a:p>
            <a:pPr marL="0" lvl="1" fontAlgn="base">
              <a:spcBef>
                <a:spcPct val="20000"/>
              </a:spcBef>
              <a:spcAft>
                <a:spcPct val="0"/>
              </a:spcAft>
              <a:buSzPct val="80000"/>
            </a:pPr>
            <a:r>
              <a:rPr lang="en-US" b="1" dirty="0">
                <a:solidFill>
                  <a:prstClr val="black"/>
                </a:solidFill>
                <a:latin typeface="Arial" pitchFamily="34" charset="0"/>
                <a:cs typeface="Arial" pitchFamily="34" charset="0"/>
              </a:rPr>
              <a:t>Expected Results: </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Improved NS capacity for effective implementation of resilience </a:t>
            </a:r>
            <a:r>
              <a:rPr lang="en-US" dirty="0" err="1">
                <a:solidFill>
                  <a:prstClr val="black"/>
                </a:solidFill>
                <a:latin typeface="Arial" pitchFamily="34" charset="0"/>
                <a:cs typeface="Arial" pitchFamily="34" charset="0"/>
              </a:rPr>
              <a:t>programmes</a:t>
            </a:r>
            <a:endParaRPr lang="en-US" dirty="0">
              <a:solidFill>
                <a:prstClr val="black"/>
              </a:solidFill>
              <a:latin typeface="Arial" pitchFamily="34" charset="0"/>
              <a:cs typeface="Arial" pitchFamily="34" charset="0"/>
            </a:endParaRP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Improved NS organizational preparedness capacity </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Increased adaptive capacity of communities (ref. CCA)</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Increased ability of NSs and communities to address and reduce risk</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Increased knowledge and skills of communities (vulnerability &amp; capacity assessment, risk monitoring, risk reduction planning)</a:t>
            </a:r>
          </a:p>
          <a:p>
            <a:pPr lvl="1" indent="-457200" fontAlgn="base">
              <a:spcBef>
                <a:spcPct val="20000"/>
              </a:spcBef>
              <a:spcAft>
                <a:spcPct val="0"/>
              </a:spcAft>
              <a:buSzPct val="80000"/>
              <a:buFont typeface="Wingdings" pitchFamily="2" charset="2"/>
              <a:buChar char="§"/>
            </a:pP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8980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75520" y="204822"/>
            <a:ext cx="8435280" cy="986105"/>
          </a:xfrm>
          <a:prstGeom prst="rect">
            <a:avLst/>
          </a:prstGeom>
        </p:spPr>
        <p:txBody>
          <a:bodyPr/>
          <a:lstStyle/>
          <a:p>
            <a:pPr algn="ctr" fontAlgn="base">
              <a:spcBef>
                <a:spcPct val="0"/>
              </a:spcBef>
              <a:spcAft>
                <a:spcPct val="0"/>
              </a:spcAft>
              <a:defRPr/>
            </a:pPr>
            <a:r>
              <a:rPr lang="en-US" sz="3200" b="1" dirty="0">
                <a:solidFill>
                  <a:prstClr val="black"/>
                </a:solidFill>
                <a:cs typeface="Arial" pitchFamily="34" charset="0"/>
              </a:rPr>
              <a:t>Draft Africa Resilience Framework (proposed IFRC roles)</a:t>
            </a:r>
            <a:endParaRPr lang="es-ES_tradnl" sz="3200" b="1" dirty="0">
              <a:solidFill>
                <a:prstClr val="black"/>
              </a:solidFill>
              <a:cs typeface="Arial" pitchFamily="34" charset="0"/>
            </a:endParaRPr>
          </a:p>
        </p:txBody>
      </p:sp>
      <p:sp>
        <p:nvSpPr>
          <p:cNvPr id="5" name="Content Placeholder 2"/>
          <p:cNvSpPr txBox="1">
            <a:spLocks/>
          </p:cNvSpPr>
          <p:nvPr/>
        </p:nvSpPr>
        <p:spPr>
          <a:xfrm>
            <a:off x="543697" y="1484784"/>
            <a:ext cx="11096367" cy="4394326"/>
          </a:xfrm>
          <a:prstGeom prst="rect">
            <a:avLst/>
          </a:prstGeom>
        </p:spPr>
        <p:txBody>
          <a:bodyPr/>
          <a:lstStyle/>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Bring together RCRC Movement partners to define collective outcomes and targets for resilience programming</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Identify comparative advantage of movement partners and develop a support matrix for resilience </a:t>
            </a:r>
            <a:r>
              <a:rPr lang="en-US" dirty="0" err="1">
                <a:solidFill>
                  <a:prstClr val="black"/>
                </a:solidFill>
                <a:latin typeface="Arial" pitchFamily="34" charset="0"/>
                <a:cs typeface="Arial" pitchFamily="34" charset="0"/>
              </a:rPr>
              <a:t>programmes</a:t>
            </a:r>
            <a:endParaRPr lang="en-US" dirty="0">
              <a:solidFill>
                <a:prstClr val="black"/>
              </a:solidFill>
              <a:latin typeface="Arial" pitchFamily="34" charset="0"/>
              <a:cs typeface="Arial" pitchFamily="34" charset="0"/>
            </a:endParaRP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Conduct mapping &amp; analysis of movement partners understanding of risks, needs, gaps and capacities – then identify priorities for collective action </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Facilitate joint planning for movement partners</a:t>
            </a:r>
          </a:p>
          <a:p>
            <a:pPr lvl="1" indent="-457200" fontAlgn="base">
              <a:spcBef>
                <a:spcPct val="20000"/>
              </a:spcBef>
              <a:spcAft>
                <a:spcPct val="0"/>
              </a:spcAft>
              <a:buSzPct val="80000"/>
              <a:buFont typeface="Wingdings" pitchFamily="2" charset="2"/>
              <a:buChar char="§"/>
            </a:pPr>
            <a:r>
              <a:rPr lang="en-US" dirty="0">
                <a:solidFill>
                  <a:prstClr val="black"/>
                </a:solidFill>
                <a:latin typeface="Arial" pitchFamily="34" charset="0"/>
                <a:cs typeface="Arial" pitchFamily="34" charset="0"/>
              </a:rPr>
              <a:t>Facilitate effective coordination , Shared leadership and capacity development</a:t>
            </a:r>
          </a:p>
          <a:p>
            <a:pPr lvl="1" indent="-457200" fontAlgn="base">
              <a:spcBef>
                <a:spcPct val="20000"/>
              </a:spcBef>
              <a:spcAft>
                <a:spcPct val="0"/>
              </a:spcAft>
              <a:buSzPct val="80000"/>
              <a:buFont typeface="Wingdings" pitchFamily="2" charset="2"/>
              <a:buChar char="§"/>
            </a:pP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645271020"/>
      </p:ext>
    </p:extLst>
  </p:cSld>
  <p:clrMapOvr>
    <a:masterClrMapping/>
  </p:clrMapOvr>
</p:sld>
</file>

<file path=ppt/theme/theme1.xml><?xml version="1.0" encoding="utf-8"?>
<a:theme xmlns:a="http://schemas.openxmlformats.org/drawingml/2006/main" name="IFRC_2011 presentation-EN bas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861</Words>
  <Application>Microsoft Office PowerPoint</Application>
  <PresentationFormat>Widescreen</PresentationFormat>
  <Paragraphs>109</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Wingdings</vt:lpstr>
      <vt:lpstr>IFRC_2011 presentation-EN basic</vt:lpstr>
      <vt:lpstr>Africa  Resilience agenda  and climate change adaptation</vt:lpstr>
      <vt:lpstr>PowerPoint Presentation</vt:lpstr>
      <vt:lpstr>PowerPoint Presentation</vt:lpstr>
      <vt:lpstr>FCR/R2R Stages&amp; Milestones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Policy and Practice in DRR</dc:title>
  <dc:creator>Henry Karemeri Ndungu</dc:creator>
  <cp:lastModifiedBy>Reel Ahmed</cp:lastModifiedBy>
  <cp:revision>25</cp:revision>
  <dcterms:created xsi:type="dcterms:W3CDTF">2018-09-03T13:58:08Z</dcterms:created>
  <dcterms:modified xsi:type="dcterms:W3CDTF">2018-09-05T02:56:50Z</dcterms:modified>
</cp:coreProperties>
</file>