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03" r:id="rId2"/>
    <p:sldId id="307" r:id="rId3"/>
    <p:sldId id="262" r:id="rId4"/>
    <p:sldId id="316" r:id="rId5"/>
    <p:sldId id="317" r:id="rId6"/>
    <p:sldId id="318" r:id="rId7"/>
    <p:sldId id="319" r:id="rId8"/>
    <p:sldId id="320" r:id="rId9"/>
    <p:sldId id="272" r:id="rId10"/>
  </p:sldIdLst>
  <p:sldSz cx="9144000" cy="6858000" type="screen4x3"/>
  <p:notesSz cx="6797675" cy="987425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D05C4668-0896-4CF8-8094-446CCE6543FE}">
          <p14:sldIdLst>
            <p14:sldId id="303"/>
            <p14:sldId id="307"/>
            <p14:sldId id="262"/>
            <p14:sldId id="316"/>
            <p14:sldId id="317"/>
            <p14:sldId id="318"/>
          </p14:sldIdLst>
        </p14:section>
        <p14:section name="Untitled Section" id="{863CAEB8-9C24-421F-9E29-0F412BB471E6}">
          <p14:sldIdLst>
            <p14:sldId id="319"/>
            <p14:sldId id="320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58982"/>
    <a:srgbClr val="CF1C21"/>
    <a:srgbClr val="B4ACA6"/>
    <a:srgbClr val="541818"/>
    <a:srgbClr val="8B4907"/>
    <a:srgbClr val="5C4F46"/>
    <a:srgbClr val="66584E"/>
    <a:srgbClr val="E8C7B0"/>
    <a:srgbClr val="F4D1B9"/>
    <a:srgbClr val="B9B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8" autoAdjust="0"/>
    <p:restoredTop sz="94249" autoAdjust="0"/>
  </p:normalViewPr>
  <p:slideViewPr>
    <p:cSldViewPr>
      <p:cViewPr varScale="1">
        <p:scale>
          <a:sx n="109" d="100"/>
          <a:sy n="109" d="100"/>
        </p:scale>
        <p:origin x="103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2922" y="6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6" y="1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D62A0-5927-4812-B7A3-F8B1119331C7}" type="datetime1">
              <a:rPr lang="en-GB" smtClean="0"/>
              <a:t>11/09/2018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3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6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196B-4847-304B-B661-79EE4B71ED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93947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6" y="1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4DA71-F36D-4575-9387-6F2A5ACE0176}" type="datetime1">
              <a:rPr lang="en-GB" smtClean="0"/>
              <a:t>11/09/2018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6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D1AE0-AFB6-41F5-A94E-269DF17F5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5840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D1AE0-AFB6-41F5-A94E-269DF17F567B}" type="slidenum">
              <a:rPr lang="en-GB" smtClean="0"/>
              <a:t>1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731F309-80D9-4C3A-BBC8-0DB82E790DA5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B305383-7D00-4FD3-84E4-0669F0B874E7}" type="datetime1">
              <a:rPr lang="en-GB" smtClean="0"/>
              <a:t>11/09/2018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08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D1AE0-AFB6-41F5-A94E-269DF17F567B}" type="slidenum">
              <a:rPr lang="en-GB" smtClean="0"/>
              <a:t>2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D0097F6-9AA4-4B18-B3D9-68ED366BB0D7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03EB1AA-8F3B-4FEE-8CD0-6B4E12134A3A}" type="datetime1">
              <a:rPr lang="en-GB" smtClean="0"/>
              <a:t>11/09/2018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998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Introduction of humanitarian situation and operations</a:t>
            </a:r>
          </a:p>
          <a:p>
            <a:r>
              <a:rPr lang="en-GB" sz="1200" dirty="0"/>
              <a:t>Overview of the Ops team, roles and responsibilities and funding situation</a:t>
            </a:r>
          </a:p>
          <a:p>
            <a:r>
              <a:rPr lang="en-GB" sz="1200" dirty="0"/>
              <a:t>Overview of current operations, challenges and funding coverage</a:t>
            </a:r>
          </a:p>
          <a:p>
            <a:r>
              <a:rPr lang="en-GB" sz="1200" dirty="0"/>
              <a:t>Presentation of some good examples from Operations in regard to communication, PMER</a:t>
            </a:r>
          </a:p>
          <a:p>
            <a:r>
              <a:rPr lang="en-GB" sz="1200" dirty="0"/>
              <a:t>Way forward – discussion. How to enhance communication and coordination and innovative approach.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ED1AE0-AFB6-41F5-A94E-269DF17F567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FA24432-0FEA-4827-8E04-7FE8FEFD9244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D827CF-790E-48B2-8DD2-7F5D7F9F795A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11/09/2018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70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Introduction of humanitarian situation and operations</a:t>
            </a:r>
          </a:p>
          <a:p>
            <a:r>
              <a:rPr lang="en-GB" sz="1200" dirty="0"/>
              <a:t>Overview of the Ops team, roles and responsibilities and funding situation</a:t>
            </a:r>
          </a:p>
          <a:p>
            <a:r>
              <a:rPr lang="en-GB" sz="1200" dirty="0"/>
              <a:t>Overview of current operations, challenges and funding coverage</a:t>
            </a:r>
          </a:p>
          <a:p>
            <a:r>
              <a:rPr lang="en-GB" sz="1200" dirty="0"/>
              <a:t>Presentation of some good examples from Operations in regard to communication, PMER</a:t>
            </a:r>
          </a:p>
          <a:p>
            <a:r>
              <a:rPr lang="en-GB" sz="1200" dirty="0"/>
              <a:t>Way forward – discussion. How to enhance communication and coordination and innovative approach.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ED1AE0-AFB6-41F5-A94E-269DF17F567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FA24432-0FEA-4827-8E04-7FE8FEFD9244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D827CF-790E-48B2-8DD2-7F5D7F9F795A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11/09/2018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62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Introduction of humanitarian situation and operations</a:t>
            </a:r>
          </a:p>
          <a:p>
            <a:r>
              <a:rPr lang="en-GB" sz="1200" dirty="0"/>
              <a:t>Overview of the Ops team, roles and responsibilities and funding situation</a:t>
            </a:r>
          </a:p>
          <a:p>
            <a:r>
              <a:rPr lang="en-GB" sz="1200" dirty="0"/>
              <a:t>Overview of current operations, challenges and funding coverage</a:t>
            </a:r>
          </a:p>
          <a:p>
            <a:r>
              <a:rPr lang="en-GB" sz="1200" dirty="0"/>
              <a:t>Presentation of some good examples from Operations in regard to communication, PMER</a:t>
            </a:r>
          </a:p>
          <a:p>
            <a:r>
              <a:rPr lang="en-GB" sz="1200" dirty="0"/>
              <a:t>Way forward – discussion. How to enhance communication and coordination and innovative approach.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ED1AE0-AFB6-41F5-A94E-269DF17F567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FA24432-0FEA-4827-8E04-7FE8FEFD9244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D827CF-790E-48B2-8DD2-7F5D7F9F795A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11/09/2018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396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D1AE0-AFB6-41F5-A94E-269DF17F567B}" type="slidenum">
              <a:rPr lang="en-GB" smtClean="0"/>
              <a:t>9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E2947F6-6310-47FE-B1B5-E6371489D792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8CF529B-A89B-4A2C-89EF-FC1F4AB6C870}" type="datetime1">
              <a:rPr lang="en-GB" smtClean="0"/>
              <a:t>11/09/2018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32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withou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124744"/>
            <a:ext cx="8839200" cy="5616624"/>
          </a:xfrm>
          <a:prstGeom prst="rect">
            <a:avLst/>
          </a:prstGeom>
          <a:solidFill>
            <a:srgbClr val="95898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656" y="1268760"/>
            <a:ext cx="7488832" cy="1800200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b="1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0718" y="3140968"/>
            <a:ext cx="7239000" cy="15841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rgbClr val="54181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4"/>
          <p:cNvCxnSpPr/>
          <p:nvPr userDrawn="1"/>
        </p:nvCxnSpPr>
        <p:spPr>
          <a:xfrm>
            <a:off x="395536" y="908720"/>
            <a:ext cx="82809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99347" y="1056365"/>
            <a:ext cx="8280920" cy="788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3200" i="0"/>
            </a:lvl1pPr>
          </a:lstStyle>
          <a:p>
            <a:pPr lvl="0"/>
            <a:r>
              <a:rPr lang="en-US" dirty="0"/>
              <a:t>Overview</a:t>
            </a:r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1841918" y="2213519"/>
            <a:ext cx="6858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en-US" dirty="0"/>
              <a:t>Introduction</a:t>
            </a:r>
          </a:p>
          <a:p>
            <a:pPr lvl="0"/>
            <a:r>
              <a:rPr lang="en-US" dirty="0"/>
              <a:t>Objectives</a:t>
            </a:r>
          </a:p>
          <a:p>
            <a:pPr lvl="0"/>
            <a:r>
              <a:rPr lang="en-US" dirty="0"/>
              <a:t>Methods</a:t>
            </a:r>
          </a:p>
          <a:p>
            <a:pPr lvl="0"/>
            <a:r>
              <a:rPr lang="en-US" dirty="0"/>
              <a:t>Key Findings:</a:t>
            </a:r>
          </a:p>
          <a:p>
            <a:pPr lvl="1"/>
            <a:r>
              <a:rPr lang="en-US" dirty="0"/>
              <a:t>The emergency appeal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366599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95536" y="2204864"/>
            <a:ext cx="82809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4"/>
          <p:cNvCxnSpPr/>
          <p:nvPr userDrawn="1"/>
        </p:nvCxnSpPr>
        <p:spPr>
          <a:xfrm>
            <a:off x="395536" y="908720"/>
            <a:ext cx="82809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99347" y="1056365"/>
            <a:ext cx="828092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 bwMode="auto">
          <a:xfrm>
            <a:off x="1828800" y="2234282"/>
            <a:ext cx="6858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395536" y="2204864"/>
            <a:ext cx="3414464" cy="39604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chart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959770" y="2204864"/>
            <a:ext cx="4724400" cy="39604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cxnSp>
        <p:nvCxnSpPr>
          <p:cNvPr id="8" name="Straight Connector 4"/>
          <p:cNvCxnSpPr/>
          <p:nvPr userDrawn="1"/>
        </p:nvCxnSpPr>
        <p:spPr>
          <a:xfrm>
            <a:off x="395536" y="2060848"/>
            <a:ext cx="82809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4"/>
          <p:cNvCxnSpPr/>
          <p:nvPr userDrawn="1"/>
        </p:nvCxnSpPr>
        <p:spPr>
          <a:xfrm>
            <a:off x="395536" y="908720"/>
            <a:ext cx="82809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 bwMode="auto">
          <a:xfrm>
            <a:off x="395536" y="908720"/>
            <a:ext cx="828092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28800" y="3468732"/>
            <a:ext cx="6858000" cy="275577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828800" y="2204864"/>
            <a:ext cx="6858000" cy="114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95536" y="908720"/>
            <a:ext cx="828092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cxnSp>
        <p:nvCxnSpPr>
          <p:cNvPr id="12" name="Straight Connector 4"/>
          <p:cNvCxnSpPr/>
          <p:nvPr userDrawn="1"/>
        </p:nvCxnSpPr>
        <p:spPr>
          <a:xfrm>
            <a:off x="395536" y="2060848"/>
            <a:ext cx="82809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4"/>
          <p:cNvCxnSpPr/>
          <p:nvPr userDrawn="1"/>
        </p:nvCxnSpPr>
        <p:spPr>
          <a:xfrm>
            <a:off x="395536" y="908720"/>
            <a:ext cx="82809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cont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 userDrawn="1"/>
        </p:nvGrpSpPr>
        <p:grpSpPr bwMode="auto">
          <a:xfrm>
            <a:off x="152400" y="152400"/>
            <a:ext cx="8839200" cy="6553200"/>
            <a:chOff x="152400" y="76200"/>
            <a:chExt cx="8839200" cy="6553200"/>
          </a:xfrm>
        </p:grpSpPr>
        <p:sp>
          <p:nvSpPr>
            <p:cNvPr id="3" name="Rectangle 2"/>
            <p:cNvSpPr/>
            <p:nvPr/>
          </p:nvSpPr>
          <p:spPr>
            <a:xfrm>
              <a:off x="152400" y="76200"/>
              <a:ext cx="8839200" cy="655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152400" y="76200"/>
              <a:ext cx="8839200" cy="5760000"/>
            </a:xfrm>
            <a:prstGeom prst="rect">
              <a:avLst/>
            </a:prstGeom>
            <a:solidFill>
              <a:srgbClr val="CF1C2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3400" y="498475"/>
              <a:ext cx="4724400" cy="4431983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baseline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FOR FURTHER INFORMATION ON XXXXXXXXX XXXXXXXX XXXXXXXXX XXXX, PLEASE CONTACT: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b="1" baseline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baseline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IFRC XXXXXXXXXXXXX DEPARTMENT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aseline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NAME SURNAME, TITLE</a:t>
              </a:r>
              <a:br>
                <a:rPr lang="en-US" sz="1600" baseline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600" b="1" baseline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TEL. : +41 022 730 XXXX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baseline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EMAIL: name.surname@ifrc.org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b="1" baseline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baseline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PRESENTATION IS PUBLISHED BY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baseline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INTERNATIONAL FEDERATION OF </a:t>
              </a:r>
              <a:br>
                <a:rPr lang="en-US" sz="1600" b="1" baseline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600" b="1" baseline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RED CROSS AND RED CRESCENT SOCIETIES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baseline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P.O. BOX 303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baseline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CH-1211 GENEVA 19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baseline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SWITZERLAND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b="1" baseline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baseline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TEL.: +41 22 730 42 22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baseline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FAX.: +41 22 733 03 95</a:t>
              </a:r>
              <a:endParaRPr lang="en-US" sz="1600" baseline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1" name="Image 10" descr="IFRC-tagline-logo-EN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05"/>
          <a:stretch/>
        </p:blipFill>
        <p:spPr>
          <a:xfrm>
            <a:off x="179512" y="5949280"/>
            <a:ext cx="2433619" cy="789432"/>
          </a:xfrm>
          <a:prstGeom prst="rect">
            <a:avLst/>
          </a:prstGeom>
        </p:spPr>
      </p:pic>
      <p:pic>
        <p:nvPicPr>
          <p:cNvPr id="12" name="Image 11" descr="IFRC-tagline-logo-EN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91"/>
          <a:stretch/>
        </p:blipFill>
        <p:spPr>
          <a:xfrm>
            <a:off x="5004048" y="5949280"/>
            <a:ext cx="4052320" cy="7894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60648"/>
            <a:ext cx="3737926" cy="553245"/>
          </a:xfrm>
          <a:prstGeom prst="rect">
            <a:avLst/>
          </a:prstGeom>
        </p:spPr>
      </p:pic>
      <p:sp>
        <p:nvSpPr>
          <p:cNvPr id="16" name="Title Placeholder 1"/>
          <p:cNvSpPr>
            <a:spLocks noGrp="1"/>
          </p:cNvSpPr>
          <p:nvPr>
            <p:ph type="title"/>
          </p:nvPr>
        </p:nvSpPr>
        <p:spPr bwMode="auto">
          <a:xfrm>
            <a:off x="395536" y="980728"/>
            <a:ext cx="828092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828800" y="2234282"/>
            <a:ext cx="6858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1" name="TextBox 18"/>
          <p:cNvSpPr txBox="1"/>
          <p:nvPr/>
        </p:nvSpPr>
        <p:spPr bwMode="auto">
          <a:xfrm>
            <a:off x="373212" y="383134"/>
            <a:ext cx="3456384" cy="25391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IFRC and PNS</a:t>
            </a:r>
            <a:r>
              <a:rPr lang="en-US" sz="1100" b="0" baseline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Meeting 2017</a:t>
            </a:r>
            <a:endParaRPr lang="en-US" sz="11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Connecteur droit 2"/>
          <p:cNvCxnSpPr/>
          <p:nvPr userDrawn="1"/>
        </p:nvCxnSpPr>
        <p:spPr>
          <a:xfrm>
            <a:off x="395536" y="332656"/>
            <a:ext cx="345638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31" r:id="rId2"/>
    <p:sldLayoutId id="2147483725" r:id="rId3"/>
    <p:sldLayoutId id="2147483726" r:id="rId4"/>
    <p:sldLayoutId id="2147483727" r:id="rId5"/>
    <p:sldLayoutId id="2147483730" r:id="rId6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 i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 i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 i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 i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 i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 i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 i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 i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 i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CF1C21"/>
        </a:buClr>
        <a:buSzPct val="80000"/>
        <a:buFont typeface="Wingdings" pitchFamily="2" charset="2"/>
        <a:buChar char="§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0850" indent="-177800" algn="l" rtl="0" eaLnBrk="1" fontAlgn="base" hangingPunct="1">
        <a:spcBef>
          <a:spcPct val="20000"/>
        </a:spcBef>
        <a:spcAft>
          <a:spcPct val="0"/>
        </a:spcAft>
        <a:buClr>
          <a:srgbClr val="CF1C21"/>
        </a:buClr>
        <a:buSzPct val="80000"/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27063" indent="-176213" algn="l" rtl="0" eaLnBrk="1" fontAlgn="base" hangingPunct="1">
        <a:spcBef>
          <a:spcPct val="20000"/>
        </a:spcBef>
        <a:spcAft>
          <a:spcPct val="0"/>
        </a:spcAft>
        <a:buClr>
          <a:srgbClr val="CF1C21"/>
        </a:buClr>
        <a:buSzPct val="80000"/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27063" indent="-176213" algn="l" rtl="0" eaLnBrk="1" fontAlgn="base" hangingPunct="1">
        <a:spcBef>
          <a:spcPct val="20000"/>
        </a:spcBef>
        <a:spcAft>
          <a:spcPct val="0"/>
        </a:spcAft>
        <a:buClr>
          <a:srgbClr val="CF1C21"/>
        </a:buClr>
        <a:buSzPct val="80000"/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627063" indent="-176213" algn="l" rtl="0" eaLnBrk="1" fontAlgn="base" hangingPunct="1">
        <a:spcBef>
          <a:spcPct val="20000"/>
        </a:spcBef>
        <a:spcAft>
          <a:spcPct val="0"/>
        </a:spcAft>
        <a:buClr>
          <a:srgbClr val="CF1C21"/>
        </a:buClr>
        <a:buSzPct val="80000"/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399578"/>
            <a:ext cx="871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CF1C21"/>
                </a:solidFill>
              </a:rPr>
              <a:t>East Africa DM platform</a:t>
            </a:r>
            <a:endParaRPr lang="en-GB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76056" y="3645024"/>
            <a:ext cx="38164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/>
              <a:t>ADMAG meeting</a:t>
            </a:r>
          </a:p>
          <a:p>
            <a:r>
              <a:rPr lang="en-GB" sz="2000" b="1" i="1" dirty="0"/>
              <a:t>5-7 September 2018</a:t>
            </a:r>
          </a:p>
          <a:p>
            <a:r>
              <a:rPr lang="en-GB" sz="2000" b="1" i="1" dirty="0"/>
              <a:t>Nairobi, Kenya</a:t>
            </a:r>
          </a:p>
          <a:p>
            <a:pPr lvl="0"/>
            <a:endParaRPr lang="en-GB" sz="2000" i="1" dirty="0">
              <a:solidFill>
                <a:prstClr val="black"/>
              </a:solidFill>
            </a:endParaRPr>
          </a:p>
          <a:p>
            <a:endParaRPr lang="en-GB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6240493"/>
            <a:ext cx="3672408" cy="369332"/>
          </a:xfrm>
          <a:prstGeom prst="rect">
            <a:avLst/>
          </a:prstGeom>
          <a:solidFill>
            <a:srgbClr val="958982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0141" y="6120004"/>
            <a:ext cx="46634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Children in </a:t>
            </a:r>
            <a:r>
              <a:rPr lang="en-GB" sz="1100" dirty="0" err="1">
                <a:solidFill>
                  <a:schemeClr val="bg1"/>
                </a:solidFill>
              </a:rPr>
              <a:t>Imvepi</a:t>
            </a:r>
            <a:r>
              <a:rPr lang="en-GB" sz="1100" dirty="0">
                <a:solidFill>
                  <a:schemeClr val="bg1"/>
                </a:solidFill>
              </a:rPr>
              <a:t> settlement Northern Uganda. Thomas </a:t>
            </a:r>
            <a:r>
              <a:rPr lang="en-GB" sz="1100" dirty="0" err="1">
                <a:solidFill>
                  <a:schemeClr val="bg1"/>
                </a:solidFill>
              </a:rPr>
              <a:t>Arlemo</a:t>
            </a:r>
            <a:r>
              <a:rPr lang="en-GB" sz="1100" dirty="0">
                <a:solidFill>
                  <a:schemeClr val="bg1"/>
                </a:solidFill>
              </a:rPr>
              <a:t> (IFRC)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41" y="2912312"/>
            <a:ext cx="4817560" cy="320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3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347" y="1056365"/>
            <a:ext cx="8280920" cy="1004483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Background to DM platform initiative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347" y="2420888"/>
            <a:ext cx="8219256" cy="4004394"/>
          </a:xfrm>
        </p:spPr>
        <p:txBody>
          <a:bodyPr>
            <a:normAutofit/>
          </a:bodyPr>
          <a:lstStyle/>
          <a:p>
            <a:endParaRPr lang="en-GB" sz="2800" dirty="0">
              <a:highlight>
                <a:srgbClr val="FFFF00"/>
              </a:highlight>
            </a:endParaRPr>
          </a:p>
          <a:p>
            <a:r>
              <a:rPr lang="en-GB" sz="2800" dirty="0"/>
              <a:t>Did exist one network before, 10 year ago</a:t>
            </a:r>
          </a:p>
          <a:p>
            <a:r>
              <a:rPr lang="en-GB" sz="2800" dirty="0"/>
              <a:t>Came out strongly on DM meeting 2017</a:t>
            </a:r>
          </a:p>
          <a:p>
            <a:r>
              <a:rPr lang="en-GB" sz="2800" dirty="0"/>
              <a:t>Stronger DM team doing more</a:t>
            </a:r>
          </a:p>
          <a:p>
            <a:r>
              <a:rPr lang="en-GB" sz="2800" dirty="0"/>
              <a:t>Funding not a problem</a:t>
            </a:r>
          </a:p>
          <a:p>
            <a:r>
              <a:rPr lang="en-GB" sz="2800" dirty="0"/>
              <a:t>ADMAG</a:t>
            </a:r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92329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18" y="805176"/>
            <a:ext cx="8588829" cy="1143000"/>
          </a:xfrm>
        </p:spPr>
        <p:txBody>
          <a:bodyPr/>
          <a:lstStyle/>
          <a:p>
            <a:pPr algn="r"/>
            <a:r>
              <a:rPr lang="en-GB" dirty="0">
                <a:solidFill>
                  <a:srgbClr val="FF0000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25760"/>
            <a:ext cx="8136904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/>
          </a:p>
          <a:p>
            <a:pPr lvl="1">
              <a:lnSpc>
                <a:spcPct val="200000"/>
              </a:lnSpc>
            </a:pPr>
            <a:r>
              <a:rPr lang="en-GB" sz="2300" dirty="0"/>
              <a:t>Link NS together across Eastern Africa (not only cluster)</a:t>
            </a:r>
          </a:p>
          <a:p>
            <a:pPr lvl="1">
              <a:lnSpc>
                <a:spcPct val="200000"/>
              </a:lnSpc>
            </a:pPr>
            <a:r>
              <a:rPr lang="en-GB" sz="2300" dirty="0"/>
              <a:t>Promote and share good examples and learn together</a:t>
            </a:r>
          </a:p>
          <a:p>
            <a:pPr lvl="1">
              <a:lnSpc>
                <a:spcPct val="200000"/>
              </a:lnSpc>
            </a:pPr>
            <a:r>
              <a:rPr lang="en-GB" sz="2300" dirty="0"/>
              <a:t>Provide a EA platform for movement coordination and cooperation</a:t>
            </a: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6773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80920" cy="788459"/>
          </a:xfrm>
        </p:spPr>
        <p:txBody>
          <a:bodyPr/>
          <a:lstStyle/>
          <a:p>
            <a:r>
              <a:rPr lang="en-GB" sz="2600" i="1" dirty="0">
                <a:solidFill>
                  <a:srgbClr val="FF0000"/>
                </a:solidFill>
              </a:rPr>
              <a:t>Agenda</a:t>
            </a:r>
            <a:r>
              <a:rPr lang="en-GB" dirty="0"/>
              <a:t>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95536" y="1124744"/>
            <a:ext cx="6552728" cy="4824536"/>
          </a:xfrm>
        </p:spPr>
        <p:txBody>
          <a:bodyPr/>
          <a:lstStyle/>
          <a:p>
            <a:pPr marL="0" lvl="0" indent="0" algn="just">
              <a:buNone/>
            </a:pPr>
            <a:endParaRPr lang="en-GB" sz="2400" dirty="0"/>
          </a:p>
          <a:p>
            <a:pPr lvl="0" algn="just"/>
            <a:r>
              <a:rPr lang="en-GB" sz="2400" dirty="0"/>
              <a:t>Activities DM platform</a:t>
            </a:r>
          </a:p>
          <a:p>
            <a:pPr lvl="2" algn="just"/>
            <a:endParaRPr lang="en-GB" dirty="0"/>
          </a:p>
          <a:p>
            <a:pPr lvl="2" algn="just"/>
            <a:r>
              <a:rPr lang="en-GB" dirty="0"/>
              <a:t>Online platform</a:t>
            </a:r>
          </a:p>
          <a:p>
            <a:pPr lvl="2" algn="just"/>
            <a:r>
              <a:rPr lang="en-GB" dirty="0"/>
              <a:t>Peer-to-Peer</a:t>
            </a:r>
          </a:p>
          <a:p>
            <a:pPr lvl="2" algn="just"/>
            <a:r>
              <a:rPr lang="en-GB" dirty="0"/>
              <a:t>Annual DM meeting </a:t>
            </a:r>
          </a:p>
          <a:p>
            <a:pPr lvl="2" algn="just"/>
            <a:r>
              <a:rPr lang="en-GB" dirty="0"/>
              <a:t>Webinar</a:t>
            </a:r>
          </a:p>
          <a:p>
            <a:pPr lvl="2" algn="just"/>
            <a:r>
              <a:rPr lang="en-GB" dirty="0"/>
              <a:t>Quarterly PNS meeting on DM</a:t>
            </a:r>
          </a:p>
          <a:p>
            <a:pPr marL="450850" lvl="2" indent="0" algn="just">
              <a:buNone/>
            </a:pPr>
            <a:endParaRPr lang="en-GB" dirty="0"/>
          </a:p>
          <a:p>
            <a:pPr lvl="2" algn="just"/>
            <a:r>
              <a:rPr lang="en-GB" dirty="0"/>
              <a:t>Cash Coordination </a:t>
            </a:r>
          </a:p>
          <a:p>
            <a:pPr lvl="2" algn="just"/>
            <a:r>
              <a:rPr lang="en-GB" dirty="0"/>
              <a:t>Green response</a:t>
            </a:r>
          </a:p>
          <a:p>
            <a:pPr lvl="2" algn="just"/>
            <a:r>
              <a:rPr lang="en-GB" dirty="0"/>
              <a:t>Preparedness</a:t>
            </a:r>
          </a:p>
          <a:p>
            <a:pPr lvl="2" algn="just"/>
            <a:endParaRPr lang="en-GB" dirty="0"/>
          </a:p>
          <a:p>
            <a:pPr lvl="0" algn="just"/>
            <a:endParaRPr lang="en-GB" dirty="0"/>
          </a:p>
          <a:p>
            <a:pPr marL="0" lvl="0" indent="0" algn="just">
              <a:buNone/>
            </a:pPr>
            <a:endParaRPr lang="en-GB" dirty="0"/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819" y="836712"/>
            <a:ext cx="822960" cy="8229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54603" y="6368972"/>
            <a:ext cx="1196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Ethiopia (IFRC) </a:t>
            </a:r>
          </a:p>
        </p:txBody>
      </p:sp>
    </p:spTree>
    <p:extLst>
      <p:ext uri="{BB962C8B-B14F-4D97-AF65-F5344CB8AC3E}">
        <p14:creationId xmlns:p14="http://schemas.microsoft.com/office/powerpoint/2010/main" val="2525508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133C768-3B51-4325-9FD1-D3B4E0289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5" y="-224286"/>
            <a:ext cx="9144000" cy="651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1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BB0D901-D051-48BF-B839-25563C754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56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7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80920" cy="788459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95536" y="1124744"/>
            <a:ext cx="6552728" cy="4824536"/>
          </a:xfrm>
        </p:spPr>
        <p:txBody>
          <a:bodyPr/>
          <a:lstStyle/>
          <a:p>
            <a:pPr marL="0" indent="0" algn="just">
              <a:buNone/>
            </a:pPr>
            <a:endParaRPr lang="en-GB" dirty="0"/>
          </a:p>
          <a:p>
            <a:pPr marL="0" lvl="0" indent="0" algn="just">
              <a:buNone/>
            </a:pPr>
            <a:endParaRPr lang="en-GB" sz="2400" dirty="0"/>
          </a:p>
          <a:p>
            <a:pPr lvl="0" algn="just"/>
            <a:r>
              <a:rPr lang="en-GB" sz="2400" dirty="0"/>
              <a:t>Activities DM platform</a:t>
            </a:r>
          </a:p>
          <a:p>
            <a:pPr marL="0" lvl="0" indent="0" algn="just">
              <a:buNone/>
            </a:pPr>
            <a:endParaRPr lang="en-GB" sz="2400" dirty="0"/>
          </a:p>
          <a:p>
            <a:pPr lvl="2" algn="just"/>
            <a:r>
              <a:rPr lang="en-GB" dirty="0"/>
              <a:t>Peer-to-peer BRCS/TRCS and DRC/URCS/RRCS</a:t>
            </a:r>
          </a:p>
          <a:p>
            <a:pPr lvl="2" algn="just"/>
            <a:r>
              <a:rPr lang="en-GB" dirty="0"/>
              <a:t>Annual DM meeting in Oct (preparedness)</a:t>
            </a:r>
          </a:p>
          <a:p>
            <a:pPr lvl="2" algn="just"/>
            <a:r>
              <a:rPr lang="en-GB" dirty="0"/>
              <a:t>Webinars </a:t>
            </a:r>
          </a:p>
          <a:p>
            <a:pPr lvl="2" algn="just"/>
            <a:r>
              <a:rPr lang="en-GB" dirty="0"/>
              <a:t>Focus on Preparedness</a:t>
            </a:r>
          </a:p>
          <a:p>
            <a:pPr lvl="2" algn="just"/>
            <a:r>
              <a:rPr lang="en-GB" dirty="0"/>
              <a:t>Job rotation program</a:t>
            </a:r>
          </a:p>
          <a:p>
            <a:pPr lvl="0" algn="just"/>
            <a:endParaRPr lang="en-GB" dirty="0"/>
          </a:p>
          <a:p>
            <a:pPr marL="0" lvl="0" indent="0" algn="just">
              <a:buNone/>
            </a:pPr>
            <a:endParaRPr lang="en-GB" dirty="0"/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819" y="836712"/>
            <a:ext cx="822960" cy="8229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54603" y="6368972"/>
            <a:ext cx="1196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Ethiopia (IFRC) </a:t>
            </a:r>
          </a:p>
        </p:txBody>
      </p:sp>
    </p:spTree>
    <p:extLst>
      <p:ext uri="{BB962C8B-B14F-4D97-AF65-F5344CB8AC3E}">
        <p14:creationId xmlns:p14="http://schemas.microsoft.com/office/powerpoint/2010/main" val="2922790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80920" cy="788459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95536" y="1124744"/>
            <a:ext cx="6552728" cy="4824536"/>
          </a:xfrm>
        </p:spPr>
        <p:txBody>
          <a:bodyPr/>
          <a:lstStyle/>
          <a:p>
            <a:pPr marL="0" indent="0" algn="just">
              <a:buNone/>
            </a:pPr>
            <a:endParaRPr lang="en-GB" dirty="0"/>
          </a:p>
          <a:p>
            <a:pPr marL="0" lvl="0" indent="0" algn="just">
              <a:buNone/>
            </a:pPr>
            <a:endParaRPr lang="en-GB" sz="2400" dirty="0"/>
          </a:p>
          <a:p>
            <a:pPr lvl="0" algn="just"/>
            <a:r>
              <a:rPr lang="en-GB" sz="2400" dirty="0"/>
              <a:t>Activities DM platform</a:t>
            </a:r>
          </a:p>
          <a:p>
            <a:pPr marL="450850" lvl="2" indent="0" algn="just">
              <a:buNone/>
            </a:pPr>
            <a:endParaRPr lang="en-GB" dirty="0"/>
          </a:p>
          <a:p>
            <a:pPr marL="450850" lvl="2" indent="0" algn="just">
              <a:buNone/>
            </a:pPr>
            <a:r>
              <a:rPr lang="en-GB" dirty="0"/>
              <a:t>Cash Coordination and strategy workshop</a:t>
            </a:r>
          </a:p>
          <a:p>
            <a:pPr marL="450850" lvl="2" indent="0" algn="just">
              <a:buNone/>
            </a:pPr>
            <a:r>
              <a:rPr lang="en-GB" dirty="0"/>
              <a:t>	- Working group</a:t>
            </a:r>
          </a:p>
          <a:p>
            <a:pPr marL="450850" lvl="2" indent="0" algn="just">
              <a:buNone/>
            </a:pPr>
            <a:r>
              <a:rPr lang="en-GB" dirty="0"/>
              <a:t>	- Plan of action with budget</a:t>
            </a:r>
          </a:p>
          <a:p>
            <a:pPr marL="450850" lvl="2" indent="0" algn="just">
              <a:buNone/>
            </a:pPr>
            <a:endParaRPr lang="en-GB" dirty="0"/>
          </a:p>
          <a:p>
            <a:pPr marL="450850" lvl="2" indent="0" algn="just">
              <a:buNone/>
            </a:pPr>
            <a:r>
              <a:rPr lang="en-GB" dirty="0"/>
              <a:t>Green Response</a:t>
            </a:r>
          </a:p>
          <a:p>
            <a:pPr marL="450850" lvl="2" indent="0" algn="just">
              <a:buNone/>
            </a:pPr>
            <a:r>
              <a:rPr lang="en-GB" dirty="0"/>
              <a:t>	- Pilot together with Norcross</a:t>
            </a:r>
          </a:p>
          <a:p>
            <a:pPr marL="450850" lvl="2" indent="0" algn="just">
              <a:buNone/>
            </a:pPr>
            <a:r>
              <a:rPr lang="en-GB" dirty="0"/>
              <a:t>	- Chinese proposal</a:t>
            </a:r>
          </a:p>
          <a:p>
            <a:pPr marL="450850" lvl="2" indent="0" algn="just">
              <a:buNone/>
            </a:pPr>
            <a:endParaRPr lang="en-GB" dirty="0"/>
          </a:p>
          <a:p>
            <a:pPr lvl="0" algn="just"/>
            <a:endParaRPr lang="en-GB" dirty="0"/>
          </a:p>
          <a:p>
            <a:pPr marL="0" lvl="0" indent="0" algn="just">
              <a:buNone/>
            </a:pPr>
            <a:endParaRPr lang="en-GB" dirty="0"/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819" y="836712"/>
            <a:ext cx="822960" cy="8229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54603" y="6368972"/>
            <a:ext cx="1196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Ethiopia (IFRC) </a:t>
            </a:r>
          </a:p>
        </p:txBody>
      </p:sp>
    </p:spTree>
    <p:extLst>
      <p:ext uri="{BB962C8B-B14F-4D97-AF65-F5344CB8AC3E}">
        <p14:creationId xmlns:p14="http://schemas.microsoft.com/office/powerpoint/2010/main" val="327592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solidFill>
            <a:srgbClr val="B4AC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06488" y="1093788"/>
            <a:ext cx="20955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9552" y="2649980"/>
            <a:ext cx="7467600" cy="378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Thank you</a:t>
            </a:r>
            <a:r>
              <a:rPr lang="en-US" sz="3600" dirty="0">
                <a:solidFill>
                  <a:schemeClr val="bg1"/>
                </a:solidFill>
                <a:latin typeface="45 Helvetica Light" charset="0"/>
              </a:rPr>
              <a:t> </a:t>
            </a:r>
          </a:p>
          <a:p>
            <a:endParaRPr lang="fr-FR" sz="1200" dirty="0">
              <a:solidFill>
                <a:srgbClr val="FFFFFF"/>
              </a:solidFill>
            </a:endParaRPr>
          </a:p>
          <a:p>
            <a:endParaRPr lang="fr-FR" sz="1200" dirty="0">
              <a:solidFill>
                <a:srgbClr val="FFFFFF"/>
              </a:solidFill>
            </a:endParaRPr>
          </a:p>
          <a:p>
            <a:r>
              <a:rPr lang="fr-FR" sz="1200" dirty="0">
                <a:solidFill>
                  <a:srgbClr val="FFFFFF"/>
                </a:solidFill>
              </a:rPr>
              <a:t>© International </a:t>
            </a:r>
            <a:r>
              <a:rPr lang="fr-FR" sz="1200" dirty="0" err="1">
                <a:solidFill>
                  <a:srgbClr val="FFFFFF"/>
                </a:solidFill>
              </a:rPr>
              <a:t>Federation</a:t>
            </a:r>
            <a:r>
              <a:rPr lang="fr-FR" sz="1200" dirty="0">
                <a:solidFill>
                  <a:srgbClr val="FFFFFF"/>
                </a:solidFill>
              </a:rPr>
              <a:t> of Red Cross and Red Crescent </a:t>
            </a:r>
            <a:r>
              <a:rPr lang="fr-FR" sz="1200" dirty="0" err="1">
                <a:solidFill>
                  <a:srgbClr val="FFFFFF"/>
                </a:solidFill>
              </a:rPr>
              <a:t>Societies</a:t>
            </a:r>
            <a:r>
              <a:rPr lang="fr-FR" sz="1200" dirty="0">
                <a:solidFill>
                  <a:srgbClr val="FFFFFF"/>
                </a:solidFill>
              </a:rPr>
              <a:t>, Geneva, 2017. </a:t>
            </a:r>
          </a:p>
          <a:p>
            <a:endParaRPr lang="fr-CH" sz="1200" dirty="0">
              <a:solidFill>
                <a:srgbClr val="FFFFFF"/>
              </a:solidFill>
            </a:endParaRPr>
          </a:p>
          <a:p>
            <a:r>
              <a:rPr lang="fr-CH" sz="1200" i="1" dirty="0">
                <a:solidFill>
                  <a:srgbClr val="CF1C21"/>
                </a:solidFill>
              </a:rPr>
              <a:t>Add any information to copyrighted materials here</a:t>
            </a:r>
            <a:r>
              <a:rPr lang="en-US" sz="1200" i="1" dirty="0">
                <a:solidFill>
                  <a:srgbClr val="CF1C21"/>
                </a:solidFill>
              </a:rPr>
              <a:t>. </a:t>
            </a:r>
          </a:p>
          <a:p>
            <a:endParaRPr lang="fr-FR" sz="1200" dirty="0">
              <a:solidFill>
                <a:srgbClr val="FFFFFF"/>
              </a:solidFill>
            </a:endParaRPr>
          </a:p>
          <a:p>
            <a:r>
              <a:rPr lang="fr-FR" sz="1200" dirty="0" err="1">
                <a:solidFill>
                  <a:srgbClr val="FFFFFF"/>
                </a:solidFill>
              </a:rPr>
              <a:t>Any</a:t>
            </a:r>
            <a:r>
              <a:rPr lang="fr-FR" sz="1200" dirty="0">
                <a:solidFill>
                  <a:srgbClr val="FFFFFF"/>
                </a:solidFill>
              </a:rPr>
              <a:t> part of </a:t>
            </a:r>
            <a:r>
              <a:rPr lang="fr-FR" sz="1200" dirty="0" err="1">
                <a:solidFill>
                  <a:srgbClr val="FFFFFF"/>
                </a:solidFill>
              </a:rPr>
              <a:t>this</a:t>
            </a:r>
            <a:r>
              <a:rPr lang="fr-FR" sz="1200" dirty="0">
                <a:solidFill>
                  <a:srgbClr val="FFFFFF"/>
                </a:solidFill>
              </a:rPr>
              <a:t> </a:t>
            </a:r>
            <a:r>
              <a:rPr lang="fr-FR" sz="1200" dirty="0" err="1">
                <a:solidFill>
                  <a:srgbClr val="FFFFFF"/>
                </a:solidFill>
              </a:rPr>
              <a:t>presentation</a:t>
            </a:r>
            <a:r>
              <a:rPr lang="fr-FR" sz="1200" dirty="0">
                <a:solidFill>
                  <a:srgbClr val="FFFFFF"/>
                </a:solidFill>
              </a:rPr>
              <a:t> </a:t>
            </a:r>
            <a:r>
              <a:rPr lang="fr-FR" sz="1200" dirty="0" err="1">
                <a:solidFill>
                  <a:srgbClr val="FFFFFF"/>
                </a:solidFill>
              </a:rPr>
              <a:t>may</a:t>
            </a:r>
            <a:r>
              <a:rPr lang="fr-FR" sz="1200" dirty="0">
                <a:solidFill>
                  <a:srgbClr val="FFFFFF"/>
                </a:solidFill>
              </a:rPr>
              <a:t> </a:t>
            </a:r>
            <a:r>
              <a:rPr lang="fr-FR" sz="1200" dirty="0" err="1">
                <a:solidFill>
                  <a:srgbClr val="FFFFFF"/>
                </a:solidFill>
              </a:rPr>
              <a:t>be</a:t>
            </a:r>
            <a:r>
              <a:rPr lang="fr-FR" sz="1200" dirty="0">
                <a:solidFill>
                  <a:srgbClr val="FFFFFF"/>
                </a:solidFill>
              </a:rPr>
              <a:t> </a:t>
            </a:r>
            <a:r>
              <a:rPr lang="fr-FR" sz="1200" dirty="0" err="1">
                <a:solidFill>
                  <a:srgbClr val="FFFFFF"/>
                </a:solidFill>
              </a:rPr>
              <a:t>cited</a:t>
            </a:r>
            <a:r>
              <a:rPr lang="fr-FR" sz="1200" dirty="0">
                <a:solidFill>
                  <a:srgbClr val="FFFFFF"/>
                </a:solidFill>
              </a:rPr>
              <a:t>, </a:t>
            </a:r>
            <a:r>
              <a:rPr lang="fr-FR" sz="1200" dirty="0" err="1">
                <a:solidFill>
                  <a:srgbClr val="FFFFFF"/>
                </a:solidFill>
              </a:rPr>
              <a:t>copied</a:t>
            </a:r>
            <a:r>
              <a:rPr lang="fr-FR" sz="1200" dirty="0">
                <a:solidFill>
                  <a:srgbClr val="FFFFFF"/>
                </a:solidFill>
              </a:rPr>
              <a:t>, </a:t>
            </a:r>
            <a:r>
              <a:rPr lang="fr-FR" sz="1200" dirty="0" err="1">
                <a:solidFill>
                  <a:srgbClr val="FFFFFF"/>
                </a:solidFill>
              </a:rPr>
              <a:t>translated</a:t>
            </a:r>
            <a:r>
              <a:rPr lang="fr-FR" sz="1200" dirty="0">
                <a:solidFill>
                  <a:srgbClr val="FFFFFF"/>
                </a:solidFill>
              </a:rPr>
              <a:t> </a:t>
            </a:r>
            <a:r>
              <a:rPr lang="fr-FR" sz="1200" dirty="0" err="1">
                <a:solidFill>
                  <a:srgbClr val="FFFFFF"/>
                </a:solidFill>
              </a:rPr>
              <a:t>into</a:t>
            </a:r>
            <a:r>
              <a:rPr lang="fr-FR" sz="1200" dirty="0">
                <a:solidFill>
                  <a:srgbClr val="FFFFFF"/>
                </a:solidFill>
              </a:rPr>
              <a:t> </a:t>
            </a:r>
            <a:r>
              <a:rPr lang="fr-FR" sz="1200" dirty="0" err="1">
                <a:solidFill>
                  <a:srgbClr val="FFFFFF"/>
                </a:solidFill>
              </a:rPr>
              <a:t>other</a:t>
            </a:r>
            <a:r>
              <a:rPr lang="fr-FR" sz="1200" dirty="0">
                <a:solidFill>
                  <a:srgbClr val="FFFFFF"/>
                </a:solidFill>
              </a:rPr>
              <a:t> </a:t>
            </a:r>
            <a:r>
              <a:rPr lang="fr-FR" sz="1200" dirty="0" err="1">
                <a:solidFill>
                  <a:srgbClr val="FFFFFF"/>
                </a:solidFill>
              </a:rPr>
              <a:t>languages</a:t>
            </a:r>
            <a:r>
              <a:rPr lang="fr-FR" sz="1200" dirty="0">
                <a:solidFill>
                  <a:srgbClr val="FFFFFF"/>
                </a:solidFill>
              </a:rPr>
              <a:t> or </a:t>
            </a:r>
            <a:r>
              <a:rPr lang="fr-FR" sz="1200" dirty="0" err="1">
                <a:solidFill>
                  <a:srgbClr val="FFFFFF"/>
                </a:solidFill>
              </a:rPr>
              <a:t>adapted</a:t>
            </a:r>
            <a:r>
              <a:rPr lang="fr-FR" sz="1200" dirty="0">
                <a:solidFill>
                  <a:srgbClr val="FFFFFF"/>
                </a:solidFill>
              </a:rPr>
              <a:t> to </a:t>
            </a:r>
            <a:r>
              <a:rPr lang="fr-FR" sz="1200" dirty="0" err="1">
                <a:solidFill>
                  <a:srgbClr val="FFFFFF"/>
                </a:solidFill>
              </a:rPr>
              <a:t>meet</a:t>
            </a:r>
            <a:r>
              <a:rPr lang="fr-FR" sz="1200" dirty="0">
                <a:solidFill>
                  <a:srgbClr val="FFFFFF"/>
                </a:solidFill>
              </a:rPr>
              <a:t> local </a:t>
            </a:r>
            <a:r>
              <a:rPr lang="fr-FR" sz="1200" dirty="0" err="1">
                <a:solidFill>
                  <a:srgbClr val="FFFFFF"/>
                </a:solidFill>
              </a:rPr>
              <a:t>needs</a:t>
            </a:r>
            <a:r>
              <a:rPr lang="fr-FR" sz="1200" dirty="0">
                <a:solidFill>
                  <a:srgbClr val="FFFFFF"/>
                </a:solidFill>
              </a:rPr>
              <a:t> </a:t>
            </a:r>
            <a:r>
              <a:rPr lang="fr-FR" sz="1200" dirty="0" err="1">
                <a:solidFill>
                  <a:srgbClr val="FFFFFF"/>
                </a:solidFill>
              </a:rPr>
              <a:t>without</a:t>
            </a:r>
            <a:r>
              <a:rPr lang="fr-FR" sz="1200" dirty="0">
                <a:solidFill>
                  <a:srgbClr val="FFFFFF"/>
                </a:solidFill>
              </a:rPr>
              <a:t> </a:t>
            </a:r>
            <a:r>
              <a:rPr lang="fr-FR" sz="1200" dirty="0" err="1">
                <a:solidFill>
                  <a:srgbClr val="FFFFFF"/>
                </a:solidFill>
              </a:rPr>
              <a:t>prior</a:t>
            </a:r>
            <a:r>
              <a:rPr lang="fr-FR" sz="1200" dirty="0">
                <a:solidFill>
                  <a:srgbClr val="FFFFFF"/>
                </a:solidFill>
              </a:rPr>
              <a:t> permission </a:t>
            </a:r>
            <a:r>
              <a:rPr lang="fr-FR" sz="1200" dirty="0" err="1">
                <a:solidFill>
                  <a:srgbClr val="FFFFFF"/>
                </a:solidFill>
              </a:rPr>
              <a:t>from</a:t>
            </a:r>
            <a:r>
              <a:rPr lang="fr-FR" sz="1200" dirty="0">
                <a:solidFill>
                  <a:srgbClr val="FFFFFF"/>
                </a:solidFill>
              </a:rPr>
              <a:t> the International </a:t>
            </a:r>
            <a:r>
              <a:rPr lang="fr-FR" sz="1200" dirty="0" err="1">
                <a:solidFill>
                  <a:srgbClr val="FFFFFF"/>
                </a:solidFill>
              </a:rPr>
              <a:t>Federation</a:t>
            </a:r>
            <a:r>
              <a:rPr lang="fr-FR" sz="1200" dirty="0">
                <a:solidFill>
                  <a:srgbClr val="FFFFFF"/>
                </a:solidFill>
              </a:rPr>
              <a:t> of </a:t>
            </a:r>
            <a:r>
              <a:rPr lang="fr-FR" sz="1200" dirty="0" err="1">
                <a:solidFill>
                  <a:srgbClr val="FFFFFF"/>
                </a:solidFill>
              </a:rPr>
              <a:t>Red</a:t>
            </a:r>
            <a:r>
              <a:rPr lang="fr-FR" sz="1200" dirty="0">
                <a:solidFill>
                  <a:srgbClr val="FFFFFF"/>
                </a:solidFill>
              </a:rPr>
              <a:t> Cross and </a:t>
            </a:r>
            <a:r>
              <a:rPr lang="fr-FR" sz="1200" dirty="0" err="1">
                <a:solidFill>
                  <a:srgbClr val="FFFFFF"/>
                </a:solidFill>
              </a:rPr>
              <a:t>Red</a:t>
            </a:r>
            <a:r>
              <a:rPr lang="fr-FR" sz="1200" dirty="0">
                <a:solidFill>
                  <a:srgbClr val="FFFFFF"/>
                </a:solidFill>
              </a:rPr>
              <a:t> Crescent </a:t>
            </a:r>
            <a:r>
              <a:rPr lang="fr-FR" sz="1200" dirty="0" err="1">
                <a:solidFill>
                  <a:srgbClr val="FFFFFF"/>
                </a:solidFill>
              </a:rPr>
              <a:t>Societies</a:t>
            </a:r>
            <a:r>
              <a:rPr lang="fr-FR" sz="1200" dirty="0">
                <a:solidFill>
                  <a:srgbClr val="FFFFFF"/>
                </a:solidFill>
              </a:rPr>
              <a:t>, </a:t>
            </a:r>
            <a:r>
              <a:rPr lang="fr-FR" sz="1200" dirty="0" err="1">
                <a:solidFill>
                  <a:srgbClr val="FFFFFF"/>
                </a:solidFill>
              </a:rPr>
              <a:t>provided</a:t>
            </a:r>
            <a:r>
              <a:rPr lang="fr-FR" sz="1200" dirty="0">
                <a:solidFill>
                  <a:srgbClr val="FFFFFF"/>
                </a:solidFill>
              </a:rPr>
              <a:t> </a:t>
            </a:r>
            <a:r>
              <a:rPr lang="fr-FR" sz="1200" dirty="0" err="1">
                <a:solidFill>
                  <a:srgbClr val="FFFFFF"/>
                </a:solidFill>
              </a:rPr>
              <a:t>that</a:t>
            </a:r>
            <a:r>
              <a:rPr lang="fr-FR" sz="1200" dirty="0">
                <a:solidFill>
                  <a:srgbClr val="FFFFFF"/>
                </a:solidFill>
              </a:rPr>
              <a:t> the source </a:t>
            </a:r>
            <a:r>
              <a:rPr lang="fr-FR" sz="1200" dirty="0" err="1">
                <a:solidFill>
                  <a:srgbClr val="FFFFFF"/>
                </a:solidFill>
              </a:rPr>
              <a:t>is</a:t>
            </a:r>
            <a:r>
              <a:rPr lang="fr-FR" sz="1200" dirty="0">
                <a:solidFill>
                  <a:srgbClr val="FFFFFF"/>
                </a:solidFill>
              </a:rPr>
              <a:t> </a:t>
            </a:r>
            <a:r>
              <a:rPr lang="fr-FR" sz="1200" dirty="0" err="1">
                <a:solidFill>
                  <a:srgbClr val="FFFFFF"/>
                </a:solidFill>
              </a:rPr>
              <a:t>clearly</a:t>
            </a:r>
            <a:r>
              <a:rPr lang="fr-FR" sz="1200" dirty="0">
                <a:solidFill>
                  <a:srgbClr val="FFFFFF"/>
                </a:solidFill>
              </a:rPr>
              <a:t> </a:t>
            </a:r>
            <a:r>
              <a:rPr lang="fr-FR" sz="1200" dirty="0" err="1">
                <a:solidFill>
                  <a:srgbClr val="FFFFFF"/>
                </a:solidFill>
              </a:rPr>
              <a:t>stated</a:t>
            </a:r>
            <a:r>
              <a:rPr lang="fr-FR" sz="1200" dirty="0">
                <a:solidFill>
                  <a:srgbClr val="FFFFFF"/>
                </a:solidFill>
              </a:rPr>
              <a:t>. </a:t>
            </a:r>
            <a:r>
              <a:rPr lang="fr-FR" sz="1200" dirty="0" err="1">
                <a:solidFill>
                  <a:srgbClr val="FFFFFF"/>
                </a:solidFill>
              </a:rPr>
              <a:t>Requests</a:t>
            </a:r>
            <a:r>
              <a:rPr lang="fr-FR" sz="1200" dirty="0">
                <a:solidFill>
                  <a:srgbClr val="FFFFFF"/>
                </a:solidFill>
              </a:rPr>
              <a:t> for commercial reproduction </a:t>
            </a:r>
            <a:r>
              <a:rPr lang="fr-FR" sz="1200" dirty="0" err="1">
                <a:solidFill>
                  <a:srgbClr val="FFFFFF"/>
                </a:solidFill>
              </a:rPr>
              <a:t>should</a:t>
            </a:r>
            <a:r>
              <a:rPr lang="fr-FR" sz="1200" dirty="0">
                <a:solidFill>
                  <a:srgbClr val="FFFFFF"/>
                </a:solidFill>
              </a:rPr>
              <a:t> </a:t>
            </a:r>
            <a:r>
              <a:rPr lang="fr-FR" sz="1200" dirty="0" err="1">
                <a:solidFill>
                  <a:srgbClr val="FFFFFF"/>
                </a:solidFill>
              </a:rPr>
              <a:t>be</a:t>
            </a:r>
            <a:r>
              <a:rPr lang="fr-FR" sz="1200" dirty="0">
                <a:solidFill>
                  <a:srgbClr val="FFFFFF"/>
                </a:solidFill>
              </a:rPr>
              <a:t> </a:t>
            </a:r>
            <a:r>
              <a:rPr lang="fr-FR" sz="1200" dirty="0" err="1">
                <a:solidFill>
                  <a:srgbClr val="FFFFFF"/>
                </a:solidFill>
              </a:rPr>
              <a:t>directed</a:t>
            </a:r>
            <a:r>
              <a:rPr lang="fr-FR" sz="1200" dirty="0">
                <a:solidFill>
                  <a:srgbClr val="FFFFFF"/>
                </a:solidFill>
              </a:rPr>
              <a:t> to the IFRC </a:t>
            </a:r>
            <a:r>
              <a:rPr lang="fr-FR" sz="1200" dirty="0" err="1">
                <a:solidFill>
                  <a:srgbClr val="FFFFFF"/>
                </a:solidFill>
              </a:rPr>
              <a:t>Secretariat</a:t>
            </a:r>
            <a:r>
              <a:rPr lang="fr-FR" sz="1200" dirty="0">
                <a:solidFill>
                  <a:srgbClr val="FFFFFF"/>
                </a:solidFill>
              </a:rPr>
              <a:t> </a:t>
            </a:r>
            <a:r>
              <a:rPr lang="fr-FR" sz="1200" dirty="0" err="1">
                <a:solidFill>
                  <a:srgbClr val="FFFFFF"/>
                </a:solidFill>
              </a:rPr>
              <a:t>at</a:t>
            </a:r>
            <a:r>
              <a:rPr lang="fr-FR" sz="1200" dirty="0">
                <a:solidFill>
                  <a:srgbClr val="FFFFFF"/>
                </a:solidFill>
              </a:rPr>
              <a:t> </a:t>
            </a:r>
            <a:r>
              <a:rPr lang="fr-FR" sz="1200" dirty="0" err="1">
                <a:solidFill>
                  <a:srgbClr val="FFFFFF"/>
                </a:solidFill>
              </a:rPr>
              <a:t>secretariat@ifrc.org</a:t>
            </a:r>
            <a:endParaRPr lang="fr-FR" sz="1200" dirty="0">
              <a:solidFill>
                <a:srgbClr val="FFFFFF"/>
              </a:solidFill>
            </a:endParaRPr>
          </a:p>
          <a:p>
            <a:endParaRPr lang="fr-FR" sz="1200" dirty="0">
              <a:solidFill>
                <a:srgbClr val="FFFFFF"/>
              </a:solidFill>
            </a:endParaRPr>
          </a:p>
          <a:p>
            <a:r>
              <a:rPr lang="fr-FR" sz="1200" dirty="0">
                <a:solidFill>
                  <a:srgbClr val="FFFFFF"/>
                </a:solidFill>
              </a:rPr>
              <a:t>All photos </a:t>
            </a:r>
            <a:r>
              <a:rPr lang="fr-FR" sz="1200" dirty="0" err="1">
                <a:solidFill>
                  <a:srgbClr val="FFFFFF"/>
                </a:solidFill>
              </a:rPr>
              <a:t>used</a:t>
            </a:r>
            <a:r>
              <a:rPr lang="fr-FR" sz="1200" dirty="0">
                <a:solidFill>
                  <a:srgbClr val="FFFFFF"/>
                </a:solidFill>
              </a:rPr>
              <a:t> in </a:t>
            </a:r>
            <a:r>
              <a:rPr lang="fr-FR" sz="1200" dirty="0" err="1">
                <a:solidFill>
                  <a:srgbClr val="FFFFFF"/>
                </a:solidFill>
              </a:rPr>
              <a:t>this</a:t>
            </a:r>
            <a:r>
              <a:rPr lang="fr-FR" sz="1200" dirty="0">
                <a:solidFill>
                  <a:srgbClr val="FFFFFF"/>
                </a:solidFill>
              </a:rPr>
              <a:t> </a:t>
            </a:r>
            <a:r>
              <a:rPr lang="fr-FR" sz="1200" dirty="0" err="1">
                <a:solidFill>
                  <a:srgbClr val="FFFFFF"/>
                </a:solidFill>
              </a:rPr>
              <a:t>presentation</a:t>
            </a:r>
            <a:r>
              <a:rPr lang="fr-FR" sz="1200" dirty="0">
                <a:solidFill>
                  <a:srgbClr val="FFFFFF"/>
                </a:solidFill>
              </a:rPr>
              <a:t> are copyright of the IFRC </a:t>
            </a:r>
            <a:r>
              <a:rPr lang="fr-FR" sz="1200" dirty="0" err="1">
                <a:solidFill>
                  <a:srgbClr val="FFFFFF"/>
                </a:solidFill>
              </a:rPr>
              <a:t>unless</a:t>
            </a:r>
            <a:r>
              <a:rPr lang="fr-FR" sz="1200" dirty="0">
                <a:solidFill>
                  <a:srgbClr val="FFFFFF"/>
                </a:solidFill>
              </a:rPr>
              <a:t> </a:t>
            </a:r>
            <a:r>
              <a:rPr lang="fr-FR" sz="1200" dirty="0" err="1">
                <a:solidFill>
                  <a:srgbClr val="FFFFFF"/>
                </a:solidFill>
              </a:rPr>
              <a:t>otherwise</a:t>
            </a:r>
            <a:r>
              <a:rPr lang="fr-FR" sz="1200" dirty="0">
                <a:solidFill>
                  <a:srgbClr val="FFFFFF"/>
                </a:solidFill>
              </a:rPr>
              <a:t> </a:t>
            </a:r>
            <a:r>
              <a:rPr lang="fr-FR" sz="1200" dirty="0" err="1">
                <a:solidFill>
                  <a:srgbClr val="FFFFFF"/>
                </a:solidFill>
              </a:rPr>
              <a:t>indicated</a:t>
            </a:r>
            <a:r>
              <a:rPr lang="fr-FR" sz="1200" dirty="0">
                <a:solidFill>
                  <a:srgbClr val="FFFFFF"/>
                </a:solidFill>
              </a:rPr>
              <a:t>.</a:t>
            </a:r>
            <a:endParaRPr lang="en-US" sz="1200" baseline="0" dirty="0">
              <a:solidFill>
                <a:srgbClr val="FFFFFF"/>
              </a:solidFill>
            </a:endParaRPr>
          </a:p>
          <a:p>
            <a:pPr algn="l" defTabSz="762000" eaLnBrk="1" hangingPunct="1"/>
            <a:endParaRPr lang="en-US" sz="1200" baseline="0" dirty="0">
              <a:solidFill>
                <a:srgbClr val="FFFFFF"/>
              </a:solidFill>
              <a:latin typeface="Arial" charset="0"/>
            </a:endParaRPr>
          </a:p>
          <a:p>
            <a:pPr algn="l" defTabSz="762000" eaLnBrk="1" hangingPunct="1"/>
            <a:r>
              <a:rPr lang="en-US" sz="1200" baseline="0" dirty="0">
                <a:solidFill>
                  <a:srgbClr val="FFFFFF"/>
                </a:solidFill>
                <a:latin typeface="Arial" charset="0"/>
              </a:rPr>
              <a:t>This presentation was written and developed by </a:t>
            </a:r>
            <a:r>
              <a:rPr lang="en-US" sz="1200" i="1" baseline="0" dirty="0">
                <a:solidFill>
                  <a:srgbClr val="CF1C21"/>
                </a:solidFill>
                <a:latin typeface="Arial" charset="0"/>
              </a:rPr>
              <a:t>(EA</a:t>
            </a:r>
            <a:r>
              <a:rPr lang="en-US" sz="1200" i="1" dirty="0">
                <a:solidFill>
                  <a:srgbClr val="CF1C21"/>
                </a:solidFill>
                <a:latin typeface="Arial" charset="0"/>
              </a:rPr>
              <a:t> Emergency Operations Team) </a:t>
            </a:r>
            <a:r>
              <a:rPr lang="en-US" sz="1200" baseline="0" dirty="0">
                <a:solidFill>
                  <a:srgbClr val="FFFFFF"/>
                </a:solidFill>
                <a:latin typeface="Arial" charset="0"/>
              </a:rPr>
              <a:t>and produced in </a:t>
            </a:r>
            <a:r>
              <a:rPr lang="en-US" sz="1200" i="1" baseline="0" dirty="0">
                <a:solidFill>
                  <a:srgbClr val="CF1C21"/>
                </a:solidFill>
                <a:latin typeface="Arial" charset="0"/>
              </a:rPr>
              <a:t>(June 2017)</a:t>
            </a:r>
            <a:r>
              <a:rPr lang="en-US" sz="1200" baseline="0" dirty="0">
                <a:solidFill>
                  <a:srgbClr val="FFFFFF"/>
                </a:solidFill>
                <a:latin typeface="Arial" charset="0"/>
              </a:rPr>
              <a:t>.</a:t>
            </a:r>
          </a:p>
          <a:p>
            <a:pPr algn="l" defTabSz="762000" eaLnBrk="1" hangingPunct="1"/>
            <a:endParaRPr lang="en-US" sz="1200" baseline="0" dirty="0">
              <a:solidFill>
                <a:srgbClr val="FFFFFF"/>
              </a:solidFill>
              <a:latin typeface="Arial" charset="0"/>
            </a:endParaRPr>
          </a:p>
          <a:p>
            <a:pPr algn="l" defTabSz="762000" eaLnBrk="1" hangingPunct="1"/>
            <a:r>
              <a:rPr lang="en-US" sz="1200" baseline="0" dirty="0">
                <a:solidFill>
                  <a:srgbClr val="FFFFFF"/>
                </a:solidFill>
                <a:latin typeface="Arial" charset="0"/>
              </a:rPr>
              <a:t>This presentation</a:t>
            </a:r>
            <a:r>
              <a:rPr lang="en-US" sz="1200" dirty="0">
                <a:solidFill>
                  <a:srgbClr val="FFFFFF"/>
                </a:solidFill>
                <a:latin typeface="Arial" charset="0"/>
              </a:rPr>
              <a:t> and relevant resources are available on </a:t>
            </a:r>
            <a:r>
              <a:rPr lang="en-US" sz="1200" dirty="0" err="1">
                <a:solidFill>
                  <a:srgbClr val="FFFFFF"/>
                </a:solidFill>
                <a:latin typeface="Arial" charset="0"/>
              </a:rPr>
              <a:t>FedNet</a:t>
            </a:r>
            <a:r>
              <a:rPr lang="en-US" sz="1200" dirty="0">
                <a:solidFill>
                  <a:srgbClr val="FFFFFF"/>
                </a:solidFill>
                <a:latin typeface="Arial" charset="0"/>
              </a:rPr>
              <a:t> at </a:t>
            </a:r>
            <a:r>
              <a:rPr lang="en-US" sz="1200" b="1" baseline="0" dirty="0" err="1">
                <a:solidFill>
                  <a:srgbClr val="FFFFFF"/>
                </a:solidFill>
                <a:latin typeface="Arial" charset="0"/>
              </a:rPr>
              <a:t>fednet.ifrc.org</a:t>
            </a:r>
            <a:endParaRPr lang="en-US" sz="1200" baseline="0" dirty="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253307"/>
      </p:ext>
    </p:extLst>
  </p:cSld>
  <p:clrMapOvr>
    <a:masterClrMapping/>
  </p:clrMapOvr>
</p:sld>
</file>

<file path=ppt/theme/theme1.xml><?xml version="1.0" encoding="utf-8"?>
<a:theme xmlns:a="http://schemas.openxmlformats.org/drawingml/2006/main" name="IFRC_2011 presentation-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IFRC_2011 presentation-EN</Template>
  <TotalTime>4988</TotalTime>
  <Words>454</Words>
  <Application>Microsoft Office PowerPoint</Application>
  <PresentationFormat>On-screen Show (4:3)</PresentationFormat>
  <Paragraphs>104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45 Helvetica Light</vt:lpstr>
      <vt:lpstr>Arial</vt:lpstr>
      <vt:lpstr>Calibri</vt:lpstr>
      <vt:lpstr>Wingdings</vt:lpstr>
      <vt:lpstr>IFRC_2011 presentation-EN</vt:lpstr>
      <vt:lpstr>PowerPoint Presentation</vt:lpstr>
      <vt:lpstr>Background to DM platform initiative</vt:lpstr>
      <vt:lpstr>Objectives</vt:lpstr>
      <vt:lpstr>Agenda </vt:lpstr>
      <vt:lpstr>PowerPoint Presentation</vt:lpstr>
      <vt:lpstr>PowerPoint Presentation</vt:lpstr>
      <vt:lpstr> </vt:lpstr>
      <vt:lpstr> </vt:lpstr>
      <vt:lpstr>PowerPoint Presentation</vt:lpstr>
    </vt:vector>
  </TitlesOfParts>
  <Company>IFRC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Customer</dc:creator>
  <cp:lastModifiedBy>Reel Ahmed</cp:lastModifiedBy>
  <cp:revision>270</cp:revision>
  <cp:lastPrinted>2018-09-04T12:13:40Z</cp:lastPrinted>
  <dcterms:created xsi:type="dcterms:W3CDTF">2012-03-29T08:37:58Z</dcterms:created>
  <dcterms:modified xsi:type="dcterms:W3CDTF">2018-09-11T13:26:41Z</dcterms:modified>
</cp:coreProperties>
</file>