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Lst>
  <p:notesMasterIdLst>
    <p:notesMasterId r:id="rId16"/>
  </p:notesMasterIdLst>
  <p:sldIdLst>
    <p:sldId id="268" r:id="rId6"/>
    <p:sldId id="269" r:id="rId7"/>
    <p:sldId id="272" r:id="rId8"/>
    <p:sldId id="270" r:id="rId9"/>
    <p:sldId id="271" r:id="rId10"/>
    <p:sldId id="273" r:id="rId11"/>
    <p:sldId id="274" r:id="rId12"/>
    <p:sldId id="275" r:id="rId13"/>
    <p:sldId id="276" r:id="rId14"/>
    <p:sldId id="277" r:id="rId15"/>
  </p:sldIdLst>
  <p:sldSz cx="12192000" cy="6858000"/>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81E"/>
    <a:srgbClr val="693228"/>
    <a:srgbClr val="E6AF00"/>
    <a:srgbClr val="5B9BD5"/>
    <a:srgbClr val="FFF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94434" autoAdjust="0"/>
  </p:normalViewPr>
  <p:slideViewPr>
    <p:cSldViewPr snapToGrid="0">
      <p:cViewPr>
        <p:scale>
          <a:sx n="80" d="100"/>
          <a:sy n="80" d="100"/>
        </p:scale>
        <p:origin x="3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5D5417BF-1EE0-4A9B-AF60-3727C5A9E75C}" type="datetimeFigureOut">
              <a:rPr lang="en-GB" smtClean="0"/>
              <a:t>05/09/2018</a:t>
            </a:fld>
            <a:endParaRPr lang="en-GB" dirty="0"/>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C22E8E60-85B2-4A8C-9CEC-B5E4559611CC}" type="slidenum">
              <a:rPr lang="en-GB" smtClean="0"/>
              <a:t>‹#›</a:t>
            </a:fld>
            <a:endParaRPr lang="en-GB" dirty="0"/>
          </a:p>
        </p:txBody>
      </p:sp>
    </p:spTree>
    <p:extLst>
      <p:ext uri="{BB962C8B-B14F-4D97-AF65-F5344CB8AC3E}">
        <p14:creationId xmlns:p14="http://schemas.microsoft.com/office/powerpoint/2010/main" val="218636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390673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We </a:t>
            </a:r>
            <a:r>
              <a:rPr lang="en-GB" sz="1200" b="0" i="0" kern="1200" dirty="0" smtClean="0">
                <a:solidFill>
                  <a:schemeClr val="tx1"/>
                </a:solidFill>
                <a:effectLst/>
                <a:latin typeface="+mn-lt"/>
                <a:ea typeface="+mn-ea"/>
                <a:cs typeface="+mn-cs"/>
              </a:rPr>
              <a:t>will </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1</a:t>
            </a:r>
            <a:r>
              <a:rPr lang="en-GB" sz="1200" b="0" i="0" kern="1200" dirty="0" smtClean="0">
                <a:solidFill>
                  <a:schemeClr val="tx1"/>
                </a:solidFill>
                <a:effectLst/>
                <a:latin typeface="+mn-lt"/>
                <a:ea typeface="+mn-ea"/>
                <a:cs typeface="+mn-cs"/>
              </a:rPr>
              <a:t>. Provide overview of HR </a:t>
            </a:r>
            <a:r>
              <a:rPr lang="en-GB" sz="1200" b="0" i="0" kern="1200" dirty="0" smtClean="0">
                <a:solidFill>
                  <a:schemeClr val="tx1"/>
                </a:solidFill>
                <a:effectLst/>
                <a:latin typeface="+mn-lt"/>
                <a:ea typeface="+mn-ea"/>
                <a:cs typeface="+mn-cs"/>
              </a:rPr>
              <a:t>plan for the DCPRR</a:t>
            </a:r>
            <a:r>
              <a:rPr lang="en-GB" sz="1200" b="0" i="0" kern="1200" baseline="0" dirty="0" smtClean="0">
                <a:solidFill>
                  <a:schemeClr val="tx1"/>
                </a:solidFill>
                <a:effectLst/>
                <a:latin typeface="+mn-lt"/>
                <a:ea typeface="+mn-ea"/>
                <a:cs typeface="+mn-cs"/>
              </a:rPr>
              <a:t> unit in Nairobi</a:t>
            </a:r>
            <a:r>
              <a:rPr lang="en-GB" sz="1200" b="0" i="0"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why it was developed and justifications for the new roles</a:t>
            </a:r>
          </a:p>
          <a:p>
            <a:r>
              <a:rPr lang="en-GB" sz="1200" b="0" i="0" kern="1200" dirty="0" smtClean="0">
                <a:solidFill>
                  <a:schemeClr val="tx1"/>
                </a:solidFill>
                <a:effectLst/>
                <a:latin typeface="+mn-lt"/>
                <a:ea typeface="+mn-ea"/>
                <a:cs typeface="+mn-cs"/>
              </a:rPr>
              <a:t>2. Get feedback on suggested HR </a:t>
            </a:r>
            <a:r>
              <a:rPr lang="en-GB" sz="1200" b="0" i="0" kern="1200" dirty="0" smtClean="0">
                <a:solidFill>
                  <a:schemeClr val="tx1"/>
                </a:solidFill>
                <a:effectLst/>
                <a:latin typeface="+mn-lt"/>
                <a:ea typeface="+mn-ea"/>
                <a:cs typeface="+mn-cs"/>
              </a:rPr>
              <a:t>structure</a:t>
            </a:r>
            <a:r>
              <a:rPr lang="en-GB" sz="1200" b="0" i="0" kern="1200" baseline="0" dirty="0" smtClean="0">
                <a:solidFill>
                  <a:schemeClr val="tx1"/>
                </a:solidFill>
                <a:effectLst/>
                <a:latin typeface="+mn-lt"/>
                <a:ea typeface="+mn-ea"/>
                <a:cs typeface="+mn-cs"/>
              </a:rPr>
              <a:t> </a:t>
            </a:r>
            <a:r>
              <a:rPr lang="en-GB" sz="1200" b="0" i="0" kern="1200" baseline="0" dirty="0" smtClean="0">
                <a:solidFill>
                  <a:schemeClr val="tx1"/>
                </a:solidFill>
                <a:effectLst/>
                <a:latin typeface="+mn-lt"/>
                <a:ea typeface="+mn-ea"/>
                <a:cs typeface="+mn-cs"/>
              </a:rPr>
              <a:t>and </a:t>
            </a:r>
            <a:r>
              <a:rPr lang="en-GB" sz="1200" b="0" i="0" kern="1200" dirty="0" smtClean="0">
                <a:solidFill>
                  <a:schemeClr val="tx1"/>
                </a:solidFill>
                <a:effectLst/>
                <a:latin typeface="+mn-lt"/>
                <a:ea typeface="+mn-ea"/>
                <a:cs typeface="+mn-cs"/>
              </a:rPr>
              <a:t>Prioritisation</a:t>
            </a:r>
            <a:r>
              <a:rPr lang="en-GB" sz="1200" b="0" i="0" kern="1200" dirty="0" smtClean="0">
                <a:solidFill>
                  <a:schemeClr val="tx1"/>
                </a:solidFill>
                <a:effectLst/>
                <a:latin typeface="+mn-lt"/>
                <a:ea typeface="+mn-ea"/>
                <a:cs typeface="+mn-cs"/>
              </a:rPr>
              <a:t> of positions</a:t>
            </a:r>
          </a:p>
          <a:p>
            <a:r>
              <a:rPr lang="en-GB" sz="1200" b="0" i="0" kern="1200" dirty="0" smtClean="0">
                <a:solidFill>
                  <a:schemeClr val="tx1"/>
                </a:solidFill>
                <a:effectLst/>
                <a:latin typeface="+mn-lt"/>
                <a:ea typeface="+mn-ea"/>
                <a:cs typeface="+mn-cs"/>
              </a:rPr>
              <a:t>3.</a:t>
            </a:r>
            <a:r>
              <a:rPr lang="en-GB" sz="1200" b="0" i="0" kern="1200" baseline="0" dirty="0" smtClean="0">
                <a:solidFill>
                  <a:schemeClr val="tx1"/>
                </a:solidFill>
                <a:effectLst/>
                <a:latin typeface="+mn-lt"/>
                <a:ea typeface="+mn-ea"/>
                <a:cs typeface="+mn-cs"/>
              </a:rPr>
              <a:t> How do we realise this plan? What are the options in terms of funding for these positions. </a:t>
            </a:r>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70891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2E8E60-85B2-4A8C-9CEC-B5E4559611CC}"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280116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In this proposed structure there are four</a:t>
            </a:r>
            <a:r>
              <a:rPr lang="en-GB" baseline="0" dirty="0" smtClean="0"/>
              <a:t> new roles and wanted to take a couple of mins to provide the rational for this. </a:t>
            </a:r>
            <a:endParaRPr lang="en-GB" dirty="0" smtClean="0"/>
          </a:p>
          <a:p>
            <a:pPr marL="0" indent="0">
              <a:buNone/>
            </a:pPr>
            <a:endParaRPr lang="en-GB" dirty="0" smtClean="0"/>
          </a:p>
          <a:p>
            <a:pPr marL="0" indent="0">
              <a:buNone/>
            </a:pPr>
            <a:r>
              <a:rPr lang="en-GB" dirty="0" smtClean="0"/>
              <a:t>Thematic</a:t>
            </a:r>
            <a:r>
              <a:rPr lang="en-GB" baseline="0" dirty="0" smtClean="0"/>
              <a:t> </a:t>
            </a:r>
            <a:r>
              <a:rPr lang="en-GB" baseline="0" dirty="0" smtClean="0"/>
              <a:t>leads</a:t>
            </a:r>
            <a:endParaRPr lang="en-GB" dirty="0" smtClean="0"/>
          </a:p>
          <a:p>
            <a:pPr marL="171450" indent="-171450">
              <a:buFont typeface="Arial" panose="020B0604020202020204" pitchFamily="34" charset="0"/>
              <a:buChar char="•"/>
            </a:pPr>
            <a:r>
              <a:rPr lang="en-GB" dirty="0" smtClean="0"/>
              <a:t>As things are</a:t>
            </a:r>
            <a:r>
              <a:rPr lang="en-GB" baseline="0" dirty="0" smtClean="0"/>
              <a:t> now, nearly every single role reports directly to </a:t>
            </a:r>
            <a:r>
              <a:rPr lang="en-GB" baseline="0" dirty="0" err="1" smtClean="0"/>
              <a:t>Adesh</a:t>
            </a:r>
            <a:r>
              <a:rPr lang="en-GB" baseline="0" dirty="0" smtClean="0"/>
              <a:t>. So when everyone is in place that will be 13 direct reports, which isn’t efficient. It would be difficult for </a:t>
            </a:r>
            <a:r>
              <a:rPr lang="en-GB" baseline="0" dirty="0" err="1" smtClean="0"/>
              <a:t>Adesh</a:t>
            </a:r>
            <a:r>
              <a:rPr lang="en-GB" baseline="0" dirty="0" smtClean="0"/>
              <a:t> to give each person the right amount of support and attention, and to do anything else apart from managing people. </a:t>
            </a:r>
          </a:p>
          <a:p>
            <a:pPr marL="171450" indent="-171450">
              <a:buFont typeface="Arial" panose="020B0604020202020204" pitchFamily="34" charset="0"/>
              <a:buChar char="•"/>
            </a:pPr>
            <a:r>
              <a:rPr lang="en-GB" baseline="0" dirty="0" smtClean="0"/>
              <a:t>So we have added two thematic leads.  Even with the other additional new roles, this will reduce the number of direct reports (9).</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Research and innovations </a:t>
            </a:r>
          </a:p>
          <a:p>
            <a:pPr marL="171450" indent="-171450">
              <a:buFont typeface="Arial" panose="020B0604020202020204" pitchFamily="34" charset="0"/>
              <a:buChar char="•"/>
            </a:pPr>
            <a:r>
              <a:rPr lang="en-GB" baseline="0" dirty="0" smtClean="0"/>
              <a:t>This role will be focusing on research and innovation linked to resilience and climate change. This person will be able to link up closely with the climate centre and non-movement organisations in this areas to look into new ways to tackle these issues. Climate change and resilience is something that is consistently brought up as an issues by NSs in the region and this person, </a:t>
            </a:r>
            <a:r>
              <a:rPr lang="en-GB" baseline="0" dirty="0" smtClean="0"/>
              <a:t>would work with </a:t>
            </a:r>
            <a:r>
              <a:rPr lang="en-GB" baseline="0" dirty="0" err="1" smtClean="0"/>
              <a:t>Kare</a:t>
            </a:r>
            <a:r>
              <a:rPr lang="en-GB" baseline="0" dirty="0" smtClean="0"/>
              <a:t> </a:t>
            </a:r>
            <a:r>
              <a:rPr lang="en-GB" baseline="0" dirty="0" smtClean="0"/>
              <a:t>and Peter to help </a:t>
            </a:r>
            <a:r>
              <a:rPr lang="en-GB" baseline="0" dirty="0" smtClean="0"/>
              <a:t>make sure the Movement in Africa isn’t left behind, but is up to date with the latest new </a:t>
            </a:r>
            <a:r>
              <a:rPr lang="en-GB" baseline="0" dirty="0" smtClean="0"/>
              <a:t>developments and provide more support to </a:t>
            </a:r>
            <a:r>
              <a:rPr lang="en-GB" baseline="0" dirty="0" err="1" smtClean="0"/>
              <a:t>Kare</a:t>
            </a:r>
            <a:r>
              <a:rPr lang="en-GB" baseline="0" dirty="0" smtClean="0"/>
              <a:t> in plugging into the discussions at the regional level. </a:t>
            </a:r>
            <a:endParaRPr lang="en-GB" baseline="0" dirty="0" smtClean="0"/>
          </a:p>
          <a:p>
            <a:pPr marL="171450" indent="-171450">
              <a:buFont typeface="Arial" panose="020B0604020202020204" pitchFamily="34" charset="0"/>
              <a:buChar char="•"/>
            </a:pPr>
            <a:endParaRPr lang="en-GB" baseline="0" dirty="0" smtClean="0"/>
          </a:p>
          <a:p>
            <a:pPr marL="0" indent="0">
              <a:buFont typeface="Arial" panose="020B0604020202020204" pitchFamily="34" charset="0"/>
              <a:buNone/>
            </a:pPr>
            <a:r>
              <a:rPr lang="en-GB" baseline="0" dirty="0" smtClean="0"/>
              <a:t>Migration</a:t>
            </a:r>
          </a:p>
          <a:p>
            <a:pPr marL="171450" indent="-171450">
              <a:buFont typeface="Arial" panose="020B0604020202020204" pitchFamily="34" charset="0"/>
              <a:buChar char="•"/>
            </a:pPr>
            <a:r>
              <a:rPr lang="en-GB" baseline="0" dirty="0" smtClean="0"/>
              <a:t>Why do we need </a:t>
            </a:r>
            <a:r>
              <a:rPr lang="en-GB" baseline="0" dirty="0" smtClean="0"/>
              <a:t>this </a:t>
            </a:r>
            <a:r>
              <a:rPr lang="en-GB" baseline="0" dirty="0" smtClean="0"/>
              <a:t>person- Since 2015 there have been at least 15 population movement DREFs/EAs launched in Africa. Look at Kenya, Burundi, Sudan, South Sudanese refugees -&gt; to Uganda and other bordering countries. Also the migration flows from west Africa and East Africa to Libya – these are huge humanitarian issues.</a:t>
            </a:r>
          </a:p>
          <a:p>
            <a:pPr marL="171450" indent="-171450">
              <a:buFont typeface="Arial" panose="020B0604020202020204" pitchFamily="34" charset="0"/>
              <a:buChar char="•"/>
            </a:pPr>
            <a:r>
              <a:rPr lang="en-GB" baseline="0" dirty="0" smtClean="0"/>
              <a:t>There are already a lot of ANS working with UNHCR, for example, and PNS working on migration in Africa, particularly if you look at Sahel. This position can give that coordination support required to all the different NSs, and be able to represent the federation in forums and contribute to discussions at the pan African level, which is missing currently. </a:t>
            </a:r>
          </a:p>
          <a:p>
            <a:pPr marL="171450" indent="-171450">
              <a:buFont typeface="Arial" panose="020B0604020202020204" pitchFamily="34" charset="0"/>
              <a:buChar char="•"/>
            </a:pPr>
            <a:r>
              <a:rPr lang="en-GB" baseline="0" dirty="0" smtClean="0"/>
              <a:t>From an IFRC POV, It’s also an institution priority and is one of the areas of focus that we all have to report on, but there isn’t anyone working on this specifically in Africa to give specialist advise etc.</a:t>
            </a:r>
          </a:p>
          <a:p>
            <a:pPr marL="171450" indent="-171450">
              <a:buFont typeface="Arial" panose="020B0604020202020204" pitchFamily="34" charset="0"/>
              <a:buChar char="•"/>
            </a:pPr>
            <a:r>
              <a:rPr lang="en-GB" baseline="0" dirty="0" smtClean="0"/>
              <a:t>Spoke to the migration coordinator in Geneva and he mentioned two global compacts have been passed recently – international agreements- on refugees, and there are going to be a number of meetings, initiatives and funding opportunities coming up linked to these, so its would be essential to have someone who can support the engagement of African NSs in these and make sure they have a say </a:t>
            </a:r>
            <a:r>
              <a:rPr lang="en-GB" baseline="0" dirty="0" smtClean="0"/>
              <a:t>and a place on the table. </a:t>
            </a:r>
            <a:endParaRPr lang="en-GB" baseline="0" dirty="0" smtClean="0"/>
          </a:p>
          <a:p>
            <a:pPr marL="171450" indent="-171450">
              <a:buFont typeface="Arial" panose="020B0604020202020204" pitchFamily="34" charset="0"/>
              <a:buChar char="•"/>
            </a:pPr>
            <a:r>
              <a:rPr lang="en-GB" baseline="0" dirty="0" smtClean="0"/>
              <a:t>Last thing I wanted to say on this, is to acknowledge that migration expertise is pretty broad – so for example, expertise on the policy analysis and humanitarian diplomacy side, which is quite a different skill set to someone who is an expert in migration/displacement from a programmatic POV. And even within programmatic side there’s lots of different kinds of expertise. This has been thought through there has been a terms of reference that’s been drafted by the Geneva Migration unit to try and nail down what is needed and this can be refined based on feedback from ADMAG. </a:t>
            </a:r>
          </a:p>
        </p:txBody>
      </p:sp>
      <p:sp>
        <p:nvSpPr>
          <p:cNvPr id="4" name="Slide Number Placeholder 3"/>
          <p:cNvSpPr>
            <a:spLocks noGrp="1"/>
          </p:cNvSpPr>
          <p:nvPr>
            <p:ph type="sldNum" sz="quarter" idx="10"/>
          </p:nvPr>
        </p:nvSpPr>
        <p:spPr/>
        <p:txBody>
          <a:bodyPr/>
          <a:lstStyle/>
          <a:p>
            <a:fld id="{C22E8E60-85B2-4A8C-9CEC-B5E4559611CC}" type="slidenum">
              <a:rPr lang="en-GB" smtClean="0"/>
              <a:t>4</a:t>
            </a:fld>
            <a:endParaRPr lang="en-GB" dirty="0"/>
          </a:p>
        </p:txBody>
      </p:sp>
    </p:spTree>
    <p:extLst>
      <p:ext uri="{BB962C8B-B14F-4D97-AF65-F5344CB8AC3E}">
        <p14:creationId xmlns:p14="http://schemas.microsoft.com/office/powerpoint/2010/main" val="81683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2E8E60-85B2-4A8C-9CEC-B5E4559611CC}" type="slidenum">
              <a:rPr lang="en-GB" smtClean="0"/>
              <a:t>5</a:t>
            </a:fld>
            <a:endParaRPr lang="en-GB" dirty="0"/>
          </a:p>
        </p:txBody>
      </p:sp>
    </p:spTree>
    <p:extLst>
      <p:ext uri="{BB962C8B-B14F-4D97-AF65-F5344CB8AC3E}">
        <p14:creationId xmlns:p14="http://schemas.microsoft.com/office/powerpoint/2010/main" val="246417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03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592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18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667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629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A03CF6-53B3-41AD-ABF0-3825D55F88BC}" type="datetimeFigureOut">
              <a:rPr lang="en-GB" smtClean="0"/>
              <a:t>05/09/2018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E764FBB-80FE-41F6-B3D0-5064AA14275B}" type="slidenum">
              <a:rPr lang="en-GB" smtClean="0"/>
              <a:t>‹#›</a:t>
            </a:fld>
            <a:endParaRPr lang="en-GB" dirty="0"/>
          </a:p>
        </p:txBody>
      </p:sp>
    </p:spTree>
    <p:extLst>
      <p:ext uri="{BB962C8B-B14F-4D97-AF65-F5344CB8AC3E}">
        <p14:creationId xmlns:p14="http://schemas.microsoft.com/office/powerpoint/2010/main" val="387692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540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41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939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886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941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1379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76900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31801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3294B-491D-45C2-A4C1-9C6A35B76951}" type="datetimeFigureOut">
              <a:rPr lang="en-GB" smtClean="0">
                <a:solidFill>
                  <a:prstClr val="black">
                    <a:tint val="75000"/>
                  </a:prstClr>
                </a:solidFill>
              </a:rPr>
              <a:pPr/>
              <a:t>05/09/2018</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2459915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0000"/>
                </a:solidFill>
              </a:rPr>
              <a:t>IFRC Disaster </a:t>
            </a:r>
            <a:r>
              <a:rPr lang="en-GB" b="1" dirty="0" smtClean="0">
                <a:solidFill>
                  <a:srgbClr val="FF0000"/>
                </a:solidFill>
              </a:rPr>
              <a:t>&amp; Crisis </a:t>
            </a:r>
            <a:r>
              <a:rPr lang="en-GB" b="1" dirty="0" smtClean="0">
                <a:solidFill>
                  <a:srgbClr val="FF0000"/>
                </a:solidFill>
              </a:rPr>
              <a:t>Human resources </a:t>
            </a:r>
            <a:endParaRPr lang="en-GB" b="1" dirty="0">
              <a:solidFill>
                <a:srgbClr val="FF0000"/>
              </a:solidFill>
            </a:endParaRPr>
          </a:p>
        </p:txBody>
      </p:sp>
      <p:sp>
        <p:nvSpPr>
          <p:cNvPr id="3" name="Subtitle 2"/>
          <p:cNvSpPr>
            <a:spLocks noGrp="1"/>
          </p:cNvSpPr>
          <p:nvPr>
            <p:ph type="subTitle" idx="1"/>
          </p:nvPr>
        </p:nvSpPr>
        <p:spPr>
          <a:xfrm>
            <a:off x="2855640" y="3501008"/>
            <a:ext cx="6400800" cy="1752600"/>
          </a:xfrm>
        </p:spPr>
        <p:txBody>
          <a:bodyPr/>
          <a:lstStyle/>
          <a:p>
            <a:r>
              <a:rPr lang="en-GB" dirty="0" smtClean="0"/>
              <a:t>Desmond, Luke and Reel </a:t>
            </a:r>
            <a:endParaRPr lang="en-GB" dirty="0"/>
          </a:p>
        </p:txBody>
      </p:sp>
    </p:spTree>
    <p:extLst>
      <p:ext uri="{BB962C8B-B14F-4D97-AF65-F5344CB8AC3E}">
        <p14:creationId xmlns:p14="http://schemas.microsoft.com/office/powerpoint/2010/main" val="1491079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solidFill>
                  <a:srgbClr val="FF0000"/>
                </a:solidFill>
              </a:rPr>
              <a:t>POA 2018-2020 updating</a:t>
            </a:r>
            <a:endParaRPr lang="en-GB" sz="4000" b="1" dirty="0">
              <a:solidFill>
                <a:srgbClr val="FF0000"/>
              </a:solidFill>
            </a:endParaRPr>
          </a:p>
        </p:txBody>
      </p:sp>
      <p:sp>
        <p:nvSpPr>
          <p:cNvPr id="3" name="Content Placeholder 2"/>
          <p:cNvSpPr>
            <a:spLocks noGrp="1"/>
          </p:cNvSpPr>
          <p:nvPr>
            <p:ph idx="1"/>
          </p:nvPr>
        </p:nvSpPr>
        <p:spPr>
          <a:xfrm>
            <a:off x="609600" y="1119673"/>
            <a:ext cx="10972800" cy="5738327"/>
          </a:xfrm>
        </p:spPr>
        <p:txBody>
          <a:bodyPr>
            <a:normAutofit/>
          </a:bodyPr>
          <a:lstStyle/>
          <a:p>
            <a:pPr marL="514350" indent="-514350">
              <a:buAutoNum type="arabicPeriod"/>
            </a:pPr>
            <a:r>
              <a:rPr lang="en-GB" dirty="0" smtClean="0"/>
              <a:t>What activities are missing?</a:t>
            </a:r>
          </a:p>
          <a:p>
            <a:pPr marL="514350" indent="-514350">
              <a:buAutoNum type="arabicPeriod"/>
            </a:pPr>
            <a:r>
              <a:rPr lang="en-GB" dirty="0" smtClean="0"/>
              <a:t>What activities should be dropped?</a:t>
            </a:r>
          </a:p>
          <a:p>
            <a:pPr marL="514350" indent="-514350">
              <a:buAutoNum type="arabicPeriod"/>
            </a:pPr>
            <a:r>
              <a:rPr lang="en-GB" dirty="0" smtClean="0"/>
              <a:t>What 5 activities should be prioritised for 2018 and 2019?</a:t>
            </a:r>
          </a:p>
          <a:p>
            <a:pPr marL="514350" indent="-514350">
              <a:buAutoNum type="arabicPeriod"/>
            </a:pPr>
            <a:endParaRPr lang="en-GB" dirty="0"/>
          </a:p>
          <a:p>
            <a:pPr marL="0" indent="0" algn="ctr">
              <a:buNone/>
            </a:pPr>
            <a:r>
              <a:rPr lang="en-GB" sz="3600" b="1" dirty="0" smtClean="0">
                <a:solidFill>
                  <a:srgbClr val="FF0000"/>
                </a:solidFill>
              </a:rPr>
              <a:t>D &amp; C Org chart </a:t>
            </a:r>
          </a:p>
          <a:p>
            <a:pPr marL="514350" indent="-514350">
              <a:buFont typeface="+mj-lt"/>
              <a:buAutoNum type="arabicPeriod"/>
            </a:pPr>
            <a:r>
              <a:rPr lang="en-GB" dirty="0" smtClean="0"/>
              <a:t>Other </a:t>
            </a:r>
            <a:r>
              <a:rPr lang="en-GB" dirty="0"/>
              <a:t>key positions? Should any of the proposed positions be dropped? If so, why? </a:t>
            </a:r>
            <a:endParaRPr lang="en-GB" dirty="0" smtClean="0"/>
          </a:p>
          <a:p>
            <a:pPr marL="514350" indent="-514350">
              <a:buFont typeface="+mj-lt"/>
              <a:buAutoNum type="arabicPeriod"/>
            </a:pPr>
            <a:r>
              <a:rPr lang="en-GB" dirty="0" smtClean="0"/>
              <a:t>What </a:t>
            </a:r>
            <a:r>
              <a:rPr lang="en-GB" dirty="0"/>
              <a:t>2-3 unfunded positions should be prioritised? </a:t>
            </a:r>
            <a:endParaRPr lang="en-GB" dirty="0" smtClean="0"/>
          </a:p>
          <a:p>
            <a:pPr marL="514350" indent="-514350">
              <a:buFont typeface="+mj-lt"/>
              <a:buAutoNum type="arabicPeriod"/>
            </a:pPr>
            <a:r>
              <a:rPr lang="en-GB" dirty="0" smtClean="0"/>
              <a:t>Resourcing </a:t>
            </a:r>
            <a:r>
              <a:rPr lang="en-GB" dirty="0"/>
              <a:t>- Are there any radical ideas for how we could re-organise our current resources? </a:t>
            </a:r>
          </a:p>
          <a:p>
            <a:pPr marL="0" indent="0">
              <a:buNone/>
            </a:pPr>
            <a:endParaRPr lang="en-GB" dirty="0"/>
          </a:p>
        </p:txBody>
      </p:sp>
    </p:spTree>
    <p:extLst>
      <p:ext uri="{BB962C8B-B14F-4D97-AF65-F5344CB8AC3E}">
        <p14:creationId xmlns:p14="http://schemas.microsoft.com/office/powerpoint/2010/main" val="4037605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515" y="316141"/>
            <a:ext cx="10363200" cy="917574"/>
          </a:xfrm>
        </p:spPr>
        <p:txBody>
          <a:bodyPr/>
          <a:lstStyle/>
          <a:p>
            <a:r>
              <a:rPr lang="en-GB" b="1" dirty="0" smtClean="0">
                <a:solidFill>
                  <a:srgbClr val="FF0000"/>
                </a:solidFill>
              </a:rPr>
              <a:t>Aim</a:t>
            </a:r>
            <a:endParaRPr lang="en-GB" b="1" dirty="0">
              <a:solidFill>
                <a:srgbClr val="FF0000"/>
              </a:solidFill>
            </a:endParaRPr>
          </a:p>
        </p:txBody>
      </p:sp>
      <p:sp>
        <p:nvSpPr>
          <p:cNvPr id="3" name="Subtitle 2"/>
          <p:cNvSpPr>
            <a:spLocks noGrp="1"/>
          </p:cNvSpPr>
          <p:nvPr>
            <p:ph type="subTitle" idx="1"/>
          </p:nvPr>
        </p:nvSpPr>
        <p:spPr>
          <a:xfrm>
            <a:off x="1030515" y="1454492"/>
            <a:ext cx="10363200" cy="4322193"/>
          </a:xfrm>
        </p:spPr>
        <p:txBody>
          <a:bodyPr/>
          <a:lstStyle/>
          <a:p>
            <a:pPr marL="514350" indent="-514350" algn="l">
              <a:buFont typeface="+mj-lt"/>
              <a:buAutoNum type="arabicPeriod"/>
            </a:pPr>
            <a:r>
              <a:rPr lang="en-GB" sz="3600" dirty="0" smtClean="0">
                <a:solidFill>
                  <a:schemeClr val="tx1">
                    <a:lumMod val="75000"/>
                    <a:lumOff val="25000"/>
                  </a:schemeClr>
                </a:solidFill>
              </a:rPr>
              <a:t>Current IFRC </a:t>
            </a:r>
            <a:r>
              <a:rPr lang="en-GB" sz="3600" dirty="0" smtClean="0">
                <a:solidFill>
                  <a:schemeClr val="tx1">
                    <a:lumMod val="75000"/>
                    <a:lumOff val="25000"/>
                  </a:schemeClr>
                </a:solidFill>
              </a:rPr>
              <a:t>D &amp; C</a:t>
            </a:r>
            <a:r>
              <a:rPr lang="en-GB" sz="3600" dirty="0" smtClean="0">
                <a:solidFill>
                  <a:schemeClr val="tx1">
                    <a:lumMod val="75000"/>
                    <a:lumOff val="25000"/>
                  </a:schemeClr>
                </a:solidFill>
              </a:rPr>
              <a:t> </a:t>
            </a:r>
            <a:r>
              <a:rPr lang="en-GB" sz="3600" dirty="0" smtClean="0">
                <a:solidFill>
                  <a:schemeClr val="tx1">
                    <a:lumMod val="75000"/>
                    <a:lumOff val="25000"/>
                  </a:schemeClr>
                </a:solidFill>
              </a:rPr>
              <a:t>capacities across Africa and feedback on proposed structure </a:t>
            </a:r>
          </a:p>
          <a:p>
            <a:pPr marL="514350" indent="-514350" algn="l">
              <a:buFont typeface="+mj-lt"/>
              <a:buAutoNum type="arabicPeriod"/>
            </a:pPr>
            <a:r>
              <a:rPr lang="en-GB" sz="3600" dirty="0" smtClean="0">
                <a:solidFill>
                  <a:schemeClr val="tx1">
                    <a:lumMod val="75000"/>
                    <a:lumOff val="25000"/>
                  </a:schemeClr>
                </a:solidFill>
              </a:rPr>
              <a:t>How do we prioritise?</a:t>
            </a:r>
          </a:p>
          <a:p>
            <a:pPr marL="514350" indent="-514350" algn="l">
              <a:buFont typeface="+mj-lt"/>
              <a:buAutoNum type="arabicPeriod"/>
            </a:pPr>
            <a:r>
              <a:rPr lang="en-GB" sz="3600" dirty="0" smtClean="0">
                <a:solidFill>
                  <a:schemeClr val="tx1">
                    <a:lumMod val="75000"/>
                    <a:lumOff val="25000"/>
                  </a:schemeClr>
                </a:solidFill>
              </a:rPr>
              <a:t>How can we realise this structure?</a:t>
            </a:r>
          </a:p>
          <a:p>
            <a:pPr marL="514350" indent="-514350" algn="l">
              <a:buFont typeface="+mj-lt"/>
              <a:buAutoNum type="arabicPeriod"/>
            </a:pPr>
            <a:endParaRPr lang="en-GB" dirty="0"/>
          </a:p>
        </p:txBody>
      </p:sp>
    </p:spTree>
    <p:extLst>
      <p:ext uri="{BB962C8B-B14F-4D97-AF65-F5344CB8AC3E}">
        <p14:creationId xmlns:p14="http://schemas.microsoft.com/office/powerpoint/2010/main" val="4236224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4959667" y="580002"/>
            <a:ext cx="1080000" cy="540000"/>
            <a:chOff x="6370481" y="2182529"/>
            <a:chExt cx="458728" cy="229364"/>
          </a:xfrm>
          <a:solidFill>
            <a:schemeClr val="bg1">
              <a:lumMod val="65000"/>
            </a:schemeClr>
          </a:solidFill>
        </p:grpSpPr>
        <p:sp>
          <p:nvSpPr>
            <p:cNvPr id="133" name="Rectangle 132"/>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34" name="Rectangle 133"/>
            <p:cNvSpPr/>
            <p:nvPr/>
          </p:nvSpPr>
          <p:spPr>
            <a:xfrm>
              <a:off x="6370481" y="2182529"/>
              <a:ext cx="458728" cy="229364"/>
            </a:xfrm>
            <a:prstGeom prst="rect">
              <a:avLst/>
            </a:prstGeom>
            <a:grp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Head of DCPRR </a:t>
              </a:r>
              <a:endParaRPr lang="en-US" sz="1000" b="1" dirty="0">
                <a:solidFill>
                  <a:sysClr val="window" lastClr="FFFFFF"/>
                </a:solidFill>
              </a:endParaRPr>
            </a:p>
          </p:txBody>
        </p:sp>
      </p:grpSp>
      <p:grpSp>
        <p:nvGrpSpPr>
          <p:cNvPr id="135" name="Group 134"/>
          <p:cNvGrpSpPr/>
          <p:nvPr/>
        </p:nvGrpSpPr>
        <p:grpSpPr>
          <a:xfrm>
            <a:off x="8587609" y="167651"/>
            <a:ext cx="828000" cy="288000"/>
            <a:chOff x="6370481" y="2182529"/>
            <a:chExt cx="458728" cy="229364"/>
          </a:xfrm>
          <a:solidFill>
            <a:schemeClr val="bg1">
              <a:lumMod val="65000"/>
            </a:schemeClr>
          </a:solidFill>
        </p:grpSpPr>
        <p:sp>
          <p:nvSpPr>
            <p:cNvPr id="136" name="Rectangle 135"/>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37" name="Rectangle 136"/>
            <p:cNvSpPr/>
            <p:nvPr/>
          </p:nvSpPr>
          <p:spPr>
            <a:xfrm>
              <a:off x="6370481" y="2182529"/>
              <a:ext cx="458728" cy="229364"/>
            </a:xfrm>
            <a:prstGeom prst="rect">
              <a:avLst/>
            </a:prstGeom>
            <a:grp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Filled</a:t>
              </a:r>
              <a:endParaRPr lang="en-US" sz="1000" b="1" dirty="0">
                <a:solidFill>
                  <a:sysClr val="window" lastClr="FFFFFF"/>
                </a:solidFill>
              </a:endParaRPr>
            </a:p>
          </p:txBody>
        </p:sp>
      </p:grpSp>
      <p:grpSp>
        <p:nvGrpSpPr>
          <p:cNvPr id="141" name="Group 140"/>
          <p:cNvGrpSpPr/>
          <p:nvPr/>
        </p:nvGrpSpPr>
        <p:grpSpPr>
          <a:xfrm>
            <a:off x="8587609" y="891387"/>
            <a:ext cx="828000" cy="288000"/>
            <a:chOff x="6370481" y="2182529"/>
            <a:chExt cx="458728" cy="229364"/>
          </a:xfrm>
          <a:solidFill>
            <a:srgbClr val="C00000"/>
          </a:solidFill>
        </p:grpSpPr>
        <p:sp>
          <p:nvSpPr>
            <p:cNvPr id="142" name="Rectangle 141"/>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43" name="Rectangle 142"/>
            <p:cNvSpPr/>
            <p:nvPr/>
          </p:nvSpPr>
          <p:spPr>
            <a:xfrm>
              <a:off x="6370481" y="2182529"/>
              <a:ext cx="458728" cy="229364"/>
            </a:xfrm>
            <a:prstGeom prst="rect">
              <a:avLst/>
            </a:prstGeom>
            <a:grp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Vacant (and funded)</a:t>
              </a:r>
              <a:endParaRPr lang="en-US" sz="1000" b="1" dirty="0">
                <a:solidFill>
                  <a:sysClr val="window" lastClr="FFFFFF"/>
                </a:solidFill>
              </a:endParaRPr>
            </a:p>
          </p:txBody>
        </p:sp>
      </p:grpSp>
      <p:grpSp>
        <p:nvGrpSpPr>
          <p:cNvPr id="231" name="Group 230"/>
          <p:cNvGrpSpPr/>
          <p:nvPr/>
        </p:nvGrpSpPr>
        <p:grpSpPr>
          <a:xfrm>
            <a:off x="6255486" y="1274404"/>
            <a:ext cx="1080000" cy="540000"/>
            <a:chOff x="6370481" y="2182529"/>
            <a:chExt cx="458728" cy="229364"/>
          </a:xfrm>
          <a:solidFill>
            <a:schemeClr val="bg1">
              <a:lumMod val="65000"/>
            </a:schemeClr>
          </a:solidFill>
        </p:grpSpPr>
        <p:sp>
          <p:nvSpPr>
            <p:cNvPr id="232" name="Rectangle 231"/>
            <p:cNvSpPr/>
            <p:nvPr/>
          </p:nvSpPr>
          <p:spPr>
            <a:xfrm>
              <a:off x="6370481" y="2182529"/>
              <a:ext cx="458728" cy="229364"/>
            </a:xfrm>
            <a:prstGeom prst="rect">
              <a:avLst/>
            </a:prstGeom>
            <a:grpFill/>
            <a:ln w="12700" cap="flat" cmpd="sng" algn="ctr">
              <a:solidFill>
                <a:schemeClr val="bg1"/>
              </a:solidFill>
              <a:prstDash val="dash"/>
              <a:miter lim="800000"/>
            </a:ln>
            <a:effectLst/>
          </p:spPr>
        </p:sp>
        <p:sp>
          <p:nvSpPr>
            <p:cNvPr id="233" name="Rectangle 232"/>
            <p:cNvSpPr/>
            <p:nvPr/>
          </p:nvSpPr>
          <p:spPr>
            <a:xfrm>
              <a:off x="6370481" y="2182529"/>
              <a:ext cx="458728" cy="229364"/>
            </a:xfrm>
            <a:prstGeom prst="rect">
              <a:avLst/>
            </a:prstGeom>
            <a:grpFill/>
            <a:ln>
              <a:solidFill>
                <a:schemeClr val="tx1"/>
              </a:solidFill>
              <a:prstDash val="dash"/>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900" b="1" dirty="0" smtClean="0">
                  <a:solidFill>
                    <a:prstClr val="white"/>
                  </a:solidFill>
                </a:rPr>
                <a:t>DREF Delegate</a:t>
              </a:r>
              <a:endParaRPr lang="en-US" sz="900" b="1" dirty="0">
                <a:solidFill>
                  <a:prstClr val="white"/>
                </a:solidFill>
              </a:endParaRPr>
            </a:p>
            <a:p>
              <a:pPr algn="ctr" defTabSz="177800">
                <a:lnSpc>
                  <a:spcPct val="90000"/>
                </a:lnSpc>
                <a:spcBef>
                  <a:spcPct val="0"/>
                </a:spcBef>
                <a:spcAft>
                  <a:spcPct val="35000"/>
                </a:spcAft>
                <a:defRPr/>
              </a:pPr>
              <a:r>
                <a:rPr lang="en-US" sz="900" dirty="0">
                  <a:solidFill>
                    <a:prstClr val="white"/>
                  </a:solidFill>
                </a:rPr>
                <a:t>Alina ATEMNKENG</a:t>
              </a:r>
            </a:p>
          </p:txBody>
        </p:sp>
      </p:grpSp>
      <p:grpSp>
        <p:nvGrpSpPr>
          <p:cNvPr id="240" name="Group 239"/>
          <p:cNvGrpSpPr/>
          <p:nvPr/>
        </p:nvGrpSpPr>
        <p:grpSpPr>
          <a:xfrm>
            <a:off x="1818235" y="2267729"/>
            <a:ext cx="1080000" cy="540000"/>
            <a:chOff x="6370481" y="2182529"/>
            <a:chExt cx="458728" cy="229364"/>
          </a:xfrm>
          <a:solidFill>
            <a:srgbClr val="DC281E"/>
          </a:solidFill>
        </p:grpSpPr>
        <p:sp>
          <p:nvSpPr>
            <p:cNvPr id="241" name="Rectangle 240"/>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242" name="Rectangle 241"/>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Food Security  Coordinator (Lead)</a:t>
              </a:r>
              <a:br>
                <a:rPr lang="en-US" sz="1000" b="1" dirty="0" smtClean="0">
                  <a:solidFill>
                    <a:sysClr val="window" lastClr="FFFFFF"/>
                  </a:solidFill>
                </a:rPr>
              </a:br>
              <a:r>
                <a:rPr lang="en-US" sz="900" dirty="0">
                  <a:solidFill>
                    <a:sysClr val="window" lastClr="FFFFFF"/>
                  </a:solidFill>
                </a:rPr>
                <a:t>Knut KASPERSEN</a:t>
              </a:r>
              <a:endParaRPr lang="en-US" sz="1000" b="1" dirty="0">
                <a:solidFill>
                  <a:sysClr val="window" lastClr="FFFFFF"/>
                </a:solidFill>
              </a:endParaRPr>
            </a:p>
          </p:txBody>
        </p:sp>
      </p:grpSp>
      <p:grpSp>
        <p:nvGrpSpPr>
          <p:cNvPr id="243" name="Group 242"/>
          <p:cNvGrpSpPr/>
          <p:nvPr/>
        </p:nvGrpSpPr>
        <p:grpSpPr>
          <a:xfrm>
            <a:off x="8074599" y="3064537"/>
            <a:ext cx="1080000" cy="540000"/>
            <a:chOff x="6370481" y="2182529"/>
            <a:chExt cx="458728" cy="229364"/>
          </a:xfrm>
          <a:solidFill>
            <a:schemeClr val="bg1">
              <a:lumMod val="65000"/>
            </a:schemeClr>
          </a:solidFill>
        </p:grpSpPr>
        <p:sp>
          <p:nvSpPr>
            <p:cNvPr id="244" name="Rectangle 243"/>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245" name="Rectangle 244"/>
            <p:cNvSpPr/>
            <p:nvPr/>
          </p:nvSpPr>
          <p:spPr>
            <a:xfrm>
              <a:off x="6370481" y="2182529"/>
              <a:ext cx="458728" cy="229364"/>
            </a:xfrm>
            <a:prstGeom prst="rect">
              <a:avLst/>
            </a:prstGeom>
            <a:grp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IP &amp; Surge Coordinator Delegate</a:t>
              </a:r>
              <a:r>
                <a:rPr lang="en-US" sz="1000" b="1" dirty="0">
                  <a:solidFill>
                    <a:sysClr val="window" lastClr="FFFFFF"/>
                  </a:solidFill>
                </a:rPr>
                <a:t/>
              </a:r>
              <a:br>
                <a:rPr lang="en-US" sz="1000" b="1" dirty="0">
                  <a:solidFill>
                    <a:sysClr val="window" lastClr="FFFFFF"/>
                  </a:solidFill>
                </a:rPr>
              </a:br>
              <a:r>
                <a:rPr lang="en-US" sz="900" dirty="0">
                  <a:solidFill>
                    <a:sysClr val="window" lastClr="FFFFFF"/>
                  </a:solidFill>
                </a:rPr>
                <a:t>Alberto CABRERA</a:t>
              </a:r>
              <a:endParaRPr lang="en-US" sz="1000" dirty="0">
                <a:solidFill>
                  <a:sysClr val="window" lastClr="FFFFFF"/>
                </a:solidFill>
              </a:endParaRPr>
            </a:p>
          </p:txBody>
        </p:sp>
      </p:grpSp>
      <p:sp>
        <p:nvSpPr>
          <p:cNvPr id="246" name="Rectangle 245"/>
          <p:cNvSpPr/>
          <p:nvPr/>
        </p:nvSpPr>
        <p:spPr>
          <a:xfrm>
            <a:off x="4959667" y="2969917"/>
            <a:ext cx="1080000" cy="642801"/>
          </a:xfrm>
          <a:prstGeom prst="rect">
            <a:avLst/>
          </a:prstGeom>
          <a:solidFill>
            <a:schemeClr val="bg1">
              <a:lumMod val="65000"/>
            </a:schemeClr>
          </a:solidFill>
          <a:ln w="12700" cap="flat" cmpd="sng" algn="ctr">
            <a:solidFill>
              <a:sysClr val="window" lastClr="FFFFFF">
                <a:hueOff val="0"/>
                <a:satOff val="0"/>
                <a:lumOff val="0"/>
                <a:alphaOff val="0"/>
              </a:sysClr>
            </a:solidFill>
            <a:prstDash val="solid"/>
            <a:miter lim="800000"/>
          </a:ln>
          <a:effectLst/>
        </p:spPr>
        <p:txBody>
          <a:bodyPr numCol="1" anchor="ctr"/>
          <a:lstStyle/>
          <a:p>
            <a:pPr algn="ctr" defTabSz="177800">
              <a:lnSpc>
                <a:spcPct val="90000"/>
              </a:lnSpc>
              <a:spcBef>
                <a:spcPct val="0"/>
              </a:spcBef>
              <a:spcAft>
                <a:spcPct val="35000"/>
              </a:spcAft>
              <a:defRPr/>
            </a:pPr>
            <a:r>
              <a:rPr lang="en-US" sz="900" b="1" dirty="0" smtClean="0">
                <a:solidFill>
                  <a:sysClr val="window" lastClr="FFFFFF"/>
                </a:solidFill>
              </a:rPr>
              <a:t>Resilience &amp; Climate Change </a:t>
            </a:r>
            <a:r>
              <a:rPr lang="en-US" sz="900" b="1" dirty="0">
                <a:solidFill>
                  <a:sysClr val="window" lastClr="FFFFFF"/>
                </a:solidFill>
              </a:rPr>
              <a:t> SO</a:t>
            </a:r>
            <a:r>
              <a:rPr lang="en-US" sz="1000" b="1" dirty="0">
                <a:solidFill>
                  <a:sysClr val="window" lastClr="FFFFFF"/>
                </a:solidFill>
              </a:rPr>
              <a:t/>
            </a:r>
            <a:br>
              <a:rPr lang="en-US" sz="1000" b="1" dirty="0">
                <a:solidFill>
                  <a:sysClr val="window" lastClr="FFFFFF"/>
                </a:solidFill>
              </a:rPr>
            </a:br>
            <a:r>
              <a:rPr lang="en-US" sz="900" dirty="0">
                <a:solidFill>
                  <a:sysClr val="window" lastClr="FFFFFF"/>
                </a:solidFill>
              </a:rPr>
              <a:t>Henry </a:t>
            </a:r>
            <a:r>
              <a:rPr lang="en-US" sz="900" dirty="0" err="1">
                <a:solidFill>
                  <a:sysClr val="window" lastClr="FFFFFF"/>
                </a:solidFill>
              </a:rPr>
              <a:t>Karemeri</a:t>
            </a:r>
            <a:r>
              <a:rPr lang="en-US" sz="900" dirty="0">
                <a:solidFill>
                  <a:sysClr val="window" lastClr="FFFFFF"/>
                </a:solidFill>
              </a:rPr>
              <a:t> NDUNGU</a:t>
            </a:r>
          </a:p>
        </p:txBody>
      </p:sp>
      <p:sp>
        <p:nvSpPr>
          <p:cNvPr id="247" name="Rectangle 246"/>
          <p:cNvSpPr/>
          <p:nvPr/>
        </p:nvSpPr>
        <p:spPr>
          <a:xfrm>
            <a:off x="6656612" y="2301220"/>
            <a:ext cx="1080000" cy="540000"/>
          </a:xfrm>
          <a:prstGeom prst="rect">
            <a:avLst/>
          </a:prstGeom>
          <a:solidFill>
            <a:schemeClr val="bg1">
              <a:lumMod val="65000"/>
            </a:schemeClr>
          </a:solidFill>
          <a:ln w="12700" cap="flat" cmpd="sng" algn="ctr">
            <a:solidFill>
              <a:sysClr val="window" lastClr="FFFFFF">
                <a:hueOff val="0"/>
                <a:satOff val="0"/>
                <a:lumOff val="0"/>
                <a:alphaOff val="0"/>
              </a:sysClr>
            </a:solidFill>
            <a:prstDash val="solid"/>
            <a:miter lim="800000"/>
          </a:ln>
          <a:effectLst/>
        </p:spPr>
        <p:txBody>
          <a:bodyPr numCol="1" anchor="ctr"/>
          <a:lstStyle/>
          <a:p>
            <a:pPr algn="ctr" defTabSz="177800">
              <a:lnSpc>
                <a:spcPct val="90000"/>
              </a:lnSpc>
              <a:spcBef>
                <a:spcPct val="0"/>
              </a:spcBef>
              <a:spcAft>
                <a:spcPct val="35000"/>
              </a:spcAft>
              <a:defRPr/>
            </a:pPr>
            <a:r>
              <a:rPr lang="en-US" sz="1000" b="1" dirty="0" smtClean="0">
                <a:solidFill>
                  <a:sysClr val="window" lastClr="FFFFFF"/>
                </a:solidFill>
              </a:rPr>
              <a:t>Disaster Law </a:t>
            </a:r>
            <a:r>
              <a:rPr lang="en-US" sz="1000" b="1" dirty="0" err="1" smtClean="0">
                <a:solidFill>
                  <a:sysClr val="window" lastClr="FFFFFF"/>
                </a:solidFill>
              </a:rPr>
              <a:t>Programmes</a:t>
            </a:r>
            <a:r>
              <a:rPr lang="en-US" sz="1000" b="1" dirty="0" smtClean="0">
                <a:solidFill>
                  <a:sysClr val="window" lastClr="FFFFFF"/>
                </a:solidFill>
              </a:rPr>
              <a:t>  </a:t>
            </a:r>
            <a:r>
              <a:rPr lang="en-US" sz="1000" b="1" dirty="0">
                <a:solidFill>
                  <a:sysClr val="window" lastClr="FFFFFF"/>
                </a:solidFill>
              </a:rPr>
              <a:t>Coordinator</a:t>
            </a:r>
            <a:br>
              <a:rPr lang="en-US" sz="1000" b="1" dirty="0">
                <a:solidFill>
                  <a:sysClr val="window" lastClr="FFFFFF"/>
                </a:solidFill>
              </a:rPr>
            </a:br>
            <a:r>
              <a:rPr lang="en-US" sz="900" dirty="0">
                <a:solidFill>
                  <a:sysClr val="window" lastClr="FFFFFF"/>
                </a:solidFill>
              </a:rPr>
              <a:t>Maria MARTINEZ</a:t>
            </a:r>
          </a:p>
        </p:txBody>
      </p:sp>
      <p:sp>
        <p:nvSpPr>
          <p:cNvPr id="250" name="Rectangle 249"/>
          <p:cNvSpPr/>
          <p:nvPr/>
        </p:nvSpPr>
        <p:spPr>
          <a:xfrm>
            <a:off x="3237825" y="4557178"/>
            <a:ext cx="1080000" cy="540000"/>
          </a:xfrm>
          <a:prstGeom prst="rect">
            <a:avLst/>
          </a:prstGeom>
          <a:solidFill>
            <a:srgbClr val="C00000"/>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CTP Coordinator</a:t>
            </a:r>
            <a:endParaRPr lang="en-US" sz="1000" b="1" dirty="0">
              <a:solidFill>
                <a:sysClr val="window" lastClr="FFFFFF"/>
              </a:solidFill>
            </a:endParaRPr>
          </a:p>
        </p:txBody>
      </p:sp>
      <p:sp>
        <p:nvSpPr>
          <p:cNvPr id="92" name="Rectangle 91"/>
          <p:cNvSpPr/>
          <p:nvPr/>
        </p:nvSpPr>
        <p:spPr>
          <a:xfrm>
            <a:off x="9594081" y="65249"/>
            <a:ext cx="2494944" cy="6634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prstClr val="black">
                  <a:lumMod val="75000"/>
                  <a:lumOff val="25000"/>
                </a:prstClr>
              </a:solidFill>
            </a:endParaRPr>
          </a:p>
        </p:txBody>
      </p:sp>
      <p:pic>
        <p:nvPicPr>
          <p:cNvPr id="2" name="Picture 1"/>
          <p:cNvPicPr>
            <a:picLocks noChangeAspect="1"/>
          </p:cNvPicPr>
          <p:nvPr/>
        </p:nvPicPr>
        <p:blipFill>
          <a:blip r:embed="rId3"/>
          <a:stretch>
            <a:fillRect/>
          </a:stretch>
        </p:blipFill>
        <p:spPr>
          <a:xfrm>
            <a:off x="9883170" y="201049"/>
            <a:ext cx="2072269" cy="1234543"/>
          </a:xfrm>
          <a:prstGeom prst="rect">
            <a:avLst/>
          </a:prstGeom>
        </p:spPr>
      </p:pic>
      <p:sp>
        <p:nvSpPr>
          <p:cNvPr id="3" name="TextBox 2"/>
          <p:cNvSpPr txBox="1"/>
          <p:nvPr/>
        </p:nvSpPr>
        <p:spPr>
          <a:xfrm>
            <a:off x="9883170" y="1691886"/>
            <a:ext cx="2072269" cy="3016210"/>
          </a:xfrm>
          <a:prstGeom prst="rect">
            <a:avLst/>
          </a:prstGeom>
          <a:noFill/>
        </p:spPr>
        <p:txBody>
          <a:bodyPr wrap="square" rtlCol="0" anchor="ctr">
            <a:spAutoFit/>
          </a:bodyPr>
          <a:lstStyle/>
          <a:p>
            <a:r>
              <a:rPr lang="en-GB" sz="1000" u="sng" dirty="0" smtClean="0">
                <a:solidFill>
                  <a:prstClr val="black"/>
                </a:solidFill>
              </a:rPr>
              <a:t>Country Cluster offices</a:t>
            </a:r>
          </a:p>
          <a:p>
            <a:endParaRPr lang="en-GB" sz="1000" dirty="0">
              <a:solidFill>
                <a:prstClr val="black"/>
              </a:solidFill>
            </a:endParaRPr>
          </a:p>
          <a:p>
            <a:r>
              <a:rPr lang="en-GB" sz="1000" dirty="0">
                <a:solidFill>
                  <a:prstClr val="black"/>
                </a:solidFill>
              </a:rPr>
              <a:t>Central Africa CC, Yaoundé</a:t>
            </a:r>
          </a:p>
          <a:p>
            <a:r>
              <a:rPr lang="en-GB" sz="1000" dirty="0">
                <a:solidFill>
                  <a:prstClr val="black"/>
                </a:solidFill>
              </a:rPr>
              <a:t>East Africa CC, Nairobi</a:t>
            </a:r>
          </a:p>
          <a:p>
            <a:r>
              <a:rPr lang="en-GB" sz="1000" dirty="0">
                <a:solidFill>
                  <a:prstClr val="black"/>
                </a:solidFill>
              </a:rPr>
              <a:t>Indian Ocean Island  CC, Antananarivo </a:t>
            </a:r>
          </a:p>
          <a:p>
            <a:r>
              <a:rPr lang="en-GB" sz="1000" dirty="0" smtClean="0">
                <a:solidFill>
                  <a:prstClr val="black"/>
                </a:solidFill>
              </a:rPr>
              <a:t>Sahel CC, Dakar</a:t>
            </a:r>
          </a:p>
          <a:p>
            <a:r>
              <a:rPr lang="en-GB" sz="1000" dirty="0" smtClean="0">
                <a:solidFill>
                  <a:prstClr val="black"/>
                </a:solidFill>
              </a:rPr>
              <a:t>Southern Africa CC, Pretoria </a:t>
            </a:r>
          </a:p>
          <a:p>
            <a:r>
              <a:rPr lang="en-GB" sz="1000" dirty="0">
                <a:solidFill>
                  <a:prstClr val="black"/>
                </a:solidFill>
              </a:rPr>
              <a:t>West Africa CC, Abuja</a:t>
            </a:r>
          </a:p>
          <a:p>
            <a:endParaRPr lang="en-GB" sz="1000" dirty="0">
              <a:solidFill>
                <a:prstClr val="black"/>
              </a:solidFill>
            </a:endParaRPr>
          </a:p>
          <a:p>
            <a:r>
              <a:rPr lang="en-GB" sz="1000" u="sng" dirty="0" smtClean="0">
                <a:solidFill>
                  <a:prstClr val="black"/>
                </a:solidFill>
              </a:rPr>
              <a:t>Country Offices</a:t>
            </a:r>
          </a:p>
          <a:p>
            <a:endParaRPr lang="en-GB" sz="1000" dirty="0">
              <a:solidFill>
                <a:prstClr val="black"/>
              </a:solidFill>
            </a:endParaRPr>
          </a:p>
          <a:p>
            <a:r>
              <a:rPr lang="en-GB" sz="1000" dirty="0">
                <a:solidFill>
                  <a:prstClr val="black"/>
                </a:solidFill>
              </a:rPr>
              <a:t>Central African Republic CO,  Bangui</a:t>
            </a:r>
          </a:p>
          <a:p>
            <a:r>
              <a:rPr lang="en-GB" sz="1000" dirty="0">
                <a:solidFill>
                  <a:prstClr val="black"/>
                </a:solidFill>
              </a:rPr>
              <a:t>DR Congo CO, Kinshasa</a:t>
            </a:r>
          </a:p>
          <a:p>
            <a:r>
              <a:rPr lang="en-GB" sz="1000" dirty="0">
                <a:solidFill>
                  <a:prstClr val="black"/>
                </a:solidFill>
              </a:rPr>
              <a:t>Niger CO, Niamey</a:t>
            </a:r>
          </a:p>
          <a:p>
            <a:r>
              <a:rPr lang="en-GB" sz="1000" dirty="0">
                <a:solidFill>
                  <a:prstClr val="black"/>
                </a:solidFill>
              </a:rPr>
              <a:t>Sierra Leone CO, Freetown</a:t>
            </a:r>
          </a:p>
          <a:p>
            <a:r>
              <a:rPr lang="en-GB" sz="1000" dirty="0" smtClean="0">
                <a:solidFill>
                  <a:prstClr val="black"/>
                </a:solidFill>
              </a:rPr>
              <a:t>Somalia CO, Nairobi</a:t>
            </a:r>
          </a:p>
          <a:p>
            <a:r>
              <a:rPr lang="en-GB" sz="1000" dirty="0">
                <a:solidFill>
                  <a:prstClr val="black"/>
                </a:solidFill>
              </a:rPr>
              <a:t>South  Sudan CO, Juba</a:t>
            </a:r>
          </a:p>
          <a:p>
            <a:endParaRPr lang="en-GB" sz="1000" dirty="0">
              <a:solidFill>
                <a:prstClr val="black"/>
              </a:solidFill>
            </a:endParaRPr>
          </a:p>
        </p:txBody>
      </p:sp>
      <p:grpSp>
        <p:nvGrpSpPr>
          <p:cNvPr id="123" name="Group 122"/>
          <p:cNvGrpSpPr/>
          <p:nvPr/>
        </p:nvGrpSpPr>
        <p:grpSpPr>
          <a:xfrm>
            <a:off x="8587609" y="513334"/>
            <a:ext cx="828000" cy="288000"/>
            <a:chOff x="6370481" y="2182529"/>
            <a:chExt cx="458728" cy="229364"/>
          </a:xfrm>
          <a:solidFill>
            <a:srgbClr val="C00000">
              <a:alpha val="20000"/>
            </a:srgbClr>
          </a:solidFill>
        </p:grpSpPr>
        <p:sp>
          <p:nvSpPr>
            <p:cNvPr id="124" name="Rectangle 123"/>
            <p:cNvSpPr/>
            <p:nvPr/>
          </p:nvSpPr>
          <p:spPr>
            <a:xfrm>
              <a:off x="6370481" y="2182529"/>
              <a:ext cx="458728" cy="229364"/>
            </a:xfrm>
            <a:prstGeom prst="rect">
              <a:avLst/>
            </a:prstGeom>
            <a:grpFill/>
            <a:ln w="12700" cap="flat" cmpd="tri" algn="ctr">
              <a:solidFill>
                <a:schemeClr val="bg1">
                  <a:alpha val="53000"/>
                </a:schemeClr>
              </a:solidFill>
              <a:prstDash val="dash"/>
              <a:miter lim="800000"/>
            </a:ln>
            <a:effectLst/>
          </p:spPr>
        </p:sp>
        <p:sp>
          <p:nvSpPr>
            <p:cNvPr id="125" name="Rectangle 124"/>
            <p:cNvSpPr/>
            <p:nvPr/>
          </p:nvSpPr>
          <p:spPr>
            <a:xfrm>
              <a:off x="6370481" y="2182529"/>
              <a:ext cx="458728" cy="229364"/>
            </a:xfrm>
            <a:prstGeom prst="rect">
              <a:avLst/>
            </a:prstGeom>
            <a:grpFill/>
            <a:ln w="12700" cmpd="tri">
              <a:solidFill>
                <a:schemeClr val="bg1"/>
              </a:solidFill>
              <a:prstDash val="dash"/>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Not funded</a:t>
              </a:r>
              <a:endParaRPr lang="en-US" sz="1000" b="1" dirty="0">
                <a:solidFill>
                  <a:sysClr val="window" lastClr="FFFFFF"/>
                </a:solidFill>
              </a:endParaRPr>
            </a:p>
          </p:txBody>
        </p:sp>
      </p:grpSp>
      <p:sp>
        <p:nvSpPr>
          <p:cNvPr id="51" name="Rectangle 50"/>
          <p:cNvSpPr/>
          <p:nvPr/>
        </p:nvSpPr>
        <p:spPr>
          <a:xfrm>
            <a:off x="3245021" y="5314879"/>
            <a:ext cx="1080000" cy="540000"/>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Roving Operations Manager</a:t>
            </a:r>
          </a:p>
          <a:p>
            <a:pPr algn="ctr" defTabSz="177800">
              <a:lnSpc>
                <a:spcPct val="90000"/>
              </a:lnSpc>
              <a:spcBef>
                <a:spcPct val="0"/>
              </a:spcBef>
              <a:spcAft>
                <a:spcPct val="35000"/>
              </a:spcAft>
              <a:defRPr/>
            </a:pPr>
            <a:r>
              <a:rPr lang="en-US" sz="1000" b="1" dirty="0" smtClean="0">
                <a:solidFill>
                  <a:sysClr val="window" lastClr="FFFFFF"/>
                </a:solidFill>
              </a:rPr>
              <a:t>Jamie  LESUEUR</a:t>
            </a:r>
            <a:endParaRPr lang="en-US" sz="900" dirty="0">
              <a:solidFill>
                <a:sysClr val="window" lastClr="FFFFFF"/>
              </a:solidFill>
            </a:endParaRPr>
          </a:p>
        </p:txBody>
      </p:sp>
      <p:sp>
        <p:nvSpPr>
          <p:cNvPr id="66" name="Rectangle 65"/>
          <p:cNvSpPr/>
          <p:nvPr/>
        </p:nvSpPr>
        <p:spPr>
          <a:xfrm>
            <a:off x="1834637" y="3070853"/>
            <a:ext cx="1080000" cy="540000"/>
          </a:xfrm>
          <a:prstGeom prst="rect">
            <a:avLst/>
          </a:prstGeom>
          <a:solidFill>
            <a:schemeClr val="bg1">
              <a:lumMod val="65000"/>
            </a:schemeClr>
          </a:solidFill>
          <a:ln w="12700" cap="flat" cmpd="sng" algn="ctr">
            <a:solidFill>
              <a:sysClr val="window" lastClr="FFFFFF">
                <a:hueOff val="0"/>
                <a:satOff val="0"/>
                <a:lumOff val="0"/>
                <a:alphaOff val="0"/>
              </a:sysClr>
            </a:solidFill>
            <a:prstDash val="solid"/>
            <a:miter lim="800000"/>
          </a:ln>
          <a:effectLst/>
        </p:spPr>
        <p:txBody>
          <a:bodyPr numCol="1" anchor="ctr"/>
          <a:lstStyle/>
          <a:p>
            <a:pPr algn="ctr" defTabSz="177800">
              <a:lnSpc>
                <a:spcPct val="90000"/>
              </a:lnSpc>
              <a:spcBef>
                <a:spcPct val="0"/>
              </a:spcBef>
              <a:spcAft>
                <a:spcPct val="35000"/>
              </a:spcAft>
              <a:defRPr/>
            </a:pPr>
            <a:r>
              <a:rPr lang="en-US" sz="1000" b="1" dirty="0" smtClean="0">
                <a:solidFill>
                  <a:sysClr val="window" lastClr="FFFFFF"/>
                </a:solidFill>
              </a:rPr>
              <a:t>Food Security and Resilience Delegate</a:t>
            </a:r>
            <a:br>
              <a:rPr lang="en-US" sz="1000" b="1" dirty="0" smtClean="0">
                <a:solidFill>
                  <a:sysClr val="window" lastClr="FFFFFF"/>
                </a:solidFill>
              </a:rPr>
            </a:br>
            <a:r>
              <a:rPr lang="en-US" sz="900" dirty="0" smtClean="0">
                <a:solidFill>
                  <a:sysClr val="window" lastClr="FFFFFF"/>
                </a:solidFill>
              </a:rPr>
              <a:t>Julie MAYANS</a:t>
            </a:r>
            <a:endParaRPr lang="en-US" sz="1000" dirty="0">
              <a:solidFill>
                <a:sysClr val="window" lastClr="FFFFFF"/>
              </a:solidFill>
            </a:endParaRPr>
          </a:p>
        </p:txBody>
      </p:sp>
      <p:sp>
        <p:nvSpPr>
          <p:cNvPr id="69" name="Rectangle 68"/>
          <p:cNvSpPr/>
          <p:nvPr/>
        </p:nvSpPr>
        <p:spPr>
          <a:xfrm>
            <a:off x="6656612" y="3056145"/>
            <a:ext cx="1080000" cy="540000"/>
          </a:xfrm>
          <a:prstGeom prst="rect">
            <a:avLst/>
          </a:prstGeom>
          <a:solidFill>
            <a:schemeClr val="bg1">
              <a:lumMod val="65000"/>
            </a:schemeClr>
          </a:solidFill>
          <a:ln w="12700" cap="flat" cmpd="sng" algn="ctr">
            <a:solidFill>
              <a:sysClr val="window" lastClr="FFFFFF">
                <a:hueOff val="0"/>
                <a:satOff val="0"/>
                <a:lumOff val="0"/>
                <a:alphaOff val="0"/>
              </a:sysClr>
            </a:solidFill>
            <a:prstDash val="solid"/>
            <a:miter lim="800000"/>
          </a:ln>
          <a:effectLst/>
        </p:spPr>
        <p:txBody>
          <a:bodyPr numCol="1" anchor="ctr"/>
          <a:lstStyle/>
          <a:p>
            <a:pPr algn="ctr" defTabSz="177800">
              <a:lnSpc>
                <a:spcPct val="90000"/>
              </a:lnSpc>
              <a:spcBef>
                <a:spcPct val="0"/>
              </a:spcBef>
              <a:spcAft>
                <a:spcPct val="35000"/>
              </a:spcAft>
              <a:defRPr/>
            </a:pPr>
            <a:r>
              <a:rPr lang="en-US" sz="1000" b="1" dirty="0" smtClean="0">
                <a:solidFill>
                  <a:sysClr val="window" lastClr="FFFFFF"/>
                </a:solidFill>
              </a:rPr>
              <a:t>Disaster Law </a:t>
            </a:r>
            <a:r>
              <a:rPr lang="en-US" sz="1000" b="1" dirty="0" err="1" smtClean="0">
                <a:solidFill>
                  <a:sysClr val="window" lastClr="FFFFFF"/>
                </a:solidFill>
              </a:rPr>
              <a:t>Programmes</a:t>
            </a:r>
            <a:r>
              <a:rPr lang="en-US" sz="1000" b="1" dirty="0" smtClean="0">
                <a:solidFill>
                  <a:sysClr val="window" lastClr="FFFFFF"/>
                </a:solidFill>
              </a:rPr>
              <a:t>  SO</a:t>
            </a:r>
            <a:r>
              <a:rPr lang="en-US" sz="1000" b="1" dirty="0">
                <a:solidFill>
                  <a:sysClr val="window" lastClr="FFFFFF"/>
                </a:solidFill>
              </a:rPr>
              <a:t/>
            </a:r>
            <a:br>
              <a:rPr lang="en-US" sz="1000" b="1" dirty="0">
                <a:solidFill>
                  <a:sysClr val="window" lastClr="FFFFFF"/>
                </a:solidFill>
              </a:rPr>
            </a:br>
            <a:r>
              <a:rPr lang="en-US" sz="900" dirty="0">
                <a:solidFill>
                  <a:sysClr val="window" lastClr="FFFFFF"/>
                </a:solidFill>
              </a:rPr>
              <a:t>Stella NGUGI</a:t>
            </a:r>
          </a:p>
        </p:txBody>
      </p:sp>
      <p:sp>
        <p:nvSpPr>
          <p:cNvPr id="73" name="Rectangle 72"/>
          <p:cNvSpPr/>
          <p:nvPr/>
        </p:nvSpPr>
        <p:spPr>
          <a:xfrm>
            <a:off x="3753986" y="1268762"/>
            <a:ext cx="1080000" cy="540000"/>
          </a:xfrm>
          <a:prstGeom prst="rect">
            <a:avLst/>
          </a:prstGeom>
          <a:solidFill>
            <a:srgbClr val="C00000">
              <a:alpha val="5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Operations </a:t>
            </a:r>
            <a:r>
              <a:rPr lang="en-US" sz="1000" b="1" dirty="0" err="1" smtClean="0">
                <a:solidFill>
                  <a:sysClr val="window" lastClr="FFFFFF"/>
                </a:solidFill>
              </a:rPr>
              <a:t>Programme</a:t>
            </a:r>
            <a:r>
              <a:rPr lang="en-US" sz="1000" b="1" dirty="0" smtClean="0">
                <a:solidFill>
                  <a:sysClr val="window" lastClr="FFFFFF"/>
                </a:solidFill>
              </a:rPr>
              <a:t> Officer </a:t>
            </a:r>
            <a:endParaRPr lang="en-US" sz="1000" b="1" dirty="0">
              <a:solidFill>
                <a:sysClr val="window" lastClr="FFFFFF"/>
              </a:solidFill>
            </a:endParaRPr>
          </a:p>
        </p:txBody>
      </p:sp>
      <p:sp>
        <p:nvSpPr>
          <p:cNvPr id="87" name="Rectangle 86"/>
          <p:cNvSpPr/>
          <p:nvPr/>
        </p:nvSpPr>
        <p:spPr>
          <a:xfrm>
            <a:off x="8067790" y="3800069"/>
            <a:ext cx="1080000" cy="540000"/>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Shelter Coordinator</a:t>
            </a:r>
            <a:endParaRPr lang="en-US" sz="1000" b="1" dirty="0">
              <a:solidFill>
                <a:sysClr val="window" lastClr="FFFFFF"/>
              </a:solidFill>
            </a:endParaRPr>
          </a:p>
        </p:txBody>
      </p:sp>
      <p:grpSp>
        <p:nvGrpSpPr>
          <p:cNvPr id="96" name="Group 95"/>
          <p:cNvGrpSpPr/>
          <p:nvPr/>
        </p:nvGrpSpPr>
        <p:grpSpPr>
          <a:xfrm>
            <a:off x="8074599" y="2282617"/>
            <a:ext cx="1080000" cy="540000"/>
            <a:chOff x="6370481" y="2182529"/>
            <a:chExt cx="458728" cy="229364"/>
          </a:xfrm>
          <a:solidFill>
            <a:srgbClr val="C00000">
              <a:alpha val="25000"/>
            </a:srgbClr>
          </a:solidFill>
        </p:grpSpPr>
        <p:sp>
          <p:nvSpPr>
            <p:cNvPr id="97" name="Rectangle 96"/>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98" name="Rectangle 97"/>
            <p:cNvSpPr/>
            <p:nvPr/>
          </p:nvSpPr>
          <p:spPr>
            <a:xfrm>
              <a:off x="6370481" y="2182529"/>
              <a:ext cx="458728" cy="229364"/>
            </a:xfrm>
            <a:prstGeom prst="rect">
              <a:avLst/>
            </a:prstGeom>
            <a:solidFill>
              <a:srgbClr val="DC281E">
                <a:alpha val="5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Migration and Displacement Coordinator</a:t>
              </a:r>
              <a:endParaRPr lang="en-US" sz="1000" b="1" dirty="0">
                <a:solidFill>
                  <a:sysClr val="window" lastClr="FFFFFF"/>
                </a:solidFill>
              </a:endParaRPr>
            </a:p>
          </p:txBody>
        </p:sp>
      </p:grpSp>
      <p:sp>
        <p:nvSpPr>
          <p:cNvPr id="74" name="Rectangle 73"/>
          <p:cNvSpPr/>
          <p:nvPr/>
        </p:nvSpPr>
        <p:spPr>
          <a:xfrm>
            <a:off x="3237825" y="3799479"/>
            <a:ext cx="1080000" cy="540000"/>
          </a:xfrm>
          <a:prstGeom prst="rect">
            <a:avLst/>
          </a:prstGeom>
          <a:solidFill>
            <a:srgbClr val="C00000"/>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Operations Coordinator</a:t>
            </a:r>
            <a:endParaRPr lang="en-US" sz="1000" b="1" dirty="0">
              <a:solidFill>
                <a:sysClr val="window" lastClr="FFFFFF"/>
              </a:solidFill>
            </a:endParaRPr>
          </a:p>
        </p:txBody>
      </p:sp>
      <p:sp>
        <p:nvSpPr>
          <p:cNvPr id="91" name="Rectangle 90"/>
          <p:cNvSpPr/>
          <p:nvPr/>
        </p:nvSpPr>
        <p:spPr>
          <a:xfrm>
            <a:off x="4959667" y="3836199"/>
            <a:ext cx="1080000" cy="540000"/>
          </a:xfrm>
          <a:prstGeom prst="rect">
            <a:avLst/>
          </a:prstGeom>
          <a:solidFill>
            <a:srgbClr val="C00000">
              <a:alpha val="5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smtClean="0">
                <a:solidFill>
                  <a:sysClr val="window" lastClr="FFFFFF"/>
                </a:solidFill>
              </a:rPr>
              <a:t>Research and Innovations Officer </a:t>
            </a:r>
            <a:endParaRPr lang="en-US" sz="1000" b="1" dirty="0">
              <a:solidFill>
                <a:sysClr val="window" lastClr="FFFFFF"/>
              </a:solidFill>
            </a:endParaRPr>
          </a:p>
        </p:txBody>
      </p:sp>
      <p:sp>
        <p:nvSpPr>
          <p:cNvPr id="94" name="Title 1"/>
          <p:cNvSpPr txBox="1">
            <a:spLocks/>
          </p:cNvSpPr>
          <p:nvPr/>
        </p:nvSpPr>
        <p:spPr>
          <a:xfrm>
            <a:off x="124909" y="-39402"/>
            <a:ext cx="3636024" cy="4316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rgbClr val="C00000"/>
                </a:solidFill>
                <a:latin typeface="Arial" panose="020B0604020202020204" pitchFamily="34" charset="0"/>
                <a:ea typeface="+mj-ea"/>
                <a:cs typeface="Arial" panose="020B0604020202020204" pitchFamily="34" charset="0"/>
              </a:defRPr>
            </a:lvl1pPr>
          </a:lstStyle>
          <a:p>
            <a:pPr>
              <a:defRPr/>
            </a:pPr>
            <a:r>
              <a:rPr lang="en-GB" sz="1800" dirty="0" smtClean="0"/>
              <a:t>Africa DCPRR Org chart</a:t>
            </a:r>
            <a:endParaRPr lang="en-GB" sz="1500" dirty="0"/>
          </a:p>
        </p:txBody>
      </p:sp>
      <p:cxnSp>
        <p:nvCxnSpPr>
          <p:cNvPr id="21" name="Straight Connector 20"/>
          <p:cNvCxnSpPr/>
          <p:nvPr/>
        </p:nvCxnSpPr>
        <p:spPr>
          <a:xfrm>
            <a:off x="5355593" y="2046432"/>
            <a:ext cx="40600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64441" y="2046432"/>
            <a:ext cx="29919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flipV="1">
            <a:off x="8601569" y="2044862"/>
            <a:ext cx="1637" cy="2370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flipV="1">
            <a:off x="7196612" y="2046432"/>
            <a:ext cx="1" cy="2212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33" idx="2"/>
          </p:cNvCxnSpPr>
          <p:nvPr/>
        </p:nvCxnSpPr>
        <p:spPr>
          <a:xfrm flipH="1" flipV="1">
            <a:off x="5499667" y="1120002"/>
            <a:ext cx="1951" cy="11556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7210908" y="2827412"/>
            <a:ext cx="1637" cy="2509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6039667" y="2558547"/>
            <a:ext cx="3501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89791" y="2556595"/>
            <a:ext cx="0" cy="15641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031464" y="4106359"/>
            <a:ext cx="3512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64932" y="2057998"/>
            <a:ext cx="0" cy="1981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64441" y="2814365"/>
            <a:ext cx="982" cy="2488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415609" y="2045922"/>
            <a:ext cx="0" cy="20344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9150091" y="3326871"/>
            <a:ext cx="2655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150091" y="4071639"/>
            <a:ext cx="2655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233" idx="1"/>
          </p:cNvCxnSpPr>
          <p:nvPr/>
        </p:nvCxnSpPr>
        <p:spPr>
          <a:xfrm>
            <a:off x="5501617" y="1544404"/>
            <a:ext cx="7538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833986" y="1544404"/>
            <a:ext cx="76804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3787981" y="2054549"/>
            <a:ext cx="1" cy="2212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49989" y="6276185"/>
            <a:ext cx="4314410" cy="338554"/>
          </a:xfrm>
          <a:prstGeom prst="rect">
            <a:avLst/>
          </a:prstGeom>
          <a:noFill/>
        </p:spPr>
        <p:txBody>
          <a:bodyPr wrap="square" rtlCol="0">
            <a:spAutoFit/>
          </a:bodyPr>
          <a:lstStyle/>
          <a:p>
            <a:r>
              <a:rPr lang="en-GB" sz="800" dirty="0" smtClean="0">
                <a:solidFill>
                  <a:prstClr val="black"/>
                </a:solidFill>
              </a:rPr>
              <a:t>*This DCPRR org chart should be read in conjunction with the CCST and CO HR</a:t>
            </a:r>
            <a:br>
              <a:rPr lang="en-GB" sz="800" dirty="0" smtClean="0">
                <a:solidFill>
                  <a:prstClr val="black"/>
                </a:solidFill>
              </a:rPr>
            </a:br>
            <a:r>
              <a:rPr lang="en-GB" sz="800" dirty="0" smtClean="0">
                <a:solidFill>
                  <a:prstClr val="black"/>
                </a:solidFill>
              </a:rPr>
              <a:t>*  ---- Indicate matrix structure</a:t>
            </a:r>
            <a:endParaRPr lang="en-GB" sz="800" dirty="0">
              <a:solidFill>
                <a:prstClr val="black"/>
              </a:solidFill>
            </a:endParaRPr>
          </a:p>
        </p:txBody>
      </p:sp>
      <p:grpSp>
        <p:nvGrpSpPr>
          <p:cNvPr id="105" name="Group 104"/>
          <p:cNvGrpSpPr/>
          <p:nvPr/>
        </p:nvGrpSpPr>
        <p:grpSpPr>
          <a:xfrm>
            <a:off x="452151" y="1410189"/>
            <a:ext cx="972000" cy="432002"/>
            <a:chOff x="6370481" y="2182528"/>
            <a:chExt cx="458728" cy="229365"/>
          </a:xfrm>
          <a:solidFill>
            <a:srgbClr val="DC281E"/>
          </a:solidFill>
        </p:grpSpPr>
        <p:sp>
          <p:nvSpPr>
            <p:cNvPr id="106" name="Rectangle 105"/>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07" name="Rectangle 106"/>
            <p:cNvSpPr/>
            <p:nvPr/>
          </p:nvSpPr>
          <p:spPr>
            <a:xfrm>
              <a:off x="6370481" y="2182528"/>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a:solidFill>
                    <a:sysClr val="window" lastClr="FFFFFF"/>
                  </a:solidFill>
                </a:rPr>
                <a:t>East Africa </a:t>
              </a:r>
              <a:br>
                <a:rPr lang="en-US" sz="800" b="1" dirty="0">
                  <a:solidFill>
                    <a:sysClr val="window" lastClr="FFFFFF"/>
                  </a:solidFill>
                </a:rPr>
              </a:br>
              <a:r>
                <a:rPr lang="en-US" sz="800" b="1" dirty="0" smtClean="0">
                  <a:solidFill>
                    <a:sysClr val="window" lastClr="FFFFFF"/>
                  </a:solidFill>
                </a:rPr>
                <a:t>DM Coordinator </a:t>
              </a:r>
              <a:r>
                <a:rPr lang="en-US" sz="800" b="1" dirty="0">
                  <a:solidFill>
                    <a:sysClr val="window" lastClr="FFFFFF"/>
                  </a:solidFill>
                </a:rPr>
                <a:t/>
              </a:r>
              <a:br>
                <a:rPr lang="en-US" sz="800" b="1" dirty="0">
                  <a:solidFill>
                    <a:sysClr val="window" lastClr="FFFFFF"/>
                  </a:solidFill>
                </a:rPr>
              </a:br>
              <a:r>
                <a:rPr lang="en-US" sz="800" b="1" dirty="0" smtClean="0">
                  <a:solidFill>
                    <a:sysClr val="window" lastClr="FFFFFF"/>
                  </a:solidFill>
                </a:rPr>
                <a:t>Andreas </a:t>
              </a:r>
              <a:r>
                <a:rPr lang="en-US" sz="800" b="1" dirty="0" err="1" smtClean="0">
                  <a:solidFill>
                    <a:sysClr val="window" lastClr="FFFFFF"/>
                  </a:solidFill>
                </a:rPr>
                <a:t>Sandin</a:t>
              </a:r>
              <a:endParaRPr lang="en-US" sz="800" dirty="0">
                <a:solidFill>
                  <a:sysClr val="window" lastClr="FFFFFF"/>
                </a:solidFill>
              </a:endParaRPr>
            </a:p>
          </p:txBody>
        </p:sp>
      </p:grpSp>
      <p:grpSp>
        <p:nvGrpSpPr>
          <p:cNvPr id="109" name="Group 108"/>
          <p:cNvGrpSpPr/>
          <p:nvPr/>
        </p:nvGrpSpPr>
        <p:grpSpPr>
          <a:xfrm>
            <a:off x="456827" y="4357775"/>
            <a:ext cx="972000" cy="432000"/>
            <a:chOff x="6370481" y="2182529"/>
            <a:chExt cx="458728" cy="229364"/>
          </a:xfrm>
          <a:solidFill>
            <a:srgbClr val="DC281E">
              <a:alpha val="25000"/>
            </a:srgbClr>
          </a:solidFill>
        </p:grpSpPr>
        <p:sp>
          <p:nvSpPr>
            <p:cNvPr id="110" name="Rectangle 109"/>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15" name="Rectangle 114"/>
            <p:cNvSpPr/>
            <p:nvPr/>
          </p:nvSpPr>
          <p:spPr>
            <a:xfrm>
              <a:off x="6370481" y="2182529"/>
              <a:ext cx="458728" cy="229364"/>
            </a:xfrm>
            <a:prstGeom prst="rect">
              <a:avLst/>
            </a:prstGeom>
            <a:solidFill>
              <a:srgbClr val="DC281E"/>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DRC Operations Manager </a:t>
              </a:r>
              <a:endParaRPr lang="en-US" sz="800" b="1" dirty="0">
                <a:solidFill>
                  <a:sysClr val="window" lastClr="FFFFFF"/>
                </a:solidFill>
              </a:endParaRPr>
            </a:p>
          </p:txBody>
        </p:sp>
      </p:grpSp>
      <p:grpSp>
        <p:nvGrpSpPr>
          <p:cNvPr id="116" name="Group 115"/>
          <p:cNvGrpSpPr/>
          <p:nvPr/>
        </p:nvGrpSpPr>
        <p:grpSpPr>
          <a:xfrm>
            <a:off x="462934" y="2570206"/>
            <a:ext cx="972000" cy="432000"/>
            <a:chOff x="6370481" y="2182529"/>
            <a:chExt cx="458728" cy="229364"/>
          </a:xfrm>
          <a:solidFill>
            <a:srgbClr val="DC281E"/>
          </a:solidFill>
        </p:grpSpPr>
        <p:sp>
          <p:nvSpPr>
            <p:cNvPr id="117" name="Rectangle 116"/>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18" name="Rectangle 117"/>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Sahel </a:t>
              </a:r>
              <a:br>
                <a:rPr lang="en-US" sz="800" b="1" dirty="0" smtClean="0">
                  <a:solidFill>
                    <a:sysClr val="window" lastClr="FFFFFF"/>
                  </a:solidFill>
                </a:rPr>
              </a:br>
              <a:r>
                <a:rPr lang="en-US" sz="800" b="1" dirty="0">
                  <a:solidFill>
                    <a:sysClr val="window" lastClr="FFFFFF"/>
                  </a:solidFill>
                </a:rPr>
                <a:t>DM Delegate</a:t>
              </a:r>
              <a:br>
                <a:rPr lang="en-US" sz="800" b="1" dirty="0">
                  <a:solidFill>
                    <a:sysClr val="window" lastClr="FFFFFF"/>
                  </a:solidFill>
                </a:rPr>
              </a:br>
              <a:r>
                <a:rPr lang="en-US" sz="800" b="1" dirty="0">
                  <a:solidFill>
                    <a:sysClr val="window" lastClr="FFFFFF"/>
                  </a:solidFill>
                </a:rPr>
                <a:t> </a:t>
              </a:r>
              <a:r>
                <a:rPr lang="en-US" sz="800" dirty="0">
                  <a:solidFill>
                    <a:sysClr val="window" lastClr="FFFFFF"/>
                  </a:solidFill>
                </a:rPr>
                <a:t>Luca Sergio </a:t>
              </a:r>
              <a:r>
                <a:rPr lang="en-US" sz="800" dirty="0" err="1">
                  <a:solidFill>
                    <a:sysClr val="window" lastClr="FFFFFF"/>
                  </a:solidFill>
                </a:rPr>
                <a:t>Italo</a:t>
              </a:r>
              <a:r>
                <a:rPr lang="en-US" sz="800" dirty="0">
                  <a:solidFill>
                    <a:sysClr val="window" lastClr="FFFFFF"/>
                  </a:solidFill>
                </a:rPr>
                <a:t> </a:t>
              </a:r>
              <a:r>
                <a:rPr lang="en-US" sz="800" dirty="0" err="1" smtClean="0">
                  <a:solidFill>
                    <a:sysClr val="window" lastClr="FFFFFF"/>
                  </a:solidFill>
                </a:rPr>
                <a:t>Parodi</a:t>
              </a:r>
              <a:endParaRPr lang="en-US" sz="800" dirty="0">
                <a:solidFill>
                  <a:sysClr val="window" lastClr="FFFFFF"/>
                </a:solidFill>
              </a:endParaRPr>
            </a:p>
          </p:txBody>
        </p:sp>
      </p:grpSp>
      <p:grpSp>
        <p:nvGrpSpPr>
          <p:cNvPr id="119" name="Group 118"/>
          <p:cNvGrpSpPr/>
          <p:nvPr/>
        </p:nvGrpSpPr>
        <p:grpSpPr>
          <a:xfrm>
            <a:off x="457793" y="3200165"/>
            <a:ext cx="972000" cy="432000"/>
            <a:chOff x="6370481" y="2182529"/>
            <a:chExt cx="458728" cy="229364"/>
          </a:xfrm>
          <a:solidFill>
            <a:srgbClr val="DC281E"/>
          </a:solidFill>
        </p:grpSpPr>
        <p:sp>
          <p:nvSpPr>
            <p:cNvPr id="120" name="Rectangle 119"/>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28" name="Rectangle 127"/>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Southern Africa DM Delegate</a:t>
              </a:r>
              <a:br>
                <a:rPr lang="en-US" sz="800" b="1" dirty="0" smtClean="0">
                  <a:solidFill>
                    <a:sysClr val="window" lastClr="FFFFFF"/>
                  </a:solidFill>
                </a:rPr>
              </a:br>
              <a:r>
                <a:rPr lang="en-US" sz="800" dirty="0" smtClean="0">
                  <a:solidFill>
                    <a:sysClr val="window" lastClr="FFFFFF"/>
                  </a:solidFill>
                </a:rPr>
                <a:t>Nicolas </a:t>
              </a:r>
              <a:r>
                <a:rPr lang="en-US" sz="800" dirty="0" err="1" smtClean="0">
                  <a:solidFill>
                    <a:sysClr val="window" lastClr="FFFFFF"/>
                  </a:solidFill>
                </a:rPr>
                <a:t>Boyrie</a:t>
              </a:r>
              <a:endParaRPr lang="en-US" sz="800" dirty="0">
                <a:solidFill>
                  <a:sysClr val="window" lastClr="FFFFFF"/>
                </a:solidFill>
              </a:endParaRPr>
            </a:p>
          </p:txBody>
        </p:sp>
      </p:grpSp>
      <p:grpSp>
        <p:nvGrpSpPr>
          <p:cNvPr id="129" name="Group 128"/>
          <p:cNvGrpSpPr/>
          <p:nvPr/>
        </p:nvGrpSpPr>
        <p:grpSpPr>
          <a:xfrm>
            <a:off x="452221" y="3769758"/>
            <a:ext cx="972000" cy="432000"/>
            <a:chOff x="6370481" y="2182529"/>
            <a:chExt cx="458728" cy="229364"/>
          </a:xfrm>
          <a:solidFill>
            <a:srgbClr val="DC281E"/>
          </a:solidFill>
        </p:grpSpPr>
        <p:sp>
          <p:nvSpPr>
            <p:cNvPr id="130" name="Rectangle 129"/>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40" name="Rectangle 139"/>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West </a:t>
              </a:r>
              <a:r>
                <a:rPr lang="en-US" sz="800" b="1" dirty="0" err="1" smtClean="0">
                  <a:solidFill>
                    <a:sysClr val="window" lastClr="FFFFFF"/>
                  </a:solidFill>
                </a:rPr>
                <a:t>Afroca</a:t>
              </a:r>
              <a:r>
                <a:rPr lang="en-US" sz="800" b="1" dirty="0" smtClean="0">
                  <a:solidFill>
                    <a:sysClr val="window" lastClr="FFFFFF"/>
                  </a:solidFill>
                </a:rPr>
                <a:t/>
              </a:r>
              <a:br>
                <a:rPr lang="en-US" sz="800" b="1" dirty="0" smtClean="0">
                  <a:solidFill>
                    <a:sysClr val="window" lastClr="FFFFFF"/>
                  </a:solidFill>
                </a:rPr>
              </a:br>
              <a:r>
                <a:rPr lang="en-US" sz="800" b="1" dirty="0" smtClean="0">
                  <a:solidFill>
                    <a:sysClr val="window" lastClr="FFFFFF"/>
                  </a:solidFill>
                </a:rPr>
                <a:t>DM Delegate</a:t>
              </a:r>
              <a:br>
                <a:rPr lang="en-US" sz="800" b="1" dirty="0" smtClean="0">
                  <a:solidFill>
                    <a:sysClr val="window" lastClr="FFFFFF"/>
                  </a:solidFill>
                </a:rPr>
              </a:br>
              <a:r>
                <a:rPr lang="en-US" sz="800" dirty="0" smtClean="0">
                  <a:solidFill>
                    <a:sysClr val="window" lastClr="FFFFFF"/>
                  </a:solidFill>
                </a:rPr>
                <a:t>Amos </a:t>
              </a:r>
              <a:r>
                <a:rPr lang="en-US" sz="800" dirty="0" err="1" smtClean="0">
                  <a:solidFill>
                    <a:sysClr val="window" lastClr="FFFFFF"/>
                  </a:solidFill>
                </a:rPr>
                <a:t>Njoroge</a:t>
              </a:r>
              <a:r>
                <a:rPr lang="en-US" sz="800" dirty="0" smtClean="0">
                  <a:solidFill>
                    <a:sysClr val="window" lastClr="FFFFFF"/>
                  </a:solidFill>
                </a:rPr>
                <a:t> </a:t>
              </a:r>
              <a:r>
                <a:rPr lang="en-US" sz="800" dirty="0" err="1" smtClean="0">
                  <a:solidFill>
                    <a:sysClr val="window" lastClr="FFFFFF"/>
                  </a:solidFill>
                </a:rPr>
                <a:t>Nderi</a:t>
              </a:r>
              <a:endParaRPr lang="en-US" sz="800" dirty="0">
                <a:solidFill>
                  <a:sysClr val="window" lastClr="FFFFFF"/>
                </a:solidFill>
              </a:endParaRPr>
            </a:p>
          </p:txBody>
        </p:sp>
      </p:grpSp>
      <p:sp>
        <p:nvSpPr>
          <p:cNvPr id="15" name="Rounded Rectangle 14"/>
          <p:cNvSpPr/>
          <p:nvPr/>
        </p:nvSpPr>
        <p:spPr>
          <a:xfrm>
            <a:off x="267731" y="580002"/>
            <a:ext cx="1378424" cy="6119728"/>
          </a:xfrm>
          <a:prstGeom prst="roundRect">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146" name="Straight Connector 145"/>
          <p:cNvCxnSpPr/>
          <p:nvPr/>
        </p:nvCxnSpPr>
        <p:spPr>
          <a:xfrm>
            <a:off x="1559384" y="845207"/>
            <a:ext cx="340028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1558464" y="845207"/>
            <a:ext cx="920" cy="543811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457793" y="838191"/>
            <a:ext cx="972000" cy="432000"/>
            <a:chOff x="6370481" y="2182529"/>
            <a:chExt cx="458728" cy="229364"/>
          </a:xfrm>
          <a:solidFill>
            <a:srgbClr val="DC281E"/>
          </a:solidFill>
        </p:grpSpPr>
        <p:sp>
          <p:nvSpPr>
            <p:cNvPr id="103" name="Rectangle 102"/>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04" name="Rectangle 103"/>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a:solidFill>
                    <a:sysClr val="window" lastClr="FFFFFF"/>
                  </a:solidFill>
                </a:rPr>
                <a:t>Central </a:t>
              </a:r>
              <a:r>
                <a:rPr lang="en-US" sz="800" b="1" dirty="0" smtClean="0">
                  <a:solidFill>
                    <a:sysClr val="window" lastClr="FFFFFF"/>
                  </a:solidFill>
                </a:rPr>
                <a:t>Africa</a:t>
              </a:r>
              <a:br>
                <a:rPr lang="en-US" sz="800" b="1" dirty="0" smtClean="0">
                  <a:solidFill>
                    <a:sysClr val="window" lastClr="FFFFFF"/>
                  </a:solidFill>
                </a:rPr>
              </a:br>
              <a:r>
                <a:rPr lang="en-US" sz="800" b="1" dirty="0">
                  <a:solidFill>
                    <a:sysClr val="window" lastClr="FFFFFF"/>
                  </a:solidFill>
                </a:rPr>
                <a:t>DM Delegate</a:t>
              </a:r>
              <a:br>
                <a:rPr lang="en-US" sz="800" b="1" dirty="0">
                  <a:solidFill>
                    <a:sysClr val="window" lastClr="FFFFFF"/>
                  </a:solidFill>
                </a:rPr>
              </a:br>
              <a:r>
                <a:rPr lang="en-US" sz="800" dirty="0" err="1">
                  <a:solidFill>
                    <a:sysClr val="window" lastClr="FFFFFF"/>
                  </a:solidFill>
                </a:rPr>
                <a:t>Josuanaflore</a:t>
              </a:r>
              <a:r>
                <a:rPr lang="en-US" sz="800" dirty="0">
                  <a:solidFill>
                    <a:sysClr val="window" lastClr="FFFFFF"/>
                  </a:solidFill>
                </a:rPr>
                <a:t> </a:t>
              </a:r>
              <a:r>
                <a:rPr lang="en-US" sz="800" dirty="0" err="1" smtClean="0">
                  <a:solidFill>
                    <a:sysClr val="window" lastClr="FFFFFF"/>
                  </a:solidFill>
                </a:rPr>
                <a:t>Tene</a:t>
              </a:r>
              <a:endParaRPr lang="en-US" sz="800" dirty="0">
                <a:solidFill>
                  <a:sysClr val="window" lastClr="FFFFFF"/>
                </a:solidFill>
              </a:endParaRPr>
            </a:p>
          </p:txBody>
        </p:sp>
      </p:grpSp>
      <p:cxnSp>
        <p:nvCxnSpPr>
          <p:cNvPr id="112" name="Straight Connector 111"/>
          <p:cNvCxnSpPr/>
          <p:nvPr/>
        </p:nvCxnSpPr>
        <p:spPr>
          <a:xfrm>
            <a:off x="1421568" y="1053792"/>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325466" y="2548119"/>
            <a:ext cx="265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590984" y="2537729"/>
            <a:ext cx="0" cy="30471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317825" y="3310209"/>
            <a:ext cx="265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317825" y="4069479"/>
            <a:ext cx="265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325021" y="4827179"/>
            <a:ext cx="265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325021" y="5584879"/>
            <a:ext cx="265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3246350" y="2288547"/>
            <a:ext cx="1080000" cy="540000"/>
          </a:xfrm>
          <a:prstGeom prst="rect">
            <a:avLst/>
          </a:prstGeom>
          <a:solidFill>
            <a:srgbClr val="DC281E">
              <a:alpha val="5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dirty="0">
                <a:solidFill>
                  <a:sysClr val="window" lastClr="FFFFFF"/>
                </a:solidFill>
              </a:rPr>
              <a:t>Emergency Operations Lead</a:t>
            </a:r>
          </a:p>
        </p:txBody>
      </p:sp>
      <p:sp>
        <p:nvSpPr>
          <p:cNvPr id="151" name="Rectangle 150"/>
          <p:cNvSpPr/>
          <p:nvPr/>
        </p:nvSpPr>
        <p:spPr>
          <a:xfrm>
            <a:off x="3241927" y="3063167"/>
            <a:ext cx="1080000" cy="540000"/>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GB" sz="900">
                <a:solidFill>
                  <a:sysClr val="window" lastClr="FFFFFF"/>
                </a:solidFill>
              </a:rPr>
              <a:t>Operations Coordinator</a:t>
            </a:r>
            <a:br>
              <a:rPr lang="en-GB" sz="900">
                <a:solidFill>
                  <a:sysClr val="window" lastClr="FFFFFF"/>
                </a:solidFill>
              </a:rPr>
            </a:br>
            <a:r>
              <a:rPr lang="en-GB" sz="900">
                <a:solidFill>
                  <a:sysClr val="window" lastClr="FFFFFF"/>
                </a:solidFill>
              </a:rPr>
              <a:t>Khaled MASUD AHMED</a:t>
            </a:r>
            <a:endParaRPr lang="en-GB" sz="900" dirty="0">
              <a:solidFill>
                <a:sysClr val="window" lastClr="FFFFFF"/>
              </a:solidFill>
            </a:endParaRPr>
          </a:p>
        </p:txBody>
      </p:sp>
      <p:grpSp>
        <p:nvGrpSpPr>
          <p:cNvPr id="111" name="Group 110"/>
          <p:cNvGrpSpPr/>
          <p:nvPr/>
        </p:nvGrpSpPr>
        <p:grpSpPr>
          <a:xfrm>
            <a:off x="457793" y="1998208"/>
            <a:ext cx="972000" cy="432000"/>
            <a:chOff x="6370481" y="2182529"/>
            <a:chExt cx="458728" cy="229364"/>
          </a:xfrm>
          <a:solidFill>
            <a:srgbClr val="DC281E">
              <a:alpha val="25000"/>
            </a:srgbClr>
          </a:solidFill>
        </p:grpSpPr>
        <p:sp>
          <p:nvSpPr>
            <p:cNvPr id="114" name="Rectangle 113"/>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22" name="Rectangle 121"/>
            <p:cNvSpPr/>
            <p:nvPr/>
          </p:nvSpPr>
          <p:spPr>
            <a:xfrm>
              <a:off x="6370481" y="2182529"/>
              <a:ext cx="458728" cy="229364"/>
            </a:xfrm>
            <a:prstGeom prst="rect">
              <a:avLst/>
            </a:prstGeom>
            <a:solidFill>
              <a:srgbClr val="C00000">
                <a:alpha val="2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a:solidFill>
                    <a:sysClr val="window" lastClr="FFFFFF"/>
                  </a:solidFill>
                </a:rPr>
                <a:t>Indian Ocean Island  </a:t>
              </a:r>
              <a:r>
                <a:rPr lang="en-US" sz="800" b="1" dirty="0" smtClean="0">
                  <a:solidFill>
                    <a:sysClr val="window" lastClr="FFFFFF"/>
                  </a:solidFill>
                </a:rPr>
                <a:t/>
              </a:r>
              <a:br>
                <a:rPr lang="en-US" sz="800" b="1" dirty="0" smtClean="0">
                  <a:solidFill>
                    <a:sysClr val="window" lastClr="FFFFFF"/>
                  </a:solidFill>
                </a:rPr>
              </a:br>
              <a:r>
                <a:rPr lang="en-US" sz="800" b="1" dirty="0" smtClean="0">
                  <a:solidFill>
                    <a:sysClr val="window" lastClr="FFFFFF"/>
                  </a:solidFill>
                </a:rPr>
                <a:t>DM Delegate </a:t>
              </a:r>
              <a:endParaRPr lang="en-US" sz="800" b="1" dirty="0">
                <a:solidFill>
                  <a:sysClr val="window" lastClr="FFFFFF"/>
                </a:solidFill>
              </a:endParaRPr>
            </a:p>
          </p:txBody>
        </p:sp>
      </p:grpSp>
      <p:grpSp>
        <p:nvGrpSpPr>
          <p:cNvPr id="126" name="Group 125"/>
          <p:cNvGrpSpPr/>
          <p:nvPr/>
        </p:nvGrpSpPr>
        <p:grpSpPr>
          <a:xfrm>
            <a:off x="452151" y="4962503"/>
            <a:ext cx="972000" cy="432000"/>
            <a:chOff x="6370481" y="2182529"/>
            <a:chExt cx="458728" cy="229364"/>
          </a:xfrm>
          <a:solidFill>
            <a:srgbClr val="DC281E"/>
          </a:solidFill>
        </p:grpSpPr>
        <p:sp>
          <p:nvSpPr>
            <p:cNvPr id="158" name="Rectangle 157"/>
            <p:cNvSpPr/>
            <p:nvPr/>
          </p:nvSpPr>
          <p:spPr>
            <a:xfrm>
              <a:off x="6370481" y="2182529"/>
              <a:ext cx="458728" cy="229364"/>
            </a:xfrm>
            <a:prstGeom prst="rect">
              <a:avLst/>
            </a:prstGeom>
            <a:grpFill/>
            <a:ln w="12700" cap="flat" cmpd="sng" algn="ctr">
              <a:solidFill>
                <a:sysClr val="window" lastClr="FFFFFF">
                  <a:hueOff val="0"/>
                  <a:satOff val="0"/>
                  <a:lumOff val="0"/>
                  <a:alphaOff val="0"/>
                </a:sysClr>
              </a:solidFill>
              <a:prstDash val="solid"/>
              <a:miter lim="800000"/>
            </a:ln>
            <a:effectLst/>
          </p:spPr>
        </p:sp>
        <p:sp>
          <p:nvSpPr>
            <p:cNvPr id="159" name="Rectangle 158"/>
            <p:cNvSpPr/>
            <p:nvPr/>
          </p:nvSpPr>
          <p:spPr>
            <a:xfrm>
              <a:off x="6370481" y="2182529"/>
              <a:ext cx="458728" cy="229364"/>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
              </a:r>
              <a:br>
                <a:rPr lang="en-US" sz="800" b="1" dirty="0" smtClean="0">
                  <a:solidFill>
                    <a:sysClr val="window" lastClr="FFFFFF"/>
                  </a:solidFill>
                </a:rPr>
              </a:br>
              <a:r>
                <a:rPr lang="en-US" sz="800" b="1" dirty="0" smtClean="0">
                  <a:solidFill>
                    <a:sysClr val="window" lastClr="FFFFFF"/>
                  </a:solidFill>
                </a:rPr>
                <a:t>S. Sudan Operations Coordinator </a:t>
              </a:r>
              <a:br>
                <a:rPr lang="en-US" sz="800" b="1" dirty="0" smtClean="0">
                  <a:solidFill>
                    <a:sysClr val="window" lastClr="FFFFFF"/>
                  </a:solidFill>
                </a:rPr>
              </a:br>
              <a:endParaRPr lang="en-US" sz="800" b="1" dirty="0">
                <a:solidFill>
                  <a:sysClr val="window" lastClr="FFFFFF"/>
                </a:solidFill>
              </a:endParaRPr>
            </a:p>
          </p:txBody>
        </p:sp>
      </p:grpSp>
      <p:sp>
        <p:nvSpPr>
          <p:cNvPr id="166" name="Rectangle 165"/>
          <p:cNvSpPr/>
          <p:nvPr/>
        </p:nvSpPr>
        <p:spPr>
          <a:xfrm>
            <a:off x="465892" y="5500502"/>
            <a:ext cx="972000" cy="432000"/>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Nigeria Operations Manager</a:t>
            </a:r>
            <a:endParaRPr lang="en-US" sz="800" dirty="0">
              <a:solidFill>
                <a:sysClr val="window" lastClr="FFFFFF"/>
              </a:solidFill>
            </a:endParaRPr>
          </a:p>
        </p:txBody>
      </p:sp>
      <p:sp>
        <p:nvSpPr>
          <p:cNvPr id="167" name="Rectangle 166"/>
          <p:cNvSpPr/>
          <p:nvPr/>
        </p:nvSpPr>
        <p:spPr>
          <a:xfrm>
            <a:off x="456620" y="6072500"/>
            <a:ext cx="972000" cy="432000"/>
          </a:xfrm>
          <a:prstGeom prst="rect">
            <a:avLst/>
          </a:prstGeom>
          <a:solidFill>
            <a:schemeClr val="bg1">
              <a:lumMod val="65000"/>
            </a:scheme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800" b="1" dirty="0" smtClean="0">
                <a:solidFill>
                  <a:sysClr val="window" lastClr="FFFFFF"/>
                </a:solidFill>
              </a:rPr>
              <a:t>Somalia Operations Manager </a:t>
            </a:r>
            <a:br>
              <a:rPr lang="en-US" sz="800" b="1" dirty="0" smtClean="0">
                <a:solidFill>
                  <a:sysClr val="window" lastClr="FFFFFF"/>
                </a:solidFill>
              </a:rPr>
            </a:br>
            <a:r>
              <a:rPr lang="en-US" sz="800" b="1" dirty="0" smtClean="0">
                <a:solidFill>
                  <a:sysClr val="window" lastClr="FFFFFF"/>
                </a:solidFill>
              </a:rPr>
              <a:t>(Paul Jenkins, Surge)</a:t>
            </a:r>
            <a:endParaRPr lang="en-US" sz="800" dirty="0">
              <a:solidFill>
                <a:sysClr val="window" lastClr="FFFFFF"/>
              </a:solidFill>
            </a:endParaRPr>
          </a:p>
        </p:txBody>
      </p:sp>
      <p:cxnSp>
        <p:nvCxnSpPr>
          <p:cNvPr id="168" name="Straight Connector 167"/>
          <p:cNvCxnSpPr/>
          <p:nvPr/>
        </p:nvCxnSpPr>
        <p:spPr>
          <a:xfrm>
            <a:off x="1418784" y="1626153"/>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433279" y="2788437"/>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425681" y="2231207"/>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425681" y="3423605"/>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417970" y="3994968"/>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425198" y="4584783"/>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416126" y="5197769"/>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27487" y="5716501"/>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422488" y="6283324"/>
            <a:ext cx="136896"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969570" y="2282049"/>
            <a:ext cx="1080000" cy="540000"/>
          </a:xfrm>
          <a:prstGeom prst="rect">
            <a:avLst/>
          </a:prstGeom>
          <a:solidFill>
            <a:srgbClr val="C00000">
              <a:alpha val="50000"/>
            </a:srgbClr>
          </a:solidFill>
          <a:ln>
            <a:noFill/>
          </a:ln>
          <a:effectLst/>
        </p:spPr>
        <p:txBody>
          <a:bodyPr spcFirstLastPara="0" vert="horz" wrap="square" lIns="2540" tIns="2540" rIns="2540" bIns="2540" numCol="1" spcCol="1270" anchor="ctr" anchorCtr="0">
            <a:noAutofit/>
          </a:bodyPr>
          <a:lstStyle/>
          <a:p>
            <a:pPr algn="ctr" defTabSz="177800">
              <a:lnSpc>
                <a:spcPct val="90000"/>
              </a:lnSpc>
              <a:spcBef>
                <a:spcPct val="0"/>
              </a:spcBef>
              <a:spcAft>
                <a:spcPct val="35000"/>
              </a:spcAft>
              <a:defRPr/>
            </a:pPr>
            <a:r>
              <a:rPr lang="en-US" sz="1000" b="1">
                <a:solidFill>
                  <a:sysClr val="window" lastClr="FFFFFF"/>
                </a:solidFill>
              </a:rPr>
              <a:t>DRM, Resilience &amp; Innovations Lead</a:t>
            </a:r>
            <a:endParaRPr lang="en-US" sz="1000" b="1" dirty="0">
              <a:solidFill>
                <a:sysClr val="window" lastClr="FFFFFF"/>
              </a:solidFill>
            </a:endParaRPr>
          </a:p>
        </p:txBody>
      </p:sp>
      <p:cxnSp>
        <p:nvCxnSpPr>
          <p:cNvPr id="139" name="Straight Connector 138"/>
          <p:cNvCxnSpPr>
            <a:stCxn id="246" idx="0"/>
          </p:cNvCxnSpPr>
          <p:nvPr/>
        </p:nvCxnSpPr>
        <p:spPr>
          <a:xfrm flipV="1">
            <a:off x="5499667" y="2805245"/>
            <a:ext cx="0" cy="16467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286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014"/>
            <a:ext cx="10972800" cy="1143000"/>
          </a:xfrm>
        </p:spPr>
        <p:txBody>
          <a:bodyPr/>
          <a:lstStyle/>
          <a:p>
            <a:r>
              <a:rPr lang="en-GB" dirty="0" smtClean="0">
                <a:solidFill>
                  <a:srgbClr val="FF0000"/>
                </a:solidFill>
              </a:rPr>
              <a:t>Proposed new roles in DCPRR</a:t>
            </a:r>
            <a:endParaRPr lang="en-GB" dirty="0">
              <a:solidFill>
                <a:srgbClr val="FF0000"/>
              </a:solidFill>
            </a:endParaRPr>
          </a:p>
        </p:txBody>
      </p:sp>
      <p:sp>
        <p:nvSpPr>
          <p:cNvPr id="3" name="Content Placeholder 2"/>
          <p:cNvSpPr>
            <a:spLocks noGrp="1"/>
          </p:cNvSpPr>
          <p:nvPr>
            <p:ph idx="1"/>
          </p:nvPr>
        </p:nvSpPr>
        <p:spPr>
          <a:xfrm>
            <a:off x="1057275" y="1534014"/>
            <a:ext cx="10077450" cy="5071085"/>
          </a:xfrm>
        </p:spPr>
        <p:txBody>
          <a:bodyPr/>
          <a:lstStyle/>
          <a:p>
            <a:pPr marL="514350" indent="-514350">
              <a:buFont typeface="+mj-lt"/>
              <a:buAutoNum type="arabicPeriod"/>
            </a:pPr>
            <a:r>
              <a:rPr lang="en-GB" sz="3600" dirty="0" smtClean="0"/>
              <a:t>Thematic leads </a:t>
            </a:r>
          </a:p>
          <a:p>
            <a:pPr lvl="1"/>
            <a:r>
              <a:rPr lang="en-GB" sz="3200" dirty="0" smtClean="0"/>
              <a:t>Emergency </a:t>
            </a:r>
            <a:r>
              <a:rPr lang="en-GB" sz="3200" dirty="0"/>
              <a:t>Operations </a:t>
            </a:r>
            <a:r>
              <a:rPr lang="en-GB" sz="3200" dirty="0" smtClean="0"/>
              <a:t>Lead</a:t>
            </a:r>
          </a:p>
          <a:p>
            <a:pPr lvl="1"/>
            <a:r>
              <a:rPr lang="en-GB" sz="3200" dirty="0"/>
              <a:t>DRM, Resilience &amp; Innovations </a:t>
            </a:r>
            <a:r>
              <a:rPr lang="en-GB" sz="3200" dirty="0" smtClean="0"/>
              <a:t>Lead</a:t>
            </a:r>
            <a:endParaRPr lang="en-GB" dirty="0" smtClean="0"/>
          </a:p>
          <a:p>
            <a:pPr marL="57150" indent="0">
              <a:buNone/>
            </a:pPr>
            <a:endParaRPr lang="en-GB" sz="3600" dirty="0"/>
          </a:p>
          <a:p>
            <a:pPr marL="57150" indent="0">
              <a:buNone/>
            </a:pPr>
            <a:r>
              <a:rPr lang="en-GB" sz="3600" dirty="0" smtClean="0"/>
              <a:t>2. </a:t>
            </a:r>
            <a:r>
              <a:rPr lang="en-GB" sz="3600" dirty="0"/>
              <a:t>Research and Innovations </a:t>
            </a:r>
            <a:r>
              <a:rPr lang="en-GB" sz="3600" dirty="0" smtClean="0"/>
              <a:t>Officer</a:t>
            </a:r>
          </a:p>
          <a:p>
            <a:pPr marL="57150" indent="0">
              <a:buNone/>
            </a:pPr>
            <a:endParaRPr lang="en-GB" sz="3600" dirty="0" smtClean="0"/>
          </a:p>
          <a:p>
            <a:pPr marL="57150" indent="0">
              <a:buNone/>
            </a:pPr>
            <a:r>
              <a:rPr lang="en-GB" sz="3600" dirty="0" smtClean="0"/>
              <a:t>3. </a:t>
            </a:r>
            <a:r>
              <a:rPr lang="en-GB" sz="3600" dirty="0"/>
              <a:t>Migration and Displacement Coordinator </a:t>
            </a:r>
          </a:p>
          <a:p>
            <a:pPr marL="57150" indent="0">
              <a:buNone/>
            </a:pPr>
            <a:endParaRPr lang="en-GB" sz="3600" dirty="0"/>
          </a:p>
          <a:p>
            <a:pPr lvl="1"/>
            <a:endParaRPr lang="en-GB" dirty="0" smtClean="0"/>
          </a:p>
        </p:txBody>
      </p:sp>
    </p:spTree>
    <p:extLst>
      <p:ext uri="{BB962C8B-B14F-4D97-AF65-F5344CB8AC3E}">
        <p14:creationId xmlns:p14="http://schemas.microsoft.com/office/powerpoint/2010/main" val="292619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8018"/>
            <a:ext cx="10972800" cy="1143000"/>
          </a:xfrm>
        </p:spPr>
        <p:txBody>
          <a:bodyPr/>
          <a:lstStyle/>
          <a:p>
            <a:r>
              <a:rPr lang="en-GB" dirty="0" smtClean="0">
                <a:solidFill>
                  <a:srgbClr val="FF0000"/>
                </a:solidFill>
              </a:rPr>
              <a:t>Group Discussion </a:t>
            </a:r>
            <a:endParaRPr lang="en-GB" dirty="0">
              <a:solidFill>
                <a:srgbClr val="FF0000"/>
              </a:solidFill>
            </a:endParaRPr>
          </a:p>
        </p:txBody>
      </p:sp>
      <p:sp>
        <p:nvSpPr>
          <p:cNvPr id="3" name="Content Placeholder 2"/>
          <p:cNvSpPr>
            <a:spLocks noGrp="1"/>
          </p:cNvSpPr>
          <p:nvPr>
            <p:ph idx="1"/>
          </p:nvPr>
        </p:nvSpPr>
        <p:spPr>
          <a:xfrm>
            <a:off x="609600" y="1635371"/>
            <a:ext cx="10972800" cy="4525963"/>
          </a:xfrm>
        </p:spPr>
        <p:txBody>
          <a:bodyPr>
            <a:normAutofit fontScale="92500"/>
          </a:bodyPr>
          <a:lstStyle/>
          <a:p>
            <a:pPr marL="971550" lvl="1" indent="-514350">
              <a:buFont typeface="+mj-lt"/>
              <a:buAutoNum type="arabicPeriod"/>
            </a:pPr>
            <a:r>
              <a:rPr lang="en-GB" sz="4000" dirty="0" smtClean="0"/>
              <a:t>Feedback on Org chart – Other key positions? Should any of the proposed positions be dropped? If so, why? </a:t>
            </a:r>
          </a:p>
          <a:p>
            <a:pPr marL="457200" lvl="1" indent="0">
              <a:buNone/>
            </a:pPr>
            <a:endParaRPr lang="en-GB" sz="4000" dirty="0" smtClean="0"/>
          </a:p>
          <a:p>
            <a:pPr marL="457200" lvl="1" indent="0">
              <a:buNone/>
            </a:pPr>
            <a:r>
              <a:rPr lang="en-GB" sz="4000" dirty="0" smtClean="0"/>
              <a:t>2. What 2-3 unfunded positions should be prioritised? </a:t>
            </a:r>
            <a:endParaRPr lang="en-GB" sz="4000" dirty="0" smtClean="0"/>
          </a:p>
          <a:p>
            <a:pPr marL="457200" lvl="1" indent="0">
              <a:buNone/>
            </a:pPr>
            <a:r>
              <a:rPr lang="en-GB" sz="4000" dirty="0" smtClean="0"/>
              <a:t/>
            </a:r>
            <a:br>
              <a:rPr lang="en-GB" sz="4000" dirty="0" smtClean="0"/>
            </a:br>
            <a:r>
              <a:rPr lang="en-GB" sz="4000" b="1" dirty="0" smtClean="0"/>
              <a:t>20 mins </a:t>
            </a:r>
            <a:endParaRPr lang="en-GB" sz="4000" b="1" dirty="0" smtClean="0"/>
          </a:p>
          <a:p>
            <a:pPr marL="457200" lvl="1" indent="0">
              <a:buNone/>
            </a:pPr>
            <a:endParaRPr lang="en-GB" sz="4000" dirty="0"/>
          </a:p>
          <a:p>
            <a:pPr marL="457200" lvl="1" indent="0">
              <a:buNone/>
            </a:pPr>
            <a:endParaRPr lang="en-GB" sz="4000" dirty="0"/>
          </a:p>
          <a:p>
            <a:pPr marL="457200" lvl="1" indent="0">
              <a:buNone/>
            </a:pPr>
            <a:endParaRPr lang="en-GB" sz="4000" dirty="0" smtClean="0"/>
          </a:p>
          <a:p>
            <a:pPr marL="971550" lvl="1" indent="-514350">
              <a:buFont typeface="+mj-lt"/>
              <a:buAutoNum type="arabicPeriod"/>
            </a:pPr>
            <a:endParaRPr lang="en-GB" dirty="0" smtClean="0"/>
          </a:p>
        </p:txBody>
      </p:sp>
    </p:spTree>
    <p:extLst>
      <p:ext uri="{BB962C8B-B14F-4D97-AF65-F5344CB8AC3E}">
        <p14:creationId xmlns:p14="http://schemas.microsoft.com/office/powerpoint/2010/main" val="2465973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Previous ADMAG HR plan </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At ADMAG in late 2017, it was agreed to prioritise one DM position in each country cluster, with two delegates and DREF officer supporting from Regional office.</a:t>
            </a:r>
          </a:p>
          <a:p>
            <a:r>
              <a:rPr lang="en-GB" dirty="0" smtClean="0"/>
              <a:t>This was endorsed by IFRC senior management, who tried to raise funding for this, from PNS and within IFRC core funding</a:t>
            </a:r>
          </a:p>
          <a:p>
            <a:r>
              <a:rPr lang="en-GB" dirty="0" smtClean="0"/>
              <a:t>There was also an agreement to bring fundraising for HR into alignment, so that partners had same sense of gaps, priorities and required resources. </a:t>
            </a:r>
            <a:endParaRPr lang="en-GB" dirty="0"/>
          </a:p>
        </p:txBody>
      </p:sp>
    </p:spTree>
    <p:extLst>
      <p:ext uri="{BB962C8B-B14F-4D97-AF65-F5344CB8AC3E}">
        <p14:creationId xmlns:p14="http://schemas.microsoft.com/office/powerpoint/2010/main" val="47964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Progress against plan</a:t>
            </a:r>
            <a:endParaRPr lang="en-GB" dirty="0">
              <a:solidFill>
                <a:srgbClr val="FF0000"/>
              </a:solidFill>
            </a:endParaRPr>
          </a:p>
        </p:txBody>
      </p:sp>
      <p:graphicFrame>
        <p:nvGraphicFramePr>
          <p:cNvPr id="4" name="Content Placeholder 3"/>
          <p:cNvGraphicFramePr>
            <a:graphicFrameLocks noGrp="1"/>
          </p:cNvGraphicFramePr>
          <p:nvPr>
            <p:ph idx="1"/>
            <p:extLst/>
          </p:nvPr>
        </p:nvGraphicFramePr>
        <p:xfrm>
          <a:off x="780416" y="1659229"/>
          <a:ext cx="11136928" cy="2942917"/>
        </p:xfrm>
        <a:graphic>
          <a:graphicData uri="http://schemas.openxmlformats.org/drawingml/2006/table">
            <a:tbl>
              <a:tblPr/>
              <a:tblGrid>
                <a:gridCol w="1544238"/>
                <a:gridCol w="490884"/>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327256"/>
                <a:gridCol w="1247662"/>
              </a:tblGrid>
              <a:tr h="304441">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a:rPr>
                        <a:t>2018</a:t>
                      </a:r>
                    </a:p>
                  </a:txBody>
                  <a:tcPr marL="6046" marR="6046" marT="60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a:rPr>
                        <a:t>2019</a:t>
                      </a:r>
                    </a:p>
                  </a:txBody>
                  <a:tcPr marL="6046" marR="6046" marT="60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a:endParaRPr>
                    </a:p>
                  </a:txBody>
                  <a:tcPr marL="6046" marR="6046" marT="604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04441">
                <a:tc>
                  <a:txBody>
                    <a:bodyPr/>
                    <a:lstStyle/>
                    <a:p>
                      <a:pPr algn="l" fontAlgn="b"/>
                      <a:r>
                        <a:rPr lang="en-GB" sz="900" b="1" i="0" u="none" strike="noStrike">
                          <a:solidFill>
                            <a:srgbClr val="000000"/>
                          </a:solidFill>
                          <a:effectLst/>
                          <a:latin typeface="Calibri"/>
                        </a:rPr>
                        <a:t>Position</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Location</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F</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M</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A</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M</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A</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S</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O</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N</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D</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F</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M</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A</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M</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J</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A</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S</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O</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N</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D</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1" i="0" u="none" strike="noStrike">
                          <a:solidFill>
                            <a:srgbClr val="000000"/>
                          </a:solidFill>
                          <a:effectLst/>
                          <a:latin typeface="Calibri"/>
                        </a:rPr>
                        <a:t>Funding source</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(Regional)</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Nairobi</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BRC</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(Regional)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Nairobi</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CRC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DREF Officer</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Nairobi</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DREF</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(EAIOI)</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Nairobi</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SRC</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(Central)</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Yaounde</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(Southern)</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Pretoria</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BRC</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42">
                <a:tc>
                  <a:txBody>
                    <a:bodyPr/>
                    <a:lstStyle/>
                    <a:p>
                      <a:pPr algn="l" fontAlgn="b"/>
                      <a:r>
                        <a:rPr lang="en-GB" sz="900" b="0" i="1" u="none" strike="noStrike">
                          <a:solidFill>
                            <a:srgbClr val="000000"/>
                          </a:solidFill>
                          <a:effectLst/>
                          <a:latin typeface="Calibri"/>
                        </a:rPr>
                        <a:t>DM Coordinator (West)</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Abuja</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RDRT deployment fund</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441">
                <a:tc>
                  <a:txBody>
                    <a:bodyPr/>
                    <a:lstStyle/>
                    <a:p>
                      <a:pPr algn="l" fontAlgn="b"/>
                      <a:r>
                        <a:rPr lang="en-GB" sz="900" b="0" i="1" u="none" strike="noStrike">
                          <a:solidFill>
                            <a:srgbClr val="000000"/>
                          </a:solidFill>
                          <a:effectLst/>
                          <a:latin typeface="Calibri"/>
                        </a:rPr>
                        <a:t>DM Coordinator (Sahel)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Dakar</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Calibri"/>
                        </a:rPr>
                        <a:t> </a:t>
                      </a:r>
                    </a:p>
                  </a:txBody>
                  <a:tcPr marL="6046" marR="6046" marT="604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effectLst/>
                          <a:latin typeface="Calibri"/>
                        </a:rPr>
                        <a:t>CRC (75%) and BRC (25%)</a:t>
                      </a:r>
                    </a:p>
                  </a:txBody>
                  <a:tcPr marL="6046" marR="6046" marT="604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874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Progress against plan</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Continuing competing fundraising approaches from different teams</a:t>
            </a:r>
          </a:p>
          <a:p>
            <a:r>
              <a:rPr lang="en-GB" dirty="0" smtClean="0"/>
              <a:t>Available funding for roles seems to be decreasing rather than increasing</a:t>
            </a:r>
          </a:p>
          <a:p>
            <a:r>
              <a:rPr lang="en-GB" dirty="0" smtClean="0"/>
              <a:t>No prospect of increased support from IFRC core funding</a:t>
            </a:r>
          </a:p>
          <a:p>
            <a:endParaRPr lang="en-GB" dirty="0"/>
          </a:p>
        </p:txBody>
      </p:sp>
    </p:spTree>
    <p:extLst>
      <p:ext uri="{BB962C8B-B14F-4D97-AF65-F5344CB8AC3E}">
        <p14:creationId xmlns:p14="http://schemas.microsoft.com/office/powerpoint/2010/main" val="214272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Group discussion</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What were the barriers to realising the plan agreed last year?</a:t>
            </a:r>
          </a:p>
          <a:p>
            <a:r>
              <a:rPr lang="en-GB" dirty="0" smtClean="0"/>
              <a:t>What could be done differently to make it more successful this time around?</a:t>
            </a:r>
          </a:p>
          <a:p>
            <a:r>
              <a:rPr lang="en-GB" dirty="0" smtClean="0"/>
              <a:t>Are there any radical ideas for how we could re-organise our current resources? </a:t>
            </a:r>
          </a:p>
          <a:p>
            <a:endParaRPr lang="en-GB" dirty="0"/>
          </a:p>
        </p:txBody>
      </p:sp>
    </p:spTree>
    <p:extLst>
      <p:ext uri="{BB962C8B-B14F-4D97-AF65-F5344CB8AC3E}">
        <p14:creationId xmlns:p14="http://schemas.microsoft.com/office/powerpoint/2010/main" val="35440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7BDDFF49513A42B7712415F1899E97" ma:contentTypeVersion="10" ma:contentTypeDescription="Create a new document." ma:contentTypeScope="" ma:versionID="d84c40a8b10dfc071ea42667f4ee5aba">
  <xsd:schema xmlns:xsd="http://www.w3.org/2001/XMLSchema" xmlns:xs="http://www.w3.org/2001/XMLSchema" xmlns:p="http://schemas.microsoft.com/office/2006/metadata/properties" xmlns:ns1="http://schemas.microsoft.com/sharepoint/v3" xmlns:ns2="fa6ff249-84cd-4e98-87b6-f455e6b81eab" xmlns:ns3="026bfad4-81b3-43f4-884f-8fb15cc6b6b0" targetNamespace="http://schemas.microsoft.com/office/2006/metadata/properties" ma:root="true" ma:fieldsID="874cbdabf147a96e7ce2647e10d7b082" ns1:_="" ns2:_="" ns3:_="">
    <xsd:import namespace="http://schemas.microsoft.com/sharepoint/v3"/>
    <xsd:import namespace="fa6ff249-84cd-4e98-87b6-f455e6b81eab"/>
    <xsd:import namespace="026bfad4-81b3-43f4-884f-8fb15cc6b6b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ff249-84cd-4e98-87b6-f455e6b81ea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6bfad4-81b3-43f4-884f-8fb15cc6b6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a6ff249-84cd-4e98-87b6-f455e6b81eab">
      <UserInfo>
        <DisplayName>Ela SERDAROGLU</DisplayName>
        <AccountId>19</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BD8F66-58DA-4106-8833-B780F2848D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6ff249-84cd-4e98-87b6-f455e6b81eab"/>
    <ds:schemaRef ds:uri="026bfad4-81b3-43f4-884f-8fb15cc6b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E897BA-D080-437D-BB1A-66586B0ABE48}">
  <ds:schemaRef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metadata/properties"/>
    <ds:schemaRef ds:uri="026bfad4-81b3-43f4-884f-8fb15cc6b6b0"/>
    <ds:schemaRef ds:uri="fa6ff249-84cd-4e98-87b6-f455e6b81eab"/>
    <ds:schemaRef ds:uri="http://schemas.microsoft.com/sharepoint/v3"/>
    <ds:schemaRef ds:uri="http://www.w3.org/XML/1998/namespace"/>
  </ds:schemaRefs>
</ds:datastoreItem>
</file>

<file path=customXml/itemProps3.xml><?xml version="1.0" encoding="utf-8"?>
<ds:datastoreItem xmlns:ds="http://schemas.openxmlformats.org/officeDocument/2006/customXml" ds:itemID="{94FC78CA-49ED-4FA7-A1DA-6C78E01AE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23096</TotalTime>
  <Words>1225</Words>
  <Application>Microsoft Office PowerPoint</Application>
  <PresentationFormat>Widescreen</PresentationFormat>
  <Paragraphs>389</Paragraphs>
  <Slides>10</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1_Office Theme</vt:lpstr>
      <vt:lpstr>IFRC Disaster &amp; Crisis Human resources </vt:lpstr>
      <vt:lpstr>Aim</vt:lpstr>
      <vt:lpstr>PowerPoint Presentation</vt:lpstr>
      <vt:lpstr>Proposed new roles in DCPRR</vt:lpstr>
      <vt:lpstr>Group Discussion </vt:lpstr>
      <vt:lpstr>Previous ADMAG HR plan </vt:lpstr>
      <vt:lpstr>Progress against plan</vt:lpstr>
      <vt:lpstr>Progress against plan</vt:lpstr>
      <vt:lpstr>Group discussion</vt:lpstr>
      <vt:lpstr>POA 2018-2020 updating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Misgana GHEBREBERHAN</dc:creator>
  <cp:lastModifiedBy>Reel Ahmed</cp:lastModifiedBy>
  <cp:revision>282</cp:revision>
  <cp:lastPrinted>2018-05-15T07:40:46Z</cp:lastPrinted>
  <dcterms:modified xsi:type="dcterms:W3CDTF">2018-09-09T14:13:32Z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0x010100FC7BDDFF49513A42B7712415F1899E97</vt:lpwstr>
  </property>
</Properties>
</file>