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2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8F4BB-BF0D-4D97-89F6-637F50CDA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C4873B-DF48-4D61-AA4C-4C824736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B265C0-997F-4C3A-B287-280DCE31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63D915-1F86-43FF-A933-21E8DC1F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809B5C-53B5-41FE-8AD6-5056FA65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99D90-8B85-4410-B491-8D4A7098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7CAD95-89E7-4BE5-8452-360BA5DA0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F3685-1C9E-405C-8147-4A377FAA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914FC0-792D-431A-8AE7-9C7BF452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D211A2-F089-480F-9B2B-F2167628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C8304F-14B7-436C-BB8D-C1970473D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2470EF-9DEB-4B69-9694-858DA5432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9A098B-298C-4013-83BD-514012CA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B77734-4BC6-4288-9AAD-7C86B68E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B3AF40-48A9-4E01-9F5E-DDD3FDDC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28ECC-5524-49FD-92EE-138F4984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DED05-CB7A-4544-AEC7-52B66A24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B79B10-1435-4FBA-A03E-F10D31C2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F44530-7057-430F-B232-839BF38C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20B79-58DC-4005-80A5-F28CBDB8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D8504-AB02-4EC8-9C50-13405B6B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994D72-FB4B-41F5-BA99-B4AD8B23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F8FDD3-C254-4F66-87DE-30887B9A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87613-A7E6-48D6-9477-B202ED65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C197DD-CD2E-48D1-83A8-E077EE2A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08F67-8886-4BDE-BF9E-9CA3832B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F28160-1F84-4347-B47B-22433DC05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F1CEF1-9CF7-43E5-9FF1-1FAE3E51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7C319A-8238-4F77-913D-59198EE2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2D5F44-DCBC-475F-B3AD-F8C5680E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03A532-A811-4DCF-9ED2-A8F4B197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D4664-F6C5-4958-989E-627987CD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8C95FC-E17E-41D5-B520-38CCAAC0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A69C80-45A3-4197-B1F6-7CD709DF6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625DBC-D67D-4D23-9B15-A9C08E6C9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7427EB6-9A9B-4176-A3B4-B379C13A7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AFCF52-6011-4748-BA3F-DDEF2C5B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5BDA8E-7701-47BF-931D-04D6A382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6C3908A-3349-4399-B9D8-20C99FBF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56CAC-1557-4EEF-9294-94A33408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453DCE-E796-4D0A-9900-DA34DED8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801B04A-A06D-41CF-A6CD-4168BED8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0A4C3B-1F93-4318-BF93-424B9567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979B1C-BB37-439B-BEA4-3F0B5D87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A73086-0727-4AA8-B7B6-4F04DBD1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8F0546-1F35-4010-BCD3-BFF6DD06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0DCDA-AE54-405B-B3D3-31BE825B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9BCDE-DD79-4D45-9701-858E4F5D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B1CAF8-6C67-42CD-9948-851CB1FD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97D37C-AA7C-44EA-A961-3666BEEF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E99366-651B-4026-AFFE-7A32F16B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561CE-D287-4A65-8899-58E2B308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7718-2A7C-4787-8094-20A1A515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31872D5-F517-4CDA-A0B4-853312DCD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3A7E80-9F0D-4ED8-B29C-4076ECC96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BDA983-693B-4182-BCF3-01AFFCE6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422888-AC1B-42A5-B215-169C53BE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C81795-3B42-4533-8572-027ACBE8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2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7E1C28-8189-4694-BADF-EE8C01D3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44B216-E0E5-48C4-9ADF-5DEFB8AC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5B566-0DBE-4F6D-A35B-A064EC938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637B-5CF7-4946-B6B2-324E71351DD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9D5A22-AD18-452E-B1EC-AB67C8E1C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199FB2-1932-4309-BC4B-287E727D2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DD4B-C9AC-42E7-ABB6-F3DC4178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C527E-1FD9-4718-9D2E-C26D3137F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47"/>
            <a:ext cx="9144000" cy="3405809"/>
          </a:xfrm>
        </p:spPr>
        <p:txBody>
          <a:bodyPr>
            <a:normAutofit/>
          </a:bodyPr>
          <a:lstStyle/>
          <a:p>
            <a:r>
              <a:rPr lang="en-US" dirty="0"/>
              <a:t>Red Cross Red Crescent Movement 2015-2017 East African Drought Research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E8023C-51B7-4DB3-B102-FC8DD1772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26157"/>
            <a:ext cx="9144000" cy="768625"/>
          </a:xfrm>
        </p:spPr>
        <p:txBody>
          <a:bodyPr/>
          <a:lstStyle/>
          <a:p>
            <a:r>
              <a:rPr lang="en-US" dirty="0"/>
              <a:t>September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7C9E07-2914-40E9-86D3-8C87F5A57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20" y="313390"/>
            <a:ext cx="8521679" cy="18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1326"/>
              </p:ext>
            </p:extLst>
          </p:nvPr>
        </p:nvGraphicFramePr>
        <p:xfrm>
          <a:off x="770964" y="1220508"/>
          <a:ext cx="10515600" cy="530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40170087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2019403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499170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1903623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8091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313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KRCS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 building within its staff.</a:t>
                      </a:r>
                    </a:p>
                    <a:p>
                      <a:r>
                        <a:rPr lang="en-US" dirty="0" smtClean="0"/>
                        <a:t>Formalizing partnership with the Kenya Private sector with the aim of strengthening</a:t>
                      </a:r>
                      <a:r>
                        <a:rPr lang="en-US" baseline="0" dirty="0" smtClean="0"/>
                        <a:t> Disaster Risk Reduction.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170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</a:t>
                      </a:r>
                      <a:r>
                        <a:rPr lang="en-US" baseline="0" dirty="0" smtClean="0"/>
                        <a:t> Disaster Management Authority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Established dedicated funds for</a:t>
                      </a:r>
                      <a:r>
                        <a:rPr lang="en-US" baseline="0" dirty="0" smtClean="0"/>
                        <a:t> disaster response 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81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Kenya Food Security Steering</a:t>
                      </a:r>
                      <a:r>
                        <a:rPr lang="en-US" baseline="0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Conducted a study to determine the food security situation.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76013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55" y="206398"/>
            <a:ext cx="4357573" cy="8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4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986"/>
              </p:ext>
            </p:extLst>
          </p:nvPr>
        </p:nvGraphicFramePr>
        <p:xfrm>
          <a:off x="1237130" y="719666"/>
          <a:ext cx="9695330" cy="51970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9066">
                  <a:extLst>
                    <a:ext uri="{9D8B030D-6E8A-4147-A177-3AD203B41FA5}">
                      <a16:colId xmlns:a16="http://schemas.microsoft.com/office/drawing/2014/main" xmlns="" val="226281234"/>
                    </a:ext>
                  </a:extLst>
                </a:gridCol>
                <a:gridCol w="1939066">
                  <a:extLst>
                    <a:ext uri="{9D8B030D-6E8A-4147-A177-3AD203B41FA5}">
                      <a16:colId xmlns:a16="http://schemas.microsoft.com/office/drawing/2014/main" xmlns="" val="2595155611"/>
                    </a:ext>
                  </a:extLst>
                </a:gridCol>
                <a:gridCol w="1939066">
                  <a:extLst>
                    <a:ext uri="{9D8B030D-6E8A-4147-A177-3AD203B41FA5}">
                      <a16:colId xmlns:a16="http://schemas.microsoft.com/office/drawing/2014/main" xmlns="" val="1911207712"/>
                    </a:ext>
                  </a:extLst>
                </a:gridCol>
                <a:gridCol w="1939066">
                  <a:extLst>
                    <a:ext uri="{9D8B030D-6E8A-4147-A177-3AD203B41FA5}">
                      <a16:colId xmlns:a16="http://schemas.microsoft.com/office/drawing/2014/main" xmlns="" val="1810808739"/>
                    </a:ext>
                  </a:extLst>
                </a:gridCol>
                <a:gridCol w="1939066">
                  <a:extLst>
                    <a:ext uri="{9D8B030D-6E8A-4147-A177-3AD203B41FA5}">
                      <a16:colId xmlns:a16="http://schemas.microsoft.com/office/drawing/2014/main" xmlns="" val="3863254227"/>
                    </a:ext>
                  </a:extLst>
                </a:gridCol>
              </a:tblGrid>
              <a:tr h="412823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864438"/>
                  </a:ext>
                </a:extLst>
              </a:tr>
              <a:tr h="3155548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 Livestock</a:t>
                      </a:r>
                      <a:r>
                        <a:rPr lang="en-US" baseline="0" dirty="0" smtClean="0"/>
                        <a:t> Research Institute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livestock insurance.</a:t>
                      </a:r>
                    </a:p>
                    <a:p>
                      <a:r>
                        <a:rPr lang="en-US" dirty="0" smtClean="0"/>
                        <a:t>Developed</a:t>
                      </a:r>
                      <a:r>
                        <a:rPr lang="en-US" baseline="0" dirty="0" smtClean="0"/>
                        <a:t> a technical consortium to forge a more comprehensive approach to the scheme.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3739785"/>
                  </a:ext>
                </a:extLst>
              </a:tr>
              <a:tr h="1628670">
                <a:tc>
                  <a:txBody>
                    <a:bodyPr/>
                    <a:lstStyle/>
                    <a:p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Nations Development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</a:p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 building of contingency plans in</a:t>
                      </a:r>
                      <a:r>
                        <a:rPr lang="en-US" baseline="0" dirty="0" smtClean="0"/>
                        <a:t> counties.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699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56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Outcomes in the current preparedness practices.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works and what does not 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5" y="298028"/>
            <a:ext cx="4800600" cy="12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Preparedness Practices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Situation assessments ensured the impact of the drought was managed well in advance.</a:t>
            </a:r>
          </a:p>
          <a:p>
            <a:r>
              <a:rPr lang="en-US" dirty="0" smtClean="0"/>
              <a:t>Funds allocations was done in timely manner.</a:t>
            </a:r>
          </a:p>
          <a:p>
            <a:r>
              <a:rPr lang="en-US" dirty="0" smtClean="0"/>
              <a:t>Capacity building of humanitarian actors and government staff created a knowledgeable workforce.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Barriers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Resource allocation is very minimal.</a:t>
            </a:r>
          </a:p>
          <a:p>
            <a:r>
              <a:rPr lang="en-US" dirty="0" smtClean="0"/>
              <a:t>Political interference .</a:t>
            </a:r>
          </a:p>
          <a:p>
            <a:r>
              <a:rPr lang="en-US" dirty="0" smtClean="0"/>
              <a:t>Lack of centralized Monitoring and Evaluation of ongoing livelihoods projects in relation to preparedness.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pPr algn="ctr"/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536576"/>
            <a:ext cx="9144000" cy="172122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INTERVENTIONS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04" y="298028"/>
            <a:ext cx="4465150" cy="12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2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729" y="0"/>
            <a:ext cx="10515600" cy="1325563"/>
          </a:xfrm>
        </p:spPr>
        <p:txBody>
          <a:bodyPr/>
          <a:lstStyle/>
          <a:p>
            <a:r>
              <a:rPr lang="en-US" b="1" dirty="0" smtClean="0"/>
              <a:t>ETHIOPIA 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108085"/>
              </p:ext>
            </p:extLst>
          </p:nvPr>
        </p:nvGraphicFramePr>
        <p:xfrm>
          <a:off x="242047" y="978460"/>
          <a:ext cx="10668000" cy="5910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8339262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351514953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58041122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178908082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1034569725"/>
                    </a:ext>
                  </a:extLst>
                </a:gridCol>
              </a:tblGrid>
              <a:tr h="350345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5366771"/>
                  </a:ext>
                </a:extLst>
              </a:tr>
              <a:tr h="5178850">
                <a:tc>
                  <a:txBody>
                    <a:bodyPr/>
                    <a:lstStyle/>
                    <a:p>
                      <a:r>
                        <a:rPr lang="en-US" dirty="0" smtClean="0"/>
                        <a:t>Ethiopian Red Cross Society in collaboration with IFRC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Emergency appeal was launched.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supplementary food.</a:t>
                      </a:r>
                    </a:p>
                    <a:p>
                      <a:r>
                        <a:rPr lang="en-US" baseline="0" dirty="0" smtClean="0"/>
                        <a:t>Provided Livestock feeds.</a:t>
                      </a:r>
                    </a:p>
                    <a:p>
                      <a:r>
                        <a:rPr lang="en-US" baseline="0" dirty="0" smtClean="0"/>
                        <a:t>Livestock Vaccination.</a:t>
                      </a:r>
                    </a:p>
                    <a:p>
                      <a:r>
                        <a:rPr lang="en-US" baseline="0" dirty="0" smtClean="0"/>
                        <a:t>Hygiene promotion through WASH activities.</a:t>
                      </a:r>
                    </a:p>
                    <a:p>
                      <a:r>
                        <a:rPr lang="en-US" baseline="0" dirty="0" smtClean="0"/>
                        <a:t>Pasture seeds were provided to communities. </a:t>
                      </a:r>
                    </a:p>
                    <a:p>
                      <a:r>
                        <a:rPr lang="en-US" baseline="0" dirty="0" smtClean="0"/>
                        <a:t>Provision of supplementary feeding for children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CHF 2,2773,566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2149205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88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3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23859"/>
              </p:ext>
            </p:extLst>
          </p:nvPr>
        </p:nvGraphicFramePr>
        <p:xfrm>
          <a:off x="685801" y="719665"/>
          <a:ext cx="10340790" cy="5291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8158">
                  <a:extLst>
                    <a:ext uri="{9D8B030D-6E8A-4147-A177-3AD203B41FA5}">
                      <a16:colId xmlns:a16="http://schemas.microsoft.com/office/drawing/2014/main" xmlns="" val="4256304564"/>
                    </a:ext>
                  </a:extLst>
                </a:gridCol>
                <a:gridCol w="2068158">
                  <a:extLst>
                    <a:ext uri="{9D8B030D-6E8A-4147-A177-3AD203B41FA5}">
                      <a16:colId xmlns:a16="http://schemas.microsoft.com/office/drawing/2014/main" xmlns="" val="1884651195"/>
                    </a:ext>
                  </a:extLst>
                </a:gridCol>
                <a:gridCol w="2068158">
                  <a:extLst>
                    <a:ext uri="{9D8B030D-6E8A-4147-A177-3AD203B41FA5}">
                      <a16:colId xmlns:a16="http://schemas.microsoft.com/office/drawing/2014/main" xmlns="" val="4008048188"/>
                    </a:ext>
                  </a:extLst>
                </a:gridCol>
                <a:gridCol w="2068158">
                  <a:extLst>
                    <a:ext uri="{9D8B030D-6E8A-4147-A177-3AD203B41FA5}">
                      <a16:colId xmlns:a16="http://schemas.microsoft.com/office/drawing/2014/main" xmlns="" val="1970541863"/>
                    </a:ext>
                  </a:extLst>
                </a:gridCol>
                <a:gridCol w="2068158">
                  <a:extLst>
                    <a:ext uri="{9D8B030D-6E8A-4147-A177-3AD203B41FA5}">
                      <a16:colId xmlns:a16="http://schemas.microsoft.com/office/drawing/2014/main" xmlns="" val="4058385355"/>
                    </a:ext>
                  </a:extLst>
                </a:gridCol>
              </a:tblGrid>
              <a:tr h="396974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52367"/>
                  </a:ext>
                </a:extLst>
              </a:tr>
              <a:tr h="2153446">
                <a:tc>
                  <a:txBody>
                    <a:bodyPr/>
                    <a:lstStyle/>
                    <a:p>
                      <a:r>
                        <a:rPr lang="en-US" dirty="0" smtClean="0"/>
                        <a:t>Ethiopian Government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Trucking.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Increased food aid in some regions.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2.29 individuals in Amhara</a:t>
                      </a:r>
                    </a:p>
                    <a:p>
                      <a:r>
                        <a:rPr lang="en-US" dirty="0" smtClean="0"/>
                        <a:t>800,00 individuals in Tigray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161918"/>
                  </a:ext>
                </a:extLst>
              </a:tr>
              <a:tr h="2740749">
                <a:tc>
                  <a:txBody>
                    <a:bodyPr/>
                    <a:lstStyle/>
                    <a:p>
                      <a:r>
                        <a:rPr lang="en-US" dirty="0" smtClean="0"/>
                        <a:t>Save the 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 of malnutrition children.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Provision of clean water and food.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Income</a:t>
                      </a:r>
                      <a:r>
                        <a:rPr lang="en-US" baseline="0" dirty="0" smtClean="0"/>
                        <a:t> support to families.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200 schools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38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72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56543"/>
              </p:ext>
            </p:extLst>
          </p:nvPr>
        </p:nvGraphicFramePr>
        <p:xfrm>
          <a:off x="941296" y="423829"/>
          <a:ext cx="10408020" cy="58290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1604">
                  <a:extLst>
                    <a:ext uri="{9D8B030D-6E8A-4147-A177-3AD203B41FA5}">
                      <a16:colId xmlns:a16="http://schemas.microsoft.com/office/drawing/2014/main" xmlns="" val="650033957"/>
                    </a:ext>
                  </a:extLst>
                </a:gridCol>
                <a:gridCol w="2081604">
                  <a:extLst>
                    <a:ext uri="{9D8B030D-6E8A-4147-A177-3AD203B41FA5}">
                      <a16:colId xmlns:a16="http://schemas.microsoft.com/office/drawing/2014/main" xmlns="" val="2508934177"/>
                    </a:ext>
                  </a:extLst>
                </a:gridCol>
                <a:gridCol w="2081604">
                  <a:extLst>
                    <a:ext uri="{9D8B030D-6E8A-4147-A177-3AD203B41FA5}">
                      <a16:colId xmlns:a16="http://schemas.microsoft.com/office/drawing/2014/main" xmlns="" val="3477562476"/>
                    </a:ext>
                  </a:extLst>
                </a:gridCol>
                <a:gridCol w="2081604">
                  <a:extLst>
                    <a:ext uri="{9D8B030D-6E8A-4147-A177-3AD203B41FA5}">
                      <a16:colId xmlns:a16="http://schemas.microsoft.com/office/drawing/2014/main" xmlns="" val="208753394"/>
                    </a:ext>
                  </a:extLst>
                </a:gridCol>
                <a:gridCol w="2081604">
                  <a:extLst>
                    <a:ext uri="{9D8B030D-6E8A-4147-A177-3AD203B41FA5}">
                      <a16:colId xmlns:a16="http://schemas.microsoft.com/office/drawing/2014/main" xmlns="" val="2883660750"/>
                    </a:ext>
                  </a:extLst>
                </a:gridCol>
              </a:tblGrid>
              <a:tr h="414334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247083"/>
                  </a:ext>
                </a:extLst>
              </a:tr>
              <a:tr h="3780086">
                <a:tc>
                  <a:txBody>
                    <a:bodyPr/>
                    <a:lstStyle/>
                    <a:p>
                      <a:r>
                        <a:rPr lang="en-US" dirty="0" smtClean="0"/>
                        <a:t>FAO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seeds.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Supplementary Livestock</a:t>
                      </a:r>
                      <a:r>
                        <a:rPr lang="en-US" baseline="0" dirty="0" smtClean="0"/>
                        <a:t> feeds.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Rehabilitated 18 water points.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Destocking.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9,600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196234"/>
                  </a:ext>
                </a:extLst>
              </a:tr>
              <a:tr h="1634632">
                <a:tc>
                  <a:txBody>
                    <a:bodyPr/>
                    <a:lstStyle/>
                    <a:p>
                      <a:r>
                        <a:rPr lang="en-US" dirty="0" smtClean="0"/>
                        <a:t>UNICEF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r>
                        <a:rPr lang="en-US" baseline="0" dirty="0" smtClean="0"/>
                        <a:t> the number of health facilities capable of treating severe acute malnutrition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228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5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089"/>
              </p:ext>
            </p:extLst>
          </p:nvPr>
        </p:nvGraphicFramePr>
        <p:xfrm>
          <a:off x="766483" y="275913"/>
          <a:ext cx="10300445" cy="594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0089">
                  <a:extLst>
                    <a:ext uri="{9D8B030D-6E8A-4147-A177-3AD203B41FA5}">
                      <a16:colId xmlns:a16="http://schemas.microsoft.com/office/drawing/2014/main" xmlns="" val="1543359469"/>
                    </a:ext>
                  </a:extLst>
                </a:gridCol>
                <a:gridCol w="2060089">
                  <a:extLst>
                    <a:ext uri="{9D8B030D-6E8A-4147-A177-3AD203B41FA5}">
                      <a16:colId xmlns:a16="http://schemas.microsoft.com/office/drawing/2014/main" xmlns="" val="1246167767"/>
                    </a:ext>
                  </a:extLst>
                </a:gridCol>
                <a:gridCol w="2060089">
                  <a:extLst>
                    <a:ext uri="{9D8B030D-6E8A-4147-A177-3AD203B41FA5}">
                      <a16:colId xmlns:a16="http://schemas.microsoft.com/office/drawing/2014/main" xmlns="" val="1731097329"/>
                    </a:ext>
                  </a:extLst>
                </a:gridCol>
                <a:gridCol w="2060089">
                  <a:extLst>
                    <a:ext uri="{9D8B030D-6E8A-4147-A177-3AD203B41FA5}">
                      <a16:colId xmlns:a16="http://schemas.microsoft.com/office/drawing/2014/main" xmlns="" val="900002382"/>
                    </a:ext>
                  </a:extLst>
                </a:gridCol>
                <a:gridCol w="2060089">
                  <a:extLst>
                    <a:ext uri="{9D8B030D-6E8A-4147-A177-3AD203B41FA5}">
                      <a16:colId xmlns:a16="http://schemas.microsoft.com/office/drawing/2014/main" xmlns="" val="2792414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59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Oxfam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tracking.</a:t>
                      </a:r>
                    </a:p>
                    <a:p>
                      <a:r>
                        <a:rPr lang="en-US" dirty="0" smtClean="0"/>
                        <a:t>Installation of water storage tanks.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Rehabilitation of boreholes.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Cash Transfers.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Water Treatment.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Distribution of jerry cans.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Construction of latrines.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Animal health support.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747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4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/>
              <a:t>Somalia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806333"/>
              </p:ext>
            </p:extLst>
          </p:nvPr>
        </p:nvGraphicFramePr>
        <p:xfrm>
          <a:off x="676835" y="1143000"/>
          <a:ext cx="10515600" cy="540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7741585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1047143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6411728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129221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696856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7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Somalia Red</a:t>
                      </a:r>
                      <a:r>
                        <a:rPr lang="en-US" baseline="0" dirty="0" smtClean="0"/>
                        <a:t> Crescent Society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r>
                        <a:rPr lang="en-US" baseline="0" dirty="0" smtClean="0"/>
                        <a:t> mobile and static clinics.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Tracing.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Water tracking.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Food assistance.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Nutrition screening for children.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Hygiene promotion.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Rehabilitation of 10 boreholes and 6000 ceramic water filters.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150,000 beneficiaries.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900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15,798 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018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0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BB4BB-0D11-49F9-AC6A-0CC75267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DE10E2-FD83-4531-9DF1-752B55CC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To gain a richer understanding on how the RCRC movement prepares for, and responds to drought in East Africa .</a:t>
            </a:r>
          </a:p>
          <a:p>
            <a:r>
              <a:rPr lang="en-US" dirty="0"/>
              <a:t>Currents responses and how they have worked, the barriers they have faced and the variations between the different operations.</a:t>
            </a:r>
          </a:p>
          <a:p>
            <a:pPr lvl="0"/>
            <a:r>
              <a:rPr lang="en-US" dirty="0"/>
              <a:t>Longer term programming that </a:t>
            </a:r>
            <a:r>
              <a:rPr lang="en-US" dirty="0" smtClean="0"/>
              <a:t>has </a:t>
            </a:r>
            <a:r>
              <a:rPr lang="en-US" dirty="0"/>
              <a:t>worked for drought affected communities.</a:t>
            </a:r>
          </a:p>
          <a:p>
            <a:pPr lvl="0"/>
            <a:r>
              <a:rPr lang="en-US" dirty="0"/>
              <a:t>Learning from previous crises, specifically the 2010/2011 drought.</a:t>
            </a:r>
          </a:p>
          <a:p>
            <a:pPr lvl="0"/>
            <a:r>
              <a:rPr lang="en-US" dirty="0"/>
              <a:t>Learning from other drought affected regions in particular Sahel.</a:t>
            </a:r>
          </a:p>
          <a:p>
            <a:pPr lvl="0"/>
            <a:r>
              <a:rPr lang="en-US" dirty="0"/>
              <a:t>Learning from external agencies such as the UN and INGOs.</a:t>
            </a:r>
          </a:p>
          <a:p>
            <a:pPr lvl="0"/>
            <a:r>
              <a:rPr lang="en-US" dirty="0"/>
              <a:t>Practical recommendations that will improve current interventions.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A94531-CBAC-4E01-A5AF-A831E9391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52" y="0"/>
            <a:ext cx="73422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38777"/>
              </p:ext>
            </p:extLst>
          </p:nvPr>
        </p:nvGraphicFramePr>
        <p:xfrm>
          <a:off x="874061" y="127996"/>
          <a:ext cx="10381125" cy="668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6225">
                  <a:extLst>
                    <a:ext uri="{9D8B030D-6E8A-4147-A177-3AD203B41FA5}">
                      <a16:colId xmlns:a16="http://schemas.microsoft.com/office/drawing/2014/main" xmlns="" val="4191814177"/>
                    </a:ext>
                  </a:extLst>
                </a:gridCol>
                <a:gridCol w="2076225">
                  <a:extLst>
                    <a:ext uri="{9D8B030D-6E8A-4147-A177-3AD203B41FA5}">
                      <a16:colId xmlns:a16="http://schemas.microsoft.com/office/drawing/2014/main" xmlns="" val="2522538573"/>
                    </a:ext>
                  </a:extLst>
                </a:gridCol>
                <a:gridCol w="2076225">
                  <a:extLst>
                    <a:ext uri="{9D8B030D-6E8A-4147-A177-3AD203B41FA5}">
                      <a16:colId xmlns:a16="http://schemas.microsoft.com/office/drawing/2014/main" xmlns="" val="2226492619"/>
                    </a:ext>
                  </a:extLst>
                </a:gridCol>
                <a:gridCol w="2076225">
                  <a:extLst>
                    <a:ext uri="{9D8B030D-6E8A-4147-A177-3AD203B41FA5}">
                      <a16:colId xmlns:a16="http://schemas.microsoft.com/office/drawing/2014/main" xmlns="" val="1523954032"/>
                    </a:ext>
                  </a:extLst>
                </a:gridCol>
                <a:gridCol w="2076225">
                  <a:extLst>
                    <a:ext uri="{9D8B030D-6E8A-4147-A177-3AD203B41FA5}">
                      <a16:colId xmlns:a16="http://schemas.microsoft.com/office/drawing/2014/main" xmlns="" val="627575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712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to safe water.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Food assistance.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Supplementary feeding for malnourished children and mothers.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Emergency health care.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Vaccinations for animals.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1,117,918 people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1,572,516</a:t>
                      </a:r>
                      <a:r>
                        <a:rPr lang="en-US" baseline="0" dirty="0" smtClean="0"/>
                        <a:t> people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458,035 people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704,035 people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4,000,000 animals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787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UNICEF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to safe water.</a:t>
                      </a:r>
                    </a:p>
                    <a:p>
                      <a:r>
                        <a:rPr lang="en-US" dirty="0" smtClean="0"/>
                        <a:t> Built and rehabilitated water points.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1,790,000 people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3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47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3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43300"/>
              </p:ext>
            </p:extLst>
          </p:nvPr>
        </p:nvGraphicFramePr>
        <p:xfrm>
          <a:off x="1021977" y="961711"/>
          <a:ext cx="9870140" cy="5649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4028">
                  <a:extLst>
                    <a:ext uri="{9D8B030D-6E8A-4147-A177-3AD203B41FA5}">
                      <a16:colId xmlns:a16="http://schemas.microsoft.com/office/drawing/2014/main" xmlns="" val="4031515457"/>
                    </a:ext>
                  </a:extLst>
                </a:gridCol>
                <a:gridCol w="1974028">
                  <a:extLst>
                    <a:ext uri="{9D8B030D-6E8A-4147-A177-3AD203B41FA5}">
                      <a16:colId xmlns:a16="http://schemas.microsoft.com/office/drawing/2014/main" xmlns="" val="1598024091"/>
                    </a:ext>
                  </a:extLst>
                </a:gridCol>
                <a:gridCol w="1974028">
                  <a:extLst>
                    <a:ext uri="{9D8B030D-6E8A-4147-A177-3AD203B41FA5}">
                      <a16:colId xmlns:a16="http://schemas.microsoft.com/office/drawing/2014/main" xmlns="" val="1005577782"/>
                    </a:ext>
                  </a:extLst>
                </a:gridCol>
                <a:gridCol w="1974028">
                  <a:extLst>
                    <a:ext uri="{9D8B030D-6E8A-4147-A177-3AD203B41FA5}">
                      <a16:colId xmlns:a16="http://schemas.microsoft.com/office/drawing/2014/main" xmlns="" val="3276601502"/>
                    </a:ext>
                  </a:extLst>
                </a:gridCol>
                <a:gridCol w="1974028">
                  <a:extLst>
                    <a:ext uri="{9D8B030D-6E8A-4147-A177-3AD203B41FA5}">
                      <a16:colId xmlns:a16="http://schemas.microsoft.com/office/drawing/2014/main" xmlns="" val="1297105147"/>
                    </a:ext>
                  </a:extLst>
                </a:gridCol>
              </a:tblGrid>
              <a:tr h="440626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8199447"/>
                  </a:ext>
                </a:extLst>
              </a:tr>
              <a:tr h="4019954">
                <a:tc>
                  <a:txBody>
                    <a:bodyPr/>
                    <a:lstStyle/>
                    <a:p>
                      <a:r>
                        <a:rPr lang="en-US" dirty="0" smtClean="0"/>
                        <a:t>FAO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Repairs of river breakages.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Provision of quality seeds.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Irrigation</a:t>
                      </a:r>
                      <a:r>
                        <a:rPr lang="en-US" baseline="0" dirty="0" smtClean="0"/>
                        <a:t> support.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Safe storage equipment.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Cash plus package.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457820"/>
                  </a:ext>
                </a:extLst>
              </a:tr>
              <a:tr h="440626">
                <a:tc>
                  <a:txBody>
                    <a:bodyPr/>
                    <a:lstStyle/>
                    <a:p>
                      <a:r>
                        <a:rPr lang="en-US" dirty="0" smtClean="0"/>
                        <a:t>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WASH</a:t>
                      </a:r>
                      <a:r>
                        <a:rPr lang="en-US" baseline="0" dirty="0" smtClean="0"/>
                        <a:t> activities.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Rehabilitated 5 water points.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250,000 people.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people.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633386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39" y="0"/>
            <a:ext cx="4505490" cy="8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2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1" y="1"/>
            <a:ext cx="10515600" cy="1021976"/>
          </a:xfrm>
        </p:spPr>
        <p:txBody>
          <a:bodyPr/>
          <a:lstStyle/>
          <a:p>
            <a:r>
              <a:rPr lang="en-US" b="1" dirty="0" smtClean="0"/>
              <a:t>KENYA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692010"/>
              </p:ext>
            </p:extLst>
          </p:nvPr>
        </p:nvGraphicFramePr>
        <p:xfrm>
          <a:off x="542365" y="726140"/>
          <a:ext cx="10515600" cy="603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3354795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829828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9517257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6095425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716470465"/>
                    </a:ext>
                  </a:extLst>
                </a:gridCol>
              </a:tblGrid>
              <a:tr h="295349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32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Kenya</a:t>
                      </a:r>
                      <a:r>
                        <a:rPr lang="en-US" baseline="0" dirty="0" smtClean="0"/>
                        <a:t> Red Cross Society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 Provision.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Cash Transfers.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Supplementary feeding.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Destocking.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Rehabilitation of water points.</a:t>
                      </a:r>
                    </a:p>
                    <a:p>
                      <a:r>
                        <a:rPr lang="en-US" baseline="0" dirty="0" smtClean="0"/>
                        <a:t>WASH activities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325,200 people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1,002,048 people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721,067 people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USD,23,006,197.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00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World</a:t>
                      </a:r>
                      <a:r>
                        <a:rPr lang="en-US" baseline="0" dirty="0" smtClean="0"/>
                        <a:t> 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Transfers.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Blanket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supplementary feeding.</a:t>
                      </a:r>
                    </a:p>
                    <a:p>
                      <a:r>
                        <a:rPr lang="en-US" baseline="0" dirty="0" smtClean="0"/>
                        <a:t>programmes</a:t>
                      </a:r>
                    </a:p>
                    <a:p>
                      <a:r>
                        <a:rPr lang="en-US" baseline="0" dirty="0" smtClean="0"/>
                        <a:t>School feeding.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24,550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85,000 children and mothers.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14,000 children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914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944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34844"/>
              </p:ext>
            </p:extLst>
          </p:nvPr>
        </p:nvGraphicFramePr>
        <p:xfrm>
          <a:off x="510986" y="854137"/>
          <a:ext cx="10892120" cy="57085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8424">
                  <a:extLst>
                    <a:ext uri="{9D8B030D-6E8A-4147-A177-3AD203B41FA5}">
                      <a16:colId xmlns:a16="http://schemas.microsoft.com/office/drawing/2014/main" xmlns="" val="2284773113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xmlns="" val="163884004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xmlns="" val="3468532926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xmlns="" val="2130273584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xmlns="" val="1978736439"/>
                    </a:ext>
                  </a:extLst>
                </a:gridCol>
              </a:tblGrid>
              <a:tr h="4524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2011283"/>
                  </a:ext>
                </a:extLst>
              </a:tr>
              <a:tr h="3793063">
                <a:tc>
                  <a:txBody>
                    <a:bodyPr/>
                    <a:lstStyle/>
                    <a:p>
                      <a:r>
                        <a:rPr lang="en-US" dirty="0" smtClean="0"/>
                        <a:t>NDMA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Livestock offtake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Early vaccination of animals.</a:t>
                      </a:r>
                    </a:p>
                    <a:p>
                      <a:r>
                        <a:rPr lang="en-US" dirty="0" smtClean="0"/>
                        <a:t>Borehole drilling and refurbishment.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transfers.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USD 25,000,000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366986"/>
                  </a:ext>
                </a:extLst>
              </a:tr>
              <a:tr h="1462523">
                <a:tc>
                  <a:txBody>
                    <a:bodyPr/>
                    <a:lstStyle/>
                    <a:p>
                      <a:r>
                        <a:rPr lang="en-US" dirty="0" smtClean="0"/>
                        <a:t>USAID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WASH activities.</a:t>
                      </a:r>
                    </a:p>
                    <a:p>
                      <a:r>
                        <a:rPr lang="en-US" dirty="0" smtClean="0"/>
                        <a:t>Building assets.</a:t>
                      </a:r>
                    </a:p>
                    <a:p>
                      <a:r>
                        <a:rPr lang="en-US" dirty="0" smtClean="0"/>
                        <a:t>Extension services.</a:t>
                      </a:r>
                    </a:p>
                    <a:p>
                      <a:r>
                        <a:rPr lang="en-US" dirty="0" smtClean="0"/>
                        <a:t>Capacity</a:t>
                      </a:r>
                      <a:r>
                        <a:rPr lang="en-US" baseline="0" dirty="0" smtClean="0"/>
                        <a:t> building for pastoralists.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USD</a:t>
                      </a:r>
                      <a:r>
                        <a:rPr lang="en-US" baseline="0" dirty="0" smtClean="0"/>
                        <a:t> 35,500,000</a:t>
                      </a:r>
                    </a:p>
                    <a:p>
                      <a:r>
                        <a:rPr lang="en-US" baseline="0" dirty="0" smtClean="0"/>
                        <a:t>USD 291,000,000</a:t>
                      </a:r>
                    </a:p>
                    <a:p>
                      <a:r>
                        <a:rPr lang="en-US" baseline="0" dirty="0" smtClean="0"/>
                        <a:t>USD 20,000,000</a:t>
                      </a:r>
                    </a:p>
                    <a:p>
                      <a:r>
                        <a:rPr lang="en-US" baseline="0" dirty="0" smtClean="0"/>
                        <a:t>USD 45,000,000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73828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55" y="29803"/>
            <a:ext cx="4814773" cy="8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Outcomes of the response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What works and what does not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31" y="109770"/>
            <a:ext cx="4196209" cy="11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1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Response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Shift from food distribution to cash transfers which reduces expenditure and is timely.</a:t>
            </a:r>
          </a:p>
          <a:p>
            <a:r>
              <a:rPr lang="en-US" dirty="0" smtClean="0"/>
              <a:t>Funding on long term development and resilience.</a:t>
            </a:r>
          </a:p>
          <a:p>
            <a:r>
              <a:rPr lang="en-US" dirty="0" smtClean="0"/>
              <a:t>Reduced duplication of efforts.</a:t>
            </a:r>
          </a:p>
          <a:p>
            <a:r>
              <a:rPr lang="en-US" dirty="0" smtClean="0"/>
              <a:t>Good coordination between governments and humanitarian organizations.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Barriers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Delay in declaring the seriousness of the drought.</a:t>
            </a:r>
          </a:p>
          <a:p>
            <a:r>
              <a:rPr lang="en-US" dirty="0" smtClean="0"/>
              <a:t>Funds received did not meet  the humanitarian need.</a:t>
            </a:r>
          </a:p>
          <a:p>
            <a:r>
              <a:rPr lang="en-US" dirty="0" smtClean="0"/>
              <a:t>Most organizations did not rely on forecasts but instead on evidence based reports which delayed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D3268-AEA5-465B-BC40-7BC35059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E2DAAC-8578-4CB4-BEC0-9369B517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Preparedness </a:t>
            </a:r>
            <a:r>
              <a:rPr lang="en-US" dirty="0"/>
              <a:t>– How have the RCRC societies in the region prepared for the drought?</a:t>
            </a:r>
          </a:p>
          <a:p>
            <a:r>
              <a:rPr lang="en-US" b="1" dirty="0"/>
              <a:t>Response</a:t>
            </a:r>
            <a:r>
              <a:rPr lang="en-US" dirty="0"/>
              <a:t> – How were the response interventions carried out?</a:t>
            </a:r>
          </a:p>
          <a:p>
            <a:r>
              <a:rPr lang="en-US" b="1" dirty="0"/>
              <a:t>Recovery/ long term programs </a:t>
            </a:r>
            <a:r>
              <a:rPr lang="en-US" dirty="0"/>
              <a:t>– What recovery and /or resilience initiatives have evidence of working in drought prone areas in the region?</a:t>
            </a:r>
          </a:p>
          <a:p>
            <a:r>
              <a:rPr lang="en-US" b="1" dirty="0"/>
              <a:t>Learning</a:t>
            </a:r>
            <a:r>
              <a:rPr lang="en-US" dirty="0"/>
              <a:t> – How did the 2010/2011 drought crises influence the preparedness and response on the 2015/2017 drought.</a:t>
            </a:r>
          </a:p>
          <a:p>
            <a:pPr marL="0" indent="0" algn="ctr">
              <a:buNone/>
            </a:pPr>
            <a:r>
              <a:rPr lang="en-US" dirty="0"/>
              <a:t>              - How should RCRC movement </a:t>
            </a:r>
            <a:r>
              <a:rPr lang="en-US" dirty="0" smtClean="0"/>
              <a:t>capture </a:t>
            </a:r>
            <a:r>
              <a:rPr lang="en-US" dirty="0"/>
              <a:t>and share learnings.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00B258-10A2-4D82-BF48-BE0160FF3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53008"/>
            <a:ext cx="5526156" cy="12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D438B-F424-4DD4-AED0-83B1A98E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174"/>
            <a:ext cx="10515600" cy="2915478"/>
          </a:xfrm>
        </p:spPr>
        <p:txBody>
          <a:bodyPr>
            <a:normAutofit/>
          </a:bodyPr>
          <a:lstStyle/>
          <a:p>
            <a:r>
              <a:rPr lang="en-US" b="1" dirty="0"/>
              <a:t>            RESULTS AND DISCUSSION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53F0A6-D8A2-4BB9-ACBF-2562C5FA5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0" y="163815"/>
            <a:ext cx="5181600" cy="1240915"/>
          </a:xfrm>
        </p:spPr>
      </p:pic>
    </p:spTree>
    <p:extLst>
      <p:ext uri="{BB962C8B-B14F-4D97-AF65-F5344CB8AC3E}">
        <p14:creationId xmlns:p14="http://schemas.microsoft.com/office/powerpoint/2010/main" val="3190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FD70A-E0B8-47B8-A29E-DA99802A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</a:t>
            </a:r>
            <a:r>
              <a:rPr lang="en-US" b="1" dirty="0" smtClean="0"/>
              <a:t>PREPAREDNESS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DB5DBF-06DD-4CDB-BAE2-452A13A41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3" y="187083"/>
            <a:ext cx="5234608" cy="1238561"/>
          </a:xfrm>
        </p:spPr>
      </p:pic>
    </p:spTree>
    <p:extLst>
      <p:ext uri="{BB962C8B-B14F-4D97-AF65-F5344CB8AC3E}">
        <p14:creationId xmlns:p14="http://schemas.microsoft.com/office/powerpoint/2010/main" val="16312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5E75D-3238-4CF2-BB2A-A9F94ECF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920335"/>
          </a:xfrm>
        </p:spPr>
        <p:txBody>
          <a:bodyPr/>
          <a:lstStyle/>
          <a:p>
            <a:r>
              <a:rPr lang="en-US" b="1" dirty="0"/>
              <a:t>ETHIOPIA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E9F1C57C-06D1-4B48-A132-823514BD1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26036"/>
              </p:ext>
            </p:extLst>
          </p:nvPr>
        </p:nvGraphicFramePr>
        <p:xfrm>
          <a:off x="135835" y="1073426"/>
          <a:ext cx="10515600" cy="47021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42725479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8900363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4278175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6544728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451237763"/>
                    </a:ext>
                  </a:extLst>
                </a:gridCol>
              </a:tblGrid>
              <a:tr h="396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7620620"/>
                  </a:ext>
                </a:extLst>
              </a:tr>
              <a:tr h="978473">
                <a:tc>
                  <a:txBody>
                    <a:bodyPr/>
                    <a:lstStyle/>
                    <a:p>
                      <a:r>
                        <a:rPr lang="en-US" dirty="0"/>
                        <a:t>Ethiopia Red Cross in collaboration with IFRC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level </a:t>
                      </a:r>
                      <a:r>
                        <a:rPr lang="en-US" dirty="0" smtClean="0"/>
                        <a:t>assessment.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33632"/>
                  </a:ext>
                </a:extLst>
              </a:tr>
              <a:tr h="3326808">
                <a:tc>
                  <a:txBody>
                    <a:bodyPr/>
                    <a:lstStyle/>
                    <a:p>
                      <a:r>
                        <a:rPr lang="en-US" dirty="0"/>
                        <a:t>Ethiopian 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Ethiopian HCT prepared a disaster appeal.</a:t>
                      </a:r>
                    </a:p>
                    <a:p>
                      <a:r>
                        <a:rPr lang="en-US" dirty="0"/>
                        <a:t>Pre – harvest assessment was conducted.</a:t>
                      </a:r>
                    </a:p>
                    <a:p>
                      <a:r>
                        <a:rPr lang="en-US" dirty="0"/>
                        <a:t>Assessment on the impact of agricultural yield and livestock was conducted.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26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B45DEB7-815C-4C22-8B50-7BF998970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650"/>
              </p:ext>
            </p:extLst>
          </p:nvPr>
        </p:nvGraphicFramePr>
        <p:xfrm>
          <a:off x="692426" y="725694"/>
          <a:ext cx="10515600" cy="57729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19103622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64149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9301401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6289285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970767368"/>
                    </a:ext>
                  </a:extLst>
                </a:gridCol>
              </a:tblGrid>
              <a:tr h="3913892">
                <a:tc>
                  <a:txBody>
                    <a:bodyPr/>
                    <a:lstStyle/>
                    <a:p>
                      <a:r>
                        <a:rPr lang="en-US" dirty="0"/>
                        <a:t>United Nations Food and Agriculture Organization (FAO)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2015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2016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the Agricultural taskforce in developing El Nino response plan.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Preparedness measures to support the livelihoods of pastoralists.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USD 1,000,000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425159"/>
                  </a:ext>
                </a:extLst>
              </a:tr>
              <a:tr h="1859099">
                <a:tc>
                  <a:txBody>
                    <a:bodyPr/>
                    <a:lstStyle/>
                    <a:p>
                      <a:r>
                        <a:rPr lang="en-US" dirty="0"/>
                        <a:t>Ethiopian Humanitarian team (10 UN agencies, 43 INGOs, </a:t>
                      </a:r>
                      <a:r>
                        <a:rPr lang="en-US" dirty="0" err="1"/>
                        <a:t>ICRC,IFRC,ERCS,and</a:t>
                      </a:r>
                      <a:r>
                        <a:rPr lang="en-US" dirty="0"/>
                        <a:t> IOM)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Prepared the humanitarian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062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9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C36F4-CF26-40F6-9EBA-0CDE2A7A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Somalia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18303EB2-3F52-4E4C-9E9D-0EA8EAEEF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034569"/>
              </p:ext>
            </p:extLst>
          </p:nvPr>
        </p:nvGraphicFramePr>
        <p:xfrm>
          <a:off x="744071" y="1395319"/>
          <a:ext cx="10515600" cy="540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1184349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5200675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699471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529946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156104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91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Somalia Red Crescent Society in collaboration with </a:t>
                      </a:r>
                      <a:r>
                        <a:rPr lang="en-US" dirty="0" smtClean="0"/>
                        <a:t>IFRC &amp;ICRC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Developed an Emergency Plan of Action for </a:t>
                      </a:r>
                      <a:r>
                        <a:rPr lang="en-US" dirty="0" smtClean="0"/>
                        <a:t>Drought.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 million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CHF 1,290,936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872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Somali </a:t>
                      </a:r>
                      <a:r>
                        <a:rPr lang="en-US" dirty="0" smtClean="0"/>
                        <a:t>Government with support from UNOCHA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Coordination </a:t>
                      </a:r>
                      <a:r>
                        <a:rPr lang="en-US" dirty="0" smtClean="0"/>
                        <a:t>meetings.</a:t>
                      </a:r>
                    </a:p>
                    <a:p>
                      <a:r>
                        <a:rPr lang="en-US" dirty="0" smtClean="0"/>
                        <a:t>Trainings on</a:t>
                      </a:r>
                      <a:r>
                        <a:rPr lang="en-US" baseline="0" dirty="0" smtClean="0"/>
                        <a:t> El Nino preparedness .</a:t>
                      </a:r>
                    </a:p>
                    <a:p>
                      <a:r>
                        <a:rPr lang="en-US" baseline="0" dirty="0" smtClean="0"/>
                        <a:t>El Nino contingency plan.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383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</a:t>
                      </a:r>
                      <a:r>
                        <a:rPr lang="en-US" baseline="0" dirty="0" smtClean="0"/>
                        <a:t> Environmental and Research and Disaster Authority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Coordinates all interventions by humanitarian agencies.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01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Rapid Results Drought 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USD 26,000,000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9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KENYA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023191"/>
              </p:ext>
            </p:extLst>
          </p:nvPr>
        </p:nvGraphicFramePr>
        <p:xfrm>
          <a:off x="649941" y="1287742"/>
          <a:ext cx="10515600" cy="4028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6843136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2660739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214413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7863936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74520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965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Kenya Red Cross Society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Participated in county forums</a:t>
                      </a:r>
                    </a:p>
                    <a:p>
                      <a:r>
                        <a:rPr lang="en-US" dirty="0" smtClean="0"/>
                        <a:t>Developed contingency plans for counties in ASAL areas.</a:t>
                      </a:r>
                    </a:p>
                    <a:p>
                      <a:r>
                        <a:rPr lang="en-US" dirty="0" smtClean="0"/>
                        <a:t>Enhanced ongoing</a:t>
                      </a:r>
                      <a:r>
                        <a:rPr lang="en-US" baseline="0" dirty="0" smtClean="0"/>
                        <a:t> resilience programs</a:t>
                      </a:r>
                    </a:p>
                    <a:p>
                      <a:r>
                        <a:rPr lang="en-US" baseline="0" dirty="0" smtClean="0"/>
                        <a:t>Disaster management trainings in six counties.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33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3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1102</Words>
  <Application>Microsoft Office PowerPoint</Application>
  <PresentationFormat>Widescreen</PresentationFormat>
  <Paragraphs>458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Red Cross Red Crescent Movement 2015-2017 East African Drought Research report</vt:lpstr>
      <vt:lpstr>  Purpose</vt:lpstr>
      <vt:lpstr> Scope</vt:lpstr>
      <vt:lpstr>            RESULTS AND DISCUSSION</vt:lpstr>
      <vt:lpstr>                          PREPAREDNESS                           </vt:lpstr>
      <vt:lpstr>ETHIOPIA</vt:lpstr>
      <vt:lpstr>PowerPoint Presentation</vt:lpstr>
      <vt:lpstr>Somalia</vt:lpstr>
      <vt:lpstr>KENYA</vt:lpstr>
      <vt:lpstr>PowerPoint Presentation</vt:lpstr>
      <vt:lpstr>PowerPoint Presentation</vt:lpstr>
      <vt:lpstr>Outcomes in the current preparedness practices.</vt:lpstr>
      <vt:lpstr>Preparedness Practices</vt:lpstr>
      <vt:lpstr>RESPONSE</vt:lpstr>
      <vt:lpstr>ETHIOPIA </vt:lpstr>
      <vt:lpstr>PowerPoint Presentation</vt:lpstr>
      <vt:lpstr>PowerPoint Presentation</vt:lpstr>
      <vt:lpstr>PowerPoint Presentation</vt:lpstr>
      <vt:lpstr>Somalia </vt:lpstr>
      <vt:lpstr>PowerPoint Presentation</vt:lpstr>
      <vt:lpstr>PowerPoint Presentation</vt:lpstr>
      <vt:lpstr>KENYA</vt:lpstr>
      <vt:lpstr>PowerPoint Presentation</vt:lpstr>
      <vt:lpstr>Outcomes of the response</vt:lpstr>
      <vt:lpstr>Response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Cross Red Crescent Movement 2015-2017 East African Drought Research report</dc:title>
  <dc:creator>user</dc:creator>
  <cp:lastModifiedBy>Reel Ahmed</cp:lastModifiedBy>
  <cp:revision>67</cp:revision>
  <dcterms:created xsi:type="dcterms:W3CDTF">2018-09-03T13:41:22Z</dcterms:created>
  <dcterms:modified xsi:type="dcterms:W3CDTF">2018-09-11T13:22:58Z</dcterms:modified>
</cp:coreProperties>
</file>