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9"/>
  </p:notesMasterIdLst>
  <p:sldIdLst>
    <p:sldId id="268" r:id="rId5"/>
    <p:sldId id="270" r:id="rId6"/>
    <p:sldId id="271" r:id="rId7"/>
    <p:sldId id="273" r:id="rId8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3228"/>
    <a:srgbClr val="DC281E"/>
    <a:srgbClr val="E6AF00"/>
    <a:srgbClr val="5B9BD5"/>
    <a:srgbClr val="FFF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8" autoAdjust="0"/>
    <p:restoredTop sz="79354" autoAdjust="0"/>
  </p:normalViewPr>
  <p:slideViewPr>
    <p:cSldViewPr snapToGrid="0">
      <p:cViewPr varScale="1">
        <p:scale>
          <a:sx n="55" d="100"/>
          <a:sy n="55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417BF-1EE0-4A9B-AF60-3727C5A9E75C}" type="datetimeFigureOut">
              <a:rPr lang="en-GB" smtClean="0"/>
              <a:t>03/09/2018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E8E60-85B2-4A8C-9CEC-B5E4559611C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36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74B4-C272-4F96-9364-E47C8714FDA7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600" b="1" dirty="0" smtClean="0"/>
              <a:t>Strategic</a:t>
            </a:r>
            <a:r>
              <a:rPr lang="en-GB" dirty="0" smtClean="0"/>
              <a:t> - ICRC/IFRC Regional Directors</a:t>
            </a:r>
            <a:br>
              <a:rPr lang="en-GB" dirty="0" smtClean="0"/>
            </a:br>
            <a:r>
              <a:rPr lang="en-GB" sz="1600" b="1" dirty="0" smtClean="0"/>
              <a:t>Regional</a:t>
            </a:r>
            <a:r>
              <a:rPr lang="en-GB" sz="1600" dirty="0" smtClean="0"/>
              <a:t> </a:t>
            </a:r>
            <a:r>
              <a:rPr lang="en-GB" dirty="0" smtClean="0"/>
              <a:t>– IFRC Africa Region and relevant Cluster offices with ICRC Supra Regional Cooperation Coordinator and ICRC Regional Movement Cooperation Advisers.</a:t>
            </a:r>
            <a:br>
              <a:rPr lang="en-GB" dirty="0" smtClean="0"/>
            </a:br>
            <a:r>
              <a:rPr lang="en-GB" sz="1600" b="1" dirty="0" smtClean="0"/>
              <a:t>National</a:t>
            </a:r>
            <a:r>
              <a:rPr lang="en-GB" sz="1600" dirty="0" smtClean="0"/>
              <a:t> </a:t>
            </a:r>
            <a:r>
              <a:rPr lang="en-GB" dirty="0" smtClean="0"/>
              <a:t>-  IFRC/ICRC delegations and concerned African NS / PNS.</a:t>
            </a:r>
            <a:br>
              <a:rPr lang="en-GB" dirty="0" smtClean="0"/>
            </a:br>
            <a:r>
              <a:rPr lang="en-GB" sz="1600" b="1" dirty="0" smtClean="0"/>
              <a:t>Thematic</a:t>
            </a:r>
            <a:r>
              <a:rPr lang="en-GB" dirty="0" smtClean="0"/>
              <a:t> - working groups at Regional/Cluster and country level as per the different common priorities defined above – concerned IFRC/ICRC colleagues and concerned African NS/PNS.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E8E60-85B2-4A8C-9CEC-B5E4559611C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79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94B-491D-45C2-A4C1-9C6A35B769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C400-F116-4681-AE77-CAD366B82D1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94B-491D-45C2-A4C1-9C6A35B769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C400-F116-4681-AE77-CAD366B82D1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7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94B-491D-45C2-A4C1-9C6A35B769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C400-F116-4681-AE77-CAD366B82D1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9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94B-491D-45C2-A4C1-9C6A35B769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C400-F116-4681-AE77-CAD366B82D1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9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94B-491D-45C2-A4C1-9C6A35B769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C400-F116-4681-AE77-CAD366B82D1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9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94B-491D-45C2-A4C1-9C6A35B769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C400-F116-4681-AE77-CAD366B82D1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6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94B-491D-45C2-A4C1-9C6A35B769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C400-F116-4681-AE77-CAD366B82D1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1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94B-491D-45C2-A4C1-9C6A35B769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C400-F116-4681-AE77-CAD366B82D1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9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94B-491D-45C2-A4C1-9C6A35B769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C400-F116-4681-AE77-CAD366B82D1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94B-491D-45C2-A4C1-9C6A35B769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C400-F116-4681-AE77-CAD366B82D1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2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294B-491D-45C2-A4C1-9C6A35B769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C400-F116-4681-AE77-CAD366B82D1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4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3294B-491D-45C2-A4C1-9C6A35B769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03/09/2018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DC400-F116-4681-AE77-CAD366B82D1C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9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88124"/>
            <a:ext cx="10744200" cy="191232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ICRC – IFRC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b="1" dirty="0">
                <a:solidFill>
                  <a:srgbClr val="FF0000"/>
                </a:solidFill>
              </a:rPr>
              <a:t>Africa Region Joint approach on Priority Areas 2018-2020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501008"/>
            <a:ext cx="6400800" cy="1752600"/>
          </a:xfrm>
        </p:spPr>
        <p:txBody>
          <a:bodyPr/>
          <a:lstStyle/>
          <a:p>
            <a:r>
              <a:rPr lang="en-GB" dirty="0" smtClean="0"/>
              <a:t>Adesh Tripathee </a:t>
            </a:r>
            <a:br>
              <a:rPr lang="en-GB" dirty="0" smtClean="0"/>
            </a:br>
            <a:r>
              <a:rPr lang="en-GB" dirty="0" smtClean="0"/>
              <a:t>Head of Africa DCPRR, IFRC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07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  <a:prstDash val="sysDash"/>
          </a:ln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Guiding </a:t>
            </a:r>
            <a:r>
              <a:rPr lang="en-GB" dirty="0" smtClean="0">
                <a:solidFill>
                  <a:srgbClr val="FF0000"/>
                </a:solidFill>
              </a:rPr>
              <a:t>Principles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9403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Build </a:t>
            </a:r>
            <a:r>
              <a:rPr lang="en-GB" dirty="0"/>
              <a:t>on our </a:t>
            </a:r>
            <a:r>
              <a:rPr lang="en-GB" b="1" i="1" dirty="0"/>
              <a:t>comparative advantages </a:t>
            </a:r>
            <a:r>
              <a:rPr lang="en-GB" dirty="0"/>
              <a:t>and complementarity as Movement </a:t>
            </a:r>
            <a:r>
              <a:rPr lang="en-GB" dirty="0" smtClean="0"/>
              <a:t>partners. N</a:t>
            </a:r>
            <a:r>
              <a:rPr lang="en-GB" i="1" dirty="0" smtClean="0"/>
              <a:t>o </a:t>
            </a:r>
            <a:r>
              <a:rPr lang="en-GB" i="1" dirty="0"/>
              <a:t>way act as competitors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Work </a:t>
            </a:r>
            <a:r>
              <a:rPr lang="en-GB" dirty="0"/>
              <a:t>jointly to identify priority issues for Africa where the coordinated resources and competencies </a:t>
            </a:r>
            <a:r>
              <a:rPr lang="en-GB" dirty="0" smtClean="0"/>
              <a:t>will </a:t>
            </a:r>
            <a:r>
              <a:rPr lang="en-GB" b="1" i="1" dirty="0" smtClean="0"/>
              <a:t>enhance </a:t>
            </a:r>
            <a:r>
              <a:rPr lang="en-GB" b="1" i="1" dirty="0"/>
              <a:t>Movement </a:t>
            </a:r>
            <a:r>
              <a:rPr lang="en-GB" b="1" i="1" dirty="0" smtClean="0"/>
              <a:t>impact.</a:t>
            </a:r>
          </a:p>
          <a:p>
            <a:endParaRPr lang="en-GB" dirty="0" smtClean="0"/>
          </a:p>
          <a:p>
            <a:r>
              <a:rPr lang="en-GB" dirty="0" smtClean="0"/>
              <a:t>Although initiated </a:t>
            </a:r>
            <a:r>
              <a:rPr lang="en-GB" dirty="0"/>
              <a:t>by IFRC and ICRC, </a:t>
            </a:r>
            <a:r>
              <a:rPr lang="en-GB" b="1" i="1" dirty="0"/>
              <a:t>fully acknowledges the current and future initiatives undertaken by the ANSs </a:t>
            </a:r>
            <a:r>
              <a:rPr lang="en-GB" dirty="0"/>
              <a:t>in terms of their own development, their operational activities and their key contributions to Movement coordination and cooperation.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463824"/>
            <a:ext cx="111848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" y="1199549"/>
            <a:ext cx="111848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4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  <a:prstDash val="sysDash"/>
          </a:ln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Identified priorities in Africa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7" y="1199548"/>
            <a:ext cx="11495525" cy="565845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800" b="1" i="1" dirty="0" smtClean="0"/>
              <a:t>Strengthening </a:t>
            </a:r>
            <a:r>
              <a:rPr lang="en-GB" sz="3800" b="1" i="1" dirty="0"/>
              <a:t>Movement Coordination and Cooperation (SMCC</a:t>
            </a:r>
            <a:r>
              <a:rPr lang="en-GB" sz="3800" b="1" i="1" dirty="0" smtClean="0"/>
              <a:t>)</a:t>
            </a:r>
          </a:p>
          <a:p>
            <a:pPr lvl="1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GB" sz="2400" dirty="0" smtClean="0"/>
              <a:t>Includes undertaking joint initiatives to </a:t>
            </a:r>
            <a:r>
              <a:rPr lang="en-GB" sz="2400" dirty="0"/>
              <a:t>“educate” donors; </a:t>
            </a:r>
            <a:r>
              <a:rPr lang="en-GB" sz="2400" dirty="0" smtClean="0"/>
              <a:t>development of SOPs with a “glossary</a:t>
            </a:r>
            <a:r>
              <a:rPr lang="en-GB" sz="2400" dirty="0"/>
              <a:t>” </a:t>
            </a:r>
            <a:r>
              <a:rPr lang="en-GB" sz="2400" dirty="0" smtClean="0"/>
              <a:t>to </a:t>
            </a:r>
            <a:r>
              <a:rPr lang="en-GB" sz="2400" dirty="0"/>
              <a:t>help understand each other’s procedures and funding mechanisms; </a:t>
            </a:r>
            <a:r>
              <a:rPr lang="en-GB" sz="2400" dirty="0" smtClean="0"/>
              <a:t>Clarification </a:t>
            </a:r>
            <a:r>
              <a:rPr lang="en-GB" sz="2400" dirty="0"/>
              <a:t>of terminology </a:t>
            </a:r>
            <a:endParaRPr lang="en-GB" sz="2400" dirty="0" smtClean="0"/>
          </a:p>
          <a:p>
            <a:pPr marL="0" indent="0">
              <a:buNone/>
            </a:pPr>
            <a:r>
              <a:rPr lang="en-GB" b="1" i="1" dirty="0"/>
              <a:t>2. </a:t>
            </a:r>
            <a:r>
              <a:rPr lang="en-GB" sz="3500" b="1" i="1" dirty="0"/>
              <a:t>Emergency Preparedness and </a:t>
            </a:r>
            <a:r>
              <a:rPr lang="en-GB" sz="3500" b="1" i="1" dirty="0" smtClean="0"/>
              <a:t>Response</a:t>
            </a:r>
          </a:p>
          <a:p>
            <a:pPr lvl="1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GB" sz="2400" dirty="0" smtClean="0"/>
              <a:t>ICRC </a:t>
            </a:r>
            <a:r>
              <a:rPr lang="en-GB" sz="2400" dirty="0"/>
              <a:t>staff is encouraged to attend training and included in the RDRT </a:t>
            </a:r>
            <a:r>
              <a:rPr lang="en-GB" sz="2400" dirty="0" smtClean="0"/>
              <a:t>roster; Well-coordinated </a:t>
            </a:r>
            <a:r>
              <a:rPr lang="en-GB" sz="2400" dirty="0"/>
              <a:t>efforts in terms of election-preparedness and contingency plan  </a:t>
            </a:r>
            <a:endParaRPr lang="en-GB" sz="2400" dirty="0" smtClean="0"/>
          </a:p>
          <a:p>
            <a:pPr marL="57150" indent="0">
              <a:buClr>
                <a:srgbClr val="FF0000"/>
              </a:buClr>
              <a:buNone/>
            </a:pPr>
            <a:r>
              <a:rPr lang="en-GB" b="1" i="1" dirty="0" smtClean="0"/>
              <a:t>3. </a:t>
            </a:r>
            <a:r>
              <a:rPr lang="en-GB" sz="3500" b="1" i="1" dirty="0" smtClean="0"/>
              <a:t>National Society Development</a:t>
            </a:r>
          </a:p>
          <a:p>
            <a:pPr marL="914400" lvl="1" indent="-4572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GB" sz="2400" dirty="0" smtClean="0"/>
              <a:t>In selected contexts, joint approach </a:t>
            </a:r>
            <a:r>
              <a:rPr lang="en-GB" sz="2400" dirty="0"/>
              <a:t>to support </a:t>
            </a:r>
            <a:r>
              <a:rPr lang="en-GB" sz="2400" dirty="0" smtClean="0"/>
              <a:t>ANSs </a:t>
            </a:r>
            <a:r>
              <a:rPr lang="en-GB" sz="2400" dirty="0"/>
              <a:t>strengthen their legal </a:t>
            </a:r>
            <a:r>
              <a:rPr lang="en-GB" sz="2400" dirty="0" smtClean="0"/>
              <a:t>base, develop RM framework and drafting of NS development plans </a:t>
            </a:r>
          </a:p>
          <a:p>
            <a:pPr marL="57150" indent="0">
              <a:buClr>
                <a:srgbClr val="FF0000"/>
              </a:buClr>
              <a:buNone/>
            </a:pPr>
            <a:r>
              <a:rPr lang="en-GB" b="1" i="1" dirty="0" smtClean="0"/>
              <a:t>4. </a:t>
            </a:r>
            <a:r>
              <a:rPr lang="en-GB" sz="3500" b="1" i="1" dirty="0" smtClean="0"/>
              <a:t>Integrity Issues </a:t>
            </a:r>
          </a:p>
          <a:p>
            <a:pPr marL="914400" lvl="1" indent="-4572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GB" sz="2400" dirty="0" smtClean="0"/>
              <a:t>Make available IFRC e-training on fraud and corruption to ICRC; develop risk management </a:t>
            </a:r>
            <a:r>
              <a:rPr lang="en-GB" sz="2400" dirty="0"/>
              <a:t>frameworks consider option of co-financing NS </a:t>
            </a:r>
            <a:r>
              <a:rPr lang="en-GB" sz="2400" dirty="0" smtClean="0"/>
              <a:t>audits</a:t>
            </a:r>
            <a:r>
              <a:rPr lang="en-GB" dirty="0"/>
              <a:t>.</a:t>
            </a:r>
            <a:endParaRPr lang="en-GB" dirty="0" smtClean="0"/>
          </a:p>
          <a:p>
            <a:pPr marL="57150" indent="0">
              <a:buClr>
                <a:srgbClr val="FF0000"/>
              </a:buClr>
              <a:buNone/>
            </a:pPr>
            <a:r>
              <a:rPr lang="en-GB" b="1" i="1" dirty="0" smtClean="0"/>
              <a:t>5. </a:t>
            </a:r>
            <a:r>
              <a:rPr lang="en-GB" sz="3500" b="1" i="1" dirty="0" smtClean="0"/>
              <a:t>Humanitarian Diplomacy </a:t>
            </a:r>
          </a:p>
          <a:p>
            <a:pPr marL="57150" indent="0">
              <a:buClr>
                <a:srgbClr val="FF0000"/>
              </a:buClr>
              <a:buNone/>
            </a:pP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463824"/>
            <a:ext cx="111848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9600" y="1199549"/>
            <a:ext cx="1118486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43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1521965" cy="1217796"/>
          </a:xfrm>
          <a:ln>
            <a:noFill/>
            <a:prstDash val="sysDash"/>
          </a:ln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Coordination and Consultations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2739" y="463824"/>
            <a:ext cx="1174464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2739" y="1199549"/>
            <a:ext cx="1174464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682365" y="1404694"/>
            <a:ext cx="9020908" cy="5453306"/>
            <a:chOff x="7162903" y="101403"/>
            <a:chExt cx="8590949" cy="5118366"/>
          </a:xfrm>
        </p:grpSpPr>
        <p:sp>
          <p:nvSpPr>
            <p:cNvPr id="43" name="Freeform 42"/>
            <p:cNvSpPr/>
            <p:nvPr/>
          </p:nvSpPr>
          <p:spPr>
            <a:xfrm rot="10800000">
              <a:off x="9754903" y="4277209"/>
              <a:ext cx="3413294" cy="942560"/>
            </a:xfrm>
            <a:custGeom>
              <a:avLst/>
              <a:gdLst>
                <a:gd name="connsiteX0" fmla="*/ 3426964 w 3426964"/>
                <a:gd name="connsiteY0" fmla="*/ 1563687 h 1563687"/>
                <a:gd name="connsiteX1" fmla="*/ 0 w 3426964"/>
                <a:gd name="connsiteY1" fmla="*/ 1563687 h 1563687"/>
                <a:gd name="connsiteX2" fmla="*/ 829376 w 3426964"/>
                <a:gd name="connsiteY2" fmla="*/ 0 h 1563687"/>
                <a:gd name="connsiteX3" fmla="*/ 2597588 w 3426964"/>
                <a:gd name="connsiteY3" fmla="*/ 0 h 1563687"/>
                <a:gd name="connsiteX4" fmla="*/ 3426964 w 3426964"/>
                <a:gd name="connsiteY4" fmla="*/ 1563687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6964" h="1563687">
                  <a:moveTo>
                    <a:pt x="3426964" y="1563687"/>
                  </a:moveTo>
                  <a:lnTo>
                    <a:pt x="0" y="1563687"/>
                  </a:lnTo>
                  <a:lnTo>
                    <a:pt x="829376" y="0"/>
                  </a:lnTo>
                  <a:lnTo>
                    <a:pt x="2597588" y="0"/>
                  </a:lnTo>
                  <a:lnTo>
                    <a:pt x="3426964" y="1563687"/>
                  </a:lnTo>
                  <a:close/>
                </a:path>
              </a:pathLst>
            </a:custGeom>
            <a:solidFill>
              <a:srgbClr val="69322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C597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 rot="10800000">
              <a:off x="8873324" y="2886015"/>
              <a:ext cx="5184031" cy="1391193"/>
            </a:xfrm>
            <a:custGeom>
              <a:avLst/>
              <a:gdLst>
                <a:gd name="connsiteX0" fmla="*/ 5205283 w 5205283"/>
                <a:gd name="connsiteY0" fmla="*/ 1685923 h 1685923"/>
                <a:gd name="connsiteX1" fmla="*/ 0 w 5205283"/>
                <a:gd name="connsiteY1" fmla="*/ 1685923 h 1685923"/>
                <a:gd name="connsiteX2" fmla="*/ 894210 w 5205283"/>
                <a:gd name="connsiteY2" fmla="*/ 0 h 1685923"/>
                <a:gd name="connsiteX3" fmla="*/ 4311074 w 5205283"/>
                <a:gd name="connsiteY3" fmla="*/ 0 h 1685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5283" h="1685923">
                  <a:moveTo>
                    <a:pt x="5205283" y="1685923"/>
                  </a:moveTo>
                  <a:lnTo>
                    <a:pt x="0" y="1685923"/>
                  </a:lnTo>
                  <a:lnTo>
                    <a:pt x="894210" y="0"/>
                  </a:lnTo>
                  <a:lnTo>
                    <a:pt x="4311074" y="0"/>
                  </a:lnTo>
                  <a:close/>
                </a:path>
              </a:pathLst>
            </a:custGeom>
            <a:solidFill>
              <a:srgbClr val="693228">
                <a:alpha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C597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0800000">
              <a:off x="8017652" y="1721378"/>
              <a:ext cx="6894325" cy="1168552"/>
            </a:xfrm>
            <a:custGeom>
              <a:avLst/>
              <a:gdLst>
                <a:gd name="connsiteX0" fmla="*/ 6924654 w 6924654"/>
                <a:gd name="connsiteY0" fmla="*/ 1620837 h 1620837"/>
                <a:gd name="connsiteX1" fmla="*/ 0 w 6924654"/>
                <a:gd name="connsiteY1" fmla="*/ 1620837 h 1620837"/>
                <a:gd name="connsiteX2" fmla="*/ 859687 w 6924654"/>
                <a:gd name="connsiteY2" fmla="*/ 0 h 1620837"/>
                <a:gd name="connsiteX3" fmla="*/ 6064966 w 6924654"/>
                <a:gd name="connsiteY3" fmla="*/ 0 h 162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4654" h="1620837">
                  <a:moveTo>
                    <a:pt x="6924654" y="1620837"/>
                  </a:moveTo>
                  <a:lnTo>
                    <a:pt x="0" y="1620837"/>
                  </a:lnTo>
                  <a:lnTo>
                    <a:pt x="859687" y="0"/>
                  </a:lnTo>
                  <a:lnTo>
                    <a:pt x="6064966" y="0"/>
                  </a:lnTo>
                  <a:close/>
                </a:path>
              </a:pathLst>
            </a:custGeom>
            <a:solidFill>
              <a:srgbClr val="693228">
                <a:alpha val="59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C597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 rot="10800000">
              <a:off x="7162903" y="101403"/>
              <a:ext cx="8590949" cy="1620044"/>
            </a:xfrm>
            <a:custGeom>
              <a:avLst/>
              <a:gdLst>
                <a:gd name="connsiteX0" fmla="*/ 8642351 w 8642351"/>
                <a:gd name="connsiteY0" fmla="*/ 1620044 h 1620044"/>
                <a:gd name="connsiteX1" fmla="*/ 0 w 8642351"/>
                <a:gd name="connsiteY1" fmla="*/ 1620044 h 1620044"/>
                <a:gd name="connsiteX2" fmla="*/ 859268 w 8642351"/>
                <a:gd name="connsiteY2" fmla="*/ 0 h 1620044"/>
                <a:gd name="connsiteX3" fmla="*/ 7783084 w 8642351"/>
                <a:gd name="connsiteY3" fmla="*/ 0 h 162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2351" h="1620044">
                  <a:moveTo>
                    <a:pt x="8642351" y="1620044"/>
                  </a:moveTo>
                  <a:lnTo>
                    <a:pt x="0" y="1620044"/>
                  </a:lnTo>
                  <a:lnTo>
                    <a:pt x="859268" y="0"/>
                  </a:lnTo>
                  <a:lnTo>
                    <a:pt x="7783084" y="0"/>
                  </a:lnTo>
                  <a:close/>
                </a:path>
              </a:pathLst>
            </a:custGeom>
            <a:solidFill>
              <a:srgbClr val="693228">
                <a:alpha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C597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624887" y="1431509"/>
            <a:ext cx="312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FFFF"/>
                </a:solidFill>
                <a:latin typeface="Arial" panose="020B0604020202020204"/>
              </a:rPr>
              <a:t>Thematic</a:t>
            </a:r>
            <a:r>
              <a:rPr lang="en-GB" sz="3200" dirty="0" smtClean="0">
                <a:solidFill>
                  <a:srgbClr val="FFFFFF"/>
                </a:solidFill>
                <a:latin typeface="Arial" panose="020B0604020202020204"/>
              </a:rPr>
              <a:t> </a:t>
            </a:r>
            <a:endParaRPr lang="en-GB" sz="32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4088" y="3124812"/>
            <a:ext cx="3694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FFFF"/>
                </a:solidFill>
                <a:latin typeface="Arial" panose="020B0604020202020204"/>
              </a:rPr>
              <a:t>National</a:t>
            </a:r>
            <a:r>
              <a:rPr lang="en-GB" sz="3200" dirty="0" smtClean="0">
                <a:solidFill>
                  <a:srgbClr val="FFFFFF"/>
                </a:solidFill>
                <a:latin typeface="Arial" panose="020B0604020202020204"/>
              </a:rPr>
              <a:t> </a:t>
            </a:r>
            <a:endParaRPr lang="en-GB" sz="32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65306" y="4419523"/>
            <a:ext cx="2371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FFFF"/>
                </a:solidFill>
                <a:latin typeface="Arial" panose="020B0604020202020204"/>
              </a:rPr>
              <a:t>Regional </a:t>
            </a:r>
            <a:endParaRPr lang="en-GB" sz="3200" b="1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00390" y="5840040"/>
            <a:ext cx="2301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rgbClr val="FFFFFF"/>
                </a:solidFill>
                <a:latin typeface="Arial" panose="020B0604020202020204"/>
              </a:rPr>
              <a:t>Strategic</a:t>
            </a:r>
            <a:endParaRPr lang="en-GB" sz="3200" b="1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1032" y="2040734"/>
            <a:ext cx="5197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FFFF"/>
                </a:solidFill>
                <a:latin typeface="Arial" panose="020B0604020202020204"/>
              </a:rPr>
              <a:t>working groups at Regional/Cluster and country level as per the different common priorities defined above – concerned IFRC/ICRC colleagues and concerned African NS/PNS.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50358" y="3698459"/>
            <a:ext cx="3940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rgbClr val="FFFFFF"/>
                </a:solidFill>
                <a:latin typeface="Arial" panose="020B0604020202020204"/>
              </a:rPr>
              <a:t>IFRC/ICRC </a:t>
            </a:r>
            <a:r>
              <a:rPr lang="en-GB" sz="1600" dirty="0">
                <a:solidFill>
                  <a:srgbClr val="FFFFFF"/>
                </a:solidFill>
                <a:latin typeface="Arial" panose="020B0604020202020204"/>
              </a:rPr>
              <a:t>delegations and concerned African NS / PNS</a:t>
            </a:r>
            <a:r>
              <a:rPr lang="en-GB" sz="1200" dirty="0">
                <a:solidFill>
                  <a:srgbClr val="FFFFFF"/>
                </a:solidFill>
                <a:latin typeface="Arial" panose="020B0604020202020204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324714" y="5066196"/>
            <a:ext cx="3852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FFFF"/>
                </a:solidFill>
                <a:latin typeface="Arial" panose="020B0604020202020204"/>
              </a:rPr>
              <a:t>IFRC </a:t>
            </a:r>
            <a:r>
              <a:rPr lang="en-GB" sz="1400" dirty="0">
                <a:solidFill>
                  <a:srgbClr val="FFFFFF"/>
                </a:solidFill>
                <a:latin typeface="Arial" panose="020B0604020202020204"/>
              </a:rPr>
              <a:t>Africa </a:t>
            </a:r>
            <a:r>
              <a:rPr lang="en-GB" sz="1400" dirty="0" smtClean="0">
                <a:solidFill>
                  <a:srgbClr val="FFFFFF"/>
                </a:solidFill>
                <a:latin typeface="Arial" panose="020B0604020202020204"/>
              </a:rPr>
              <a:t> RO and CCST, with </a:t>
            </a:r>
            <a:r>
              <a:rPr lang="en-GB" sz="1400" dirty="0">
                <a:solidFill>
                  <a:srgbClr val="FFFFFF"/>
                </a:solidFill>
                <a:latin typeface="Arial" panose="020B0604020202020204"/>
              </a:rPr>
              <a:t>ICRC Supra Regional Cooperation Coordinator and ICRC Regional Movement Cooperation Advisers</a:t>
            </a:r>
            <a:r>
              <a:rPr lang="en-GB" sz="1400" dirty="0" smtClean="0">
                <a:solidFill>
                  <a:srgbClr val="FFFFFF"/>
                </a:solidFill>
                <a:latin typeface="Arial" panose="020B0604020202020204"/>
              </a:rPr>
              <a:t>.</a:t>
            </a:r>
            <a:endParaRPr lang="en-GB" sz="14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9443" y="6355880"/>
            <a:ext cx="2759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 smtClean="0">
                <a:solidFill>
                  <a:schemeClr val="bg1"/>
                </a:solidFill>
              </a:rPr>
              <a:t> </a:t>
            </a:r>
            <a:r>
              <a:rPr lang="en-GB" sz="1500" dirty="0">
                <a:solidFill>
                  <a:schemeClr val="bg1"/>
                </a:solidFill>
              </a:rPr>
              <a:t>ICRC/IFRC Regional Directors</a:t>
            </a:r>
            <a:endParaRPr lang="en-GB" sz="1500" dirty="0">
              <a:solidFill>
                <a:schemeClr val="bg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82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7BDDFF49513A42B7712415F1899E97" ma:contentTypeVersion="10" ma:contentTypeDescription="Create a new document." ma:contentTypeScope="" ma:versionID="d84c40a8b10dfc071ea42667f4ee5aba">
  <xsd:schema xmlns:xsd="http://www.w3.org/2001/XMLSchema" xmlns:xs="http://www.w3.org/2001/XMLSchema" xmlns:p="http://schemas.microsoft.com/office/2006/metadata/properties" xmlns:ns1="http://schemas.microsoft.com/sharepoint/v3" xmlns:ns2="fa6ff249-84cd-4e98-87b6-f455e6b81eab" xmlns:ns3="026bfad4-81b3-43f4-884f-8fb15cc6b6b0" targetNamespace="http://schemas.microsoft.com/office/2006/metadata/properties" ma:root="true" ma:fieldsID="874cbdabf147a96e7ce2647e10d7b082" ns1:_="" ns2:_="" ns3:_="">
    <xsd:import namespace="http://schemas.microsoft.com/sharepoint/v3"/>
    <xsd:import namespace="fa6ff249-84cd-4e98-87b6-f455e6b81eab"/>
    <xsd:import namespace="026bfad4-81b3-43f4-884f-8fb15cc6b6b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ff249-84cd-4e98-87b6-f455e6b81ea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6bfad4-81b3-43f4-884f-8fb15cc6b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a6ff249-84cd-4e98-87b6-f455e6b81eab">
      <UserInfo>
        <DisplayName>Ela SERDAROGLU</DisplayName>
        <AccountId>19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FBD8F66-58DA-4106-8833-B780F2848D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a6ff249-84cd-4e98-87b6-f455e6b81eab"/>
    <ds:schemaRef ds:uri="026bfad4-81b3-43f4-884f-8fb15cc6b6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FC78CA-49ED-4FA7-A1DA-6C78E01AEC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897BA-D080-437D-BB1A-66586B0ABE48}">
  <ds:schemaRefs>
    <ds:schemaRef ds:uri="http://schemas.microsoft.com/office/infopath/2007/PartnerControls"/>
    <ds:schemaRef ds:uri="fa6ff249-84cd-4e98-87b6-f455e6b81eab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26bfad4-81b3-43f4-884f-8fb15cc6b6b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16871</TotalTime>
  <Words>281</Words>
  <Application>Microsoft Office PowerPoint</Application>
  <PresentationFormat>Widescreen</PresentationFormat>
  <Paragraphs>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1_Office Theme</vt:lpstr>
      <vt:lpstr>ICRC – IFRC Africa Region Joint approach on Priority Areas 2018-2020</vt:lpstr>
      <vt:lpstr>Guiding Principles</vt:lpstr>
      <vt:lpstr>Identified priorities in Africa</vt:lpstr>
      <vt:lpstr>Coordination and Consultations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Misgana GHEBREBERHAN</dc:creator>
  <cp:lastModifiedBy>Reel Ahmed</cp:lastModifiedBy>
  <cp:revision>270</cp:revision>
  <cp:lastPrinted>2018-05-15T07:40:46Z</cp:lastPrinted>
  <dcterms:modified xsi:type="dcterms:W3CDTF">2018-09-03T17:38:44Z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0x010100FC7BDDFF49513A42B7712415F1899E97</vt:lpwstr>
  </property>
</Properties>
</file>