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10"/>
  </p:notesMasterIdLst>
  <p:sldIdLst>
    <p:sldId id="270" r:id="rId5"/>
    <p:sldId id="268" r:id="rId6"/>
    <p:sldId id="272" r:id="rId7"/>
    <p:sldId id="269" r:id="rId8"/>
    <p:sldId id="271" r:id="rId9"/>
  </p:sldIdLst>
  <p:sldSz cx="12192000" cy="6858000"/>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3228"/>
    <a:srgbClr val="DC281E"/>
    <a:srgbClr val="E6AF00"/>
    <a:srgbClr val="5B9BD5"/>
    <a:srgbClr val="FFF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8" autoAdjust="0"/>
    <p:restoredTop sz="79354" autoAdjust="0"/>
  </p:normalViewPr>
  <p:slideViewPr>
    <p:cSldViewPr snapToGrid="0">
      <p:cViewPr varScale="1">
        <p:scale>
          <a:sx n="57" d="100"/>
          <a:sy n="57"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5D5417BF-1EE0-4A9B-AF60-3727C5A9E75C}" type="datetimeFigureOut">
              <a:rPr lang="en-GB" smtClean="0"/>
              <a:t>04/09/2018</a:t>
            </a:fld>
            <a:endParaRPr lang="en-GB" dirty="0"/>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C22E8E60-85B2-4A8C-9CEC-B5E4559611CC}" type="slidenum">
              <a:rPr lang="en-GB" smtClean="0"/>
              <a:t>‹#›</a:t>
            </a:fld>
            <a:endParaRPr lang="en-GB" dirty="0"/>
          </a:p>
        </p:txBody>
      </p:sp>
    </p:spTree>
    <p:extLst>
      <p:ext uri="{BB962C8B-B14F-4D97-AF65-F5344CB8AC3E}">
        <p14:creationId xmlns:p14="http://schemas.microsoft.com/office/powerpoint/2010/main" val="218636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390673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Everyone’s been to workshops and conferences and know what</a:t>
            </a:r>
            <a:r>
              <a:rPr lang="en-GB" baseline="0" dirty="0"/>
              <a:t> the etiquette is, so I’m not going to go over these all. We ask for the standard- </a:t>
            </a:r>
          </a:p>
          <a:p>
            <a:pPr marL="228600" indent="-228600">
              <a:buFontTx/>
              <a:buAutoNum type="arabicParenR"/>
            </a:pPr>
            <a:r>
              <a:rPr lang="en-GB" baseline="0" dirty="0"/>
              <a:t>Come on time- we’ll be starting at 8:30 each day and finishing at 5-5:30</a:t>
            </a:r>
          </a:p>
          <a:p>
            <a:pPr marL="228600" indent="-228600">
              <a:buFontTx/>
              <a:buAutoNum type="arabicParenR"/>
            </a:pPr>
            <a:r>
              <a:rPr lang="en-GB" baseline="0" dirty="0"/>
              <a:t>Try to minimise side conversations during sessions, keep these to the breaks, lunch etc.</a:t>
            </a:r>
          </a:p>
          <a:p>
            <a:pPr marL="228600" indent="-228600">
              <a:buFontTx/>
              <a:buAutoNum type="arabicParenR"/>
            </a:pPr>
            <a:r>
              <a:rPr lang="en-GB" baseline="0" dirty="0"/>
              <a:t>They’ll be tea, coffee and snacks served in the morning before the meeting, during a morning break and in the afternoon break just outside this room here. Lunch will be served at the big </a:t>
            </a:r>
            <a:r>
              <a:rPr lang="en-GB" baseline="0" dirty="0" err="1"/>
              <a:t>Boma</a:t>
            </a:r>
            <a:r>
              <a:rPr lang="en-GB" baseline="0" dirty="0"/>
              <a:t>, the fancy building just across from here. </a:t>
            </a:r>
          </a:p>
          <a:p>
            <a:pPr marL="228600" indent="-228600">
              <a:buFontTx/>
              <a:buAutoNum type="arabicParenR"/>
            </a:pPr>
            <a:r>
              <a:rPr lang="en-GB" baseline="0" dirty="0"/>
              <a:t>If there’s any questions you feel haven’t been answered during the sessions and isn’t on the agenda, then please write it up on the ‘parking lot’ and we’ll try and address this. </a:t>
            </a:r>
          </a:p>
          <a:p>
            <a:pPr marL="228600" indent="-228600">
              <a:buFontTx/>
              <a:buAutoNum type="arabicParenR"/>
            </a:pPr>
            <a:r>
              <a:rPr lang="en-GB" baseline="0" dirty="0"/>
              <a:t>Please let us know if we’re hard to understand- I know I have quite a strong accent and not everyone is used to the British accent. Also please, please let me know if there’s any issue with the translations, and translators will let presenters know if they’re speaking too fast </a:t>
            </a:r>
            <a:endParaRPr lang="en-GB" dirty="0"/>
          </a:p>
        </p:txBody>
      </p:sp>
      <p:sp>
        <p:nvSpPr>
          <p:cNvPr id="4" name="Slide Number Placeholder 3"/>
          <p:cNvSpPr>
            <a:spLocks noGrp="1"/>
          </p:cNvSpPr>
          <p:nvPr>
            <p:ph type="sldNum" sz="quarter" idx="10"/>
          </p:nvPr>
        </p:nvSpPr>
        <p:spPr/>
        <p:txBody>
          <a:bodyPr/>
          <a:lstStyle/>
          <a:p>
            <a:fld id="{34A074B4-C272-4F96-9364-E47C8714FDA7}"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95787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540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667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629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4199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939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886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94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1379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7690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592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184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3294B-491D-45C2-A4C1-9C6A35B76951}" type="datetimeFigureOut">
              <a:rPr lang="en-GB" smtClean="0">
                <a:solidFill>
                  <a:prstClr val="black">
                    <a:tint val="75000"/>
                  </a:prstClr>
                </a:solidFill>
              </a:rPr>
              <a:pPr/>
              <a:t>04/09/2018</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C400-F116-4681-AE77-CAD366B82D1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2459915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22B301-353E-4C42-A30B-AF3042E5EE75}"/>
              </a:ext>
            </a:extLst>
          </p:cNvPr>
          <p:cNvPicPr>
            <a:picLocks noGrp="1" noChangeAspect="1"/>
          </p:cNvPicPr>
          <p:nvPr>
            <p:ph idx="1"/>
          </p:nvPr>
        </p:nvPicPr>
        <p:blipFill>
          <a:blip r:embed="rId2"/>
          <a:stretch>
            <a:fillRect/>
          </a:stretch>
        </p:blipFill>
        <p:spPr>
          <a:xfrm>
            <a:off x="7958666" y="0"/>
            <a:ext cx="4233333" cy="3297765"/>
          </a:xfrm>
          <a:prstGeom prst="rect">
            <a:avLst/>
          </a:prstGeom>
        </p:spPr>
      </p:pic>
      <p:pic>
        <p:nvPicPr>
          <p:cNvPr id="5" name="Picture 4">
            <a:extLst>
              <a:ext uri="{FF2B5EF4-FFF2-40B4-BE49-F238E27FC236}">
                <a16:creationId xmlns:a16="http://schemas.microsoft.com/office/drawing/2014/main" id="{0A797A9F-BDBF-4FE3-8F06-90FA23185E3E}"/>
              </a:ext>
            </a:extLst>
          </p:cNvPr>
          <p:cNvPicPr>
            <a:picLocks noChangeAspect="1"/>
          </p:cNvPicPr>
          <p:nvPr/>
        </p:nvPicPr>
        <p:blipFill>
          <a:blip r:embed="rId3"/>
          <a:stretch>
            <a:fillRect/>
          </a:stretch>
        </p:blipFill>
        <p:spPr>
          <a:xfrm>
            <a:off x="7958666" y="3441702"/>
            <a:ext cx="4233333" cy="3416298"/>
          </a:xfrm>
          <a:prstGeom prst="rect">
            <a:avLst/>
          </a:prstGeom>
        </p:spPr>
      </p:pic>
      <p:pic>
        <p:nvPicPr>
          <p:cNvPr id="7" name="Picture 6">
            <a:extLst>
              <a:ext uri="{FF2B5EF4-FFF2-40B4-BE49-F238E27FC236}">
                <a16:creationId xmlns:a16="http://schemas.microsoft.com/office/drawing/2014/main" id="{067DA26C-E8E8-4BCC-98C0-11D145F2BB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8006900" cy="6858000"/>
          </a:xfrm>
          <a:prstGeom prst="rect">
            <a:avLst/>
          </a:prstGeom>
        </p:spPr>
      </p:pic>
      <p:sp>
        <p:nvSpPr>
          <p:cNvPr id="12" name="Rectangle 11">
            <a:extLst>
              <a:ext uri="{FF2B5EF4-FFF2-40B4-BE49-F238E27FC236}">
                <a16:creationId xmlns:a16="http://schemas.microsoft.com/office/drawing/2014/main" id="{CBC778E3-7011-4F96-AF86-A7131AE1592F}"/>
              </a:ext>
            </a:extLst>
          </p:cNvPr>
          <p:cNvSpPr/>
          <p:nvPr/>
        </p:nvSpPr>
        <p:spPr>
          <a:xfrm>
            <a:off x="1" y="-143937"/>
            <a:ext cx="8006899" cy="2000548"/>
          </a:xfrm>
          <a:prstGeom prst="rect">
            <a:avLst/>
          </a:prstGeom>
          <a:solidFill>
            <a:srgbClr val="FF0000"/>
          </a:solidFill>
        </p:spPr>
        <p:txBody>
          <a:bodyPr wrap="square">
            <a:spAutoFit/>
          </a:bodyPr>
          <a:lstStyle/>
          <a:p>
            <a:pPr algn="ctr"/>
            <a:r>
              <a:rPr lang="en-GB" sz="2800" b="1" dirty="0">
                <a:solidFill>
                  <a:schemeClr val="bg1"/>
                </a:solidFill>
              </a:rPr>
              <a:t>Good Morning ! A warm welcome </a:t>
            </a:r>
          </a:p>
          <a:p>
            <a:pPr algn="ctr"/>
            <a:r>
              <a:rPr lang="en-GB" sz="4000" b="1" dirty="0">
                <a:solidFill>
                  <a:schemeClr val="bg1"/>
                </a:solidFill>
              </a:rPr>
              <a:t>ADMAG Face to Face Meeting</a:t>
            </a:r>
          </a:p>
          <a:p>
            <a:pPr algn="ctr"/>
            <a:r>
              <a:rPr lang="en-GB" sz="2800" b="1" dirty="0">
                <a:solidFill>
                  <a:schemeClr val="bg1"/>
                </a:solidFill>
              </a:rPr>
              <a:t>5-7 September 2018 </a:t>
            </a:r>
          </a:p>
          <a:p>
            <a:pPr algn="ctr"/>
            <a:r>
              <a:rPr lang="en-GB" sz="2800" b="1" dirty="0">
                <a:solidFill>
                  <a:schemeClr val="bg1"/>
                </a:solidFill>
              </a:rPr>
              <a:t>Nairobi, Kenya  </a:t>
            </a:r>
          </a:p>
        </p:txBody>
      </p:sp>
    </p:spTree>
    <p:extLst>
      <p:ext uri="{BB962C8B-B14F-4D97-AF65-F5344CB8AC3E}">
        <p14:creationId xmlns:p14="http://schemas.microsoft.com/office/powerpoint/2010/main" val="8364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335574"/>
            <a:ext cx="10744200" cy="1188426"/>
          </a:xfrm>
        </p:spPr>
        <p:txBody>
          <a:bodyPr>
            <a:normAutofit/>
          </a:bodyPr>
          <a:lstStyle/>
          <a:p>
            <a:r>
              <a:rPr lang="en-GB" b="1" dirty="0">
                <a:solidFill>
                  <a:srgbClr val="FF0000"/>
                </a:solidFill>
              </a:rPr>
              <a:t>ADMAG F2F meeting objectives </a:t>
            </a:r>
          </a:p>
        </p:txBody>
      </p:sp>
      <p:sp>
        <p:nvSpPr>
          <p:cNvPr id="4" name="Subtitle 3"/>
          <p:cNvSpPr>
            <a:spLocks noGrp="1"/>
          </p:cNvSpPr>
          <p:nvPr>
            <p:ph type="subTitle" idx="1"/>
          </p:nvPr>
        </p:nvSpPr>
        <p:spPr>
          <a:xfrm>
            <a:off x="287867" y="1543050"/>
            <a:ext cx="11904133" cy="5314950"/>
          </a:xfrm>
          <a:solidFill>
            <a:srgbClr val="92D050"/>
          </a:solidFill>
        </p:spPr>
        <p:txBody>
          <a:bodyPr>
            <a:normAutofit/>
          </a:bodyPr>
          <a:lstStyle/>
          <a:p>
            <a:pPr marL="514350" lvl="0" indent="-514350" algn="l">
              <a:lnSpc>
                <a:spcPct val="107000"/>
              </a:lnSpc>
              <a:spcAft>
                <a:spcPts val="0"/>
              </a:spcAft>
              <a:buClr>
                <a:srgbClr val="FF0000"/>
              </a:buClr>
              <a:buFont typeface="+mj-lt"/>
              <a:buAutoNum type="arabicPeriod"/>
            </a:pPr>
            <a:r>
              <a:rPr lang="en-GB" sz="2800" b="1" dirty="0">
                <a:solidFill>
                  <a:srgbClr val="404040"/>
                </a:solidFill>
                <a:latin typeface="Calibri" panose="020F0502020204030204" pitchFamily="34" charset="0"/>
                <a:ea typeface="Calibri" panose="020F0502020204030204" pitchFamily="34" charset="0"/>
                <a:cs typeface="Times New Roman" panose="02020603050405020304" pitchFamily="18" charset="0"/>
              </a:rPr>
              <a:t>Update ADMAG’s plan of action and prioritise activities for 2018-2020</a:t>
            </a: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514350" lvl="0" indent="-514350" algn="l">
              <a:lnSpc>
                <a:spcPct val="107000"/>
              </a:lnSpc>
              <a:spcAft>
                <a:spcPts val="0"/>
              </a:spcAft>
              <a:buClr>
                <a:srgbClr val="FF0000"/>
              </a:buClr>
              <a:buFont typeface="+mj-lt"/>
              <a:buAutoNum type="arabicPeriod"/>
            </a:pPr>
            <a:r>
              <a:rPr lang="en-GB" sz="2800" b="1" dirty="0">
                <a:solidFill>
                  <a:srgbClr val="404040"/>
                </a:solidFill>
                <a:latin typeface="Calibri" panose="020F0502020204030204" pitchFamily="34" charset="0"/>
                <a:ea typeface="Calibri" panose="020F0502020204030204" pitchFamily="34" charset="0"/>
                <a:cs typeface="Times New Roman" panose="02020603050405020304" pitchFamily="18" charset="0"/>
              </a:rPr>
              <a:t>Increase our common understanding and commitments to </a:t>
            </a:r>
            <a:r>
              <a:rPr lang="en-GB" sz="2800" dirty="0">
                <a:solidFill>
                  <a:srgbClr val="404040"/>
                </a:solidFill>
                <a:latin typeface="Calibri" panose="020F0502020204030204" pitchFamily="34" charset="0"/>
                <a:ea typeface="Calibri" panose="020F0502020204030204" pitchFamily="34" charset="0"/>
                <a:cs typeface="Times New Roman" panose="02020603050405020304" pitchFamily="18" charset="0"/>
              </a:rPr>
              <a:t>:</a:t>
            </a:r>
          </a:p>
          <a:p>
            <a:pPr marL="914400" lvl="1" indent="-457200" algn="l">
              <a:lnSpc>
                <a:spcPct val="107000"/>
              </a:lnSpc>
              <a:buClr>
                <a:srgbClr val="FF0000"/>
              </a:buClr>
              <a:buFontTx/>
              <a:buChar char="-"/>
            </a:pPr>
            <a:r>
              <a:rPr lang="en-GB" dirty="0">
                <a:solidFill>
                  <a:srgbClr val="404040"/>
                </a:solidFill>
                <a:latin typeface="Calibri" panose="020F0502020204030204" pitchFamily="34" charset="0"/>
                <a:ea typeface="Calibri" panose="020F0502020204030204" pitchFamily="34" charset="0"/>
                <a:cs typeface="Times New Roman" panose="02020603050405020304" pitchFamily="18" charset="0"/>
              </a:rPr>
              <a:t>Africa Roadmap </a:t>
            </a:r>
          </a:p>
          <a:p>
            <a:pPr marL="914400" lvl="1" indent="-457200" algn="l">
              <a:lnSpc>
                <a:spcPct val="107000"/>
              </a:lnSpc>
              <a:buClr>
                <a:srgbClr val="FF0000"/>
              </a:buClr>
              <a:buFontTx/>
              <a:buChar char="-"/>
            </a:pPr>
            <a:r>
              <a:rPr lang="en-GB" dirty="0">
                <a:solidFill>
                  <a:srgbClr val="404040"/>
                </a:solidFill>
                <a:latin typeface="Calibri" panose="020F0502020204030204" pitchFamily="34" charset="0"/>
                <a:ea typeface="Calibri" panose="020F0502020204030204" pitchFamily="34" charset="0"/>
                <a:cs typeface="Times New Roman" panose="02020603050405020304" pitchFamily="18" charset="0"/>
              </a:rPr>
              <a:t>Framework for Community Resilience (FCR) in Africa </a:t>
            </a:r>
          </a:p>
          <a:p>
            <a:pPr marL="914400" lvl="1" indent="-457200" algn="l">
              <a:lnSpc>
                <a:spcPct val="107000"/>
              </a:lnSpc>
              <a:buClr>
                <a:srgbClr val="FF0000"/>
              </a:buClr>
              <a:buFontTx/>
              <a:buChar char="-"/>
            </a:pPr>
            <a:r>
              <a:rPr lang="en-GB" dirty="0">
                <a:solidFill>
                  <a:srgbClr val="404040"/>
                </a:solidFill>
                <a:latin typeface="Calibri" panose="020F0502020204030204" pitchFamily="34" charset="0"/>
                <a:ea typeface="Calibri" panose="020F0502020204030204" pitchFamily="34" charset="0"/>
                <a:cs typeface="Times New Roman" panose="02020603050405020304" pitchFamily="18" charset="0"/>
              </a:rPr>
              <a:t> Surge Optimisation </a:t>
            </a:r>
          </a:p>
          <a:p>
            <a:pPr marL="914400" lvl="1" indent="-457200" algn="l">
              <a:lnSpc>
                <a:spcPct val="107000"/>
              </a:lnSpc>
              <a:buClr>
                <a:srgbClr val="FF0000"/>
              </a:buClr>
              <a:buFontTx/>
              <a:buChar char="-"/>
            </a:pPr>
            <a:r>
              <a:rPr lang="en-GB" dirty="0">
                <a:solidFill>
                  <a:srgbClr val="404040"/>
                </a:solidFill>
                <a:latin typeface="Calibri" panose="020F0502020204030204" pitchFamily="34" charset="0"/>
                <a:ea typeface="Calibri" panose="020F0502020204030204" pitchFamily="34" charset="0"/>
                <a:cs typeface="Times New Roman" panose="02020603050405020304" pitchFamily="18" charset="0"/>
              </a:rPr>
              <a:t> Preparedness for Effective Response (PER)</a:t>
            </a:r>
          </a:p>
          <a:p>
            <a:pPr marL="514350" indent="-514350" algn="l">
              <a:lnSpc>
                <a:spcPct val="107000"/>
              </a:lnSpc>
              <a:buClr>
                <a:srgbClr val="FF0000"/>
              </a:buClr>
              <a:buFont typeface="+mj-lt"/>
              <a:buAutoNum type="arabicPeriod"/>
            </a:pPr>
            <a:r>
              <a:rPr lang="en-GB" sz="2800" b="1" dirty="0">
                <a:solidFill>
                  <a:srgbClr val="404040"/>
                </a:solidFill>
                <a:latin typeface="Calibri" panose="020F0502020204030204" pitchFamily="34" charset="0"/>
                <a:cs typeface="Times New Roman" panose="02020603050405020304" pitchFamily="18" charset="0"/>
              </a:rPr>
              <a:t>Review and validate Disaster &amp; Crisis related  HR plan in Africa  </a:t>
            </a:r>
          </a:p>
          <a:p>
            <a:pPr marL="514350" indent="-514350" algn="l">
              <a:lnSpc>
                <a:spcPct val="107000"/>
              </a:lnSpc>
              <a:buClr>
                <a:srgbClr val="FF0000"/>
              </a:buClr>
              <a:buFont typeface="+mj-lt"/>
              <a:buAutoNum type="arabicPeriod"/>
            </a:pPr>
            <a:r>
              <a:rPr lang="en-GB" sz="2800" b="1" dirty="0">
                <a:solidFill>
                  <a:srgbClr val="404040"/>
                </a:solidFill>
                <a:latin typeface="Calibri" panose="020F0502020204030204" pitchFamily="34" charset="0"/>
                <a:cs typeface="Times New Roman" panose="02020603050405020304" pitchFamily="18" charset="0"/>
              </a:rPr>
              <a:t>Increase collaboration between members and stakeholders</a:t>
            </a:r>
          </a:p>
          <a:p>
            <a:endParaRPr lang="en-GB" dirty="0"/>
          </a:p>
        </p:txBody>
      </p:sp>
    </p:spTree>
    <p:extLst>
      <p:ext uri="{BB962C8B-B14F-4D97-AF65-F5344CB8AC3E}">
        <p14:creationId xmlns:p14="http://schemas.microsoft.com/office/powerpoint/2010/main" val="149107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F36E-B19A-4423-B283-7209D27E5B80}"/>
              </a:ext>
            </a:extLst>
          </p:cNvPr>
          <p:cNvSpPr>
            <a:spLocks noGrp="1"/>
          </p:cNvSpPr>
          <p:nvPr>
            <p:ph type="title"/>
          </p:nvPr>
        </p:nvSpPr>
        <p:spPr>
          <a:xfrm>
            <a:off x="609599" y="0"/>
            <a:ext cx="11362267" cy="948267"/>
          </a:xfrm>
        </p:spPr>
        <p:txBody>
          <a:bodyPr/>
          <a:lstStyle/>
          <a:p>
            <a:r>
              <a:rPr lang="en-GB" b="1" dirty="0">
                <a:solidFill>
                  <a:srgbClr val="FF0000"/>
                </a:solidFill>
              </a:rPr>
              <a:t>Agenda</a:t>
            </a:r>
            <a:endParaRPr lang="en-GB" dirty="0"/>
          </a:p>
        </p:txBody>
      </p:sp>
      <p:sp>
        <p:nvSpPr>
          <p:cNvPr id="5" name="Rectangle 4">
            <a:extLst>
              <a:ext uri="{FF2B5EF4-FFF2-40B4-BE49-F238E27FC236}">
                <a16:creationId xmlns:a16="http://schemas.microsoft.com/office/drawing/2014/main" id="{2376CE88-EE18-460B-8FE9-B308790BDF31}"/>
              </a:ext>
            </a:extLst>
          </p:cNvPr>
          <p:cNvSpPr/>
          <p:nvPr/>
        </p:nvSpPr>
        <p:spPr>
          <a:xfrm>
            <a:off x="0" y="1001185"/>
            <a:ext cx="7027334" cy="191346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sz="2400" dirty="0">
              <a:ln w="0"/>
              <a:solidFill>
                <a:schemeClr val="tx1"/>
              </a:solidFill>
              <a:effectLst>
                <a:outerShdw blurRad="38100" dist="19050" dir="2700000" algn="tl" rotWithShape="0">
                  <a:schemeClr val="dk1">
                    <a:alpha val="40000"/>
                  </a:schemeClr>
                </a:outerShdw>
              </a:effectLst>
            </a:endParaRPr>
          </a:p>
          <a:p>
            <a:pPr algn="ctr"/>
            <a:r>
              <a:rPr lang="en-GB" sz="2400" u="sng" dirty="0">
                <a:ln w="0"/>
                <a:solidFill>
                  <a:schemeClr val="tx1"/>
                </a:solidFill>
                <a:effectLst>
                  <a:outerShdw blurRad="38100" dist="19050" dir="2700000" algn="tl" rotWithShape="0">
                    <a:schemeClr val="dk1">
                      <a:alpha val="40000"/>
                    </a:schemeClr>
                  </a:outerShdw>
                </a:effectLst>
              </a:rPr>
              <a:t>Day-1 , Sept 05 , 2018 </a:t>
            </a:r>
          </a:p>
          <a:p>
            <a:pPr algn="ctr"/>
            <a:r>
              <a:rPr lang="en-GB" sz="2000" dirty="0"/>
              <a:t>ADMAG vision, priorities, progress and </a:t>
            </a:r>
            <a:r>
              <a:rPr lang="en-GB" sz="2000" dirty="0" err="1"/>
              <a:t>ToR</a:t>
            </a:r>
            <a:r>
              <a:rPr lang="en-GB" sz="2000" dirty="0"/>
              <a:t> </a:t>
            </a:r>
          </a:p>
          <a:p>
            <a:pPr algn="ctr"/>
            <a:r>
              <a:rPr lang="en-GB" sz="2000" dirty="0"/>
              <a:t>Community resilience and climate change adaption in Africa</a:t>
            </a:r>
          </a:p>
          <a:p>
            <a:pPr algn="ctr"/>
            <a:r>
              <a:rPr lang="en-GB" sz="2000" dirty="0"/>
              <a:t>SMCC for Africa  </a:t>
            </a:r>
          </a:p>
          <a:p>
            <a:pPr algn="ctr"/>
            <a:r>
              <a:rPr lang="en-GB" sz="2000" dirty="0"/>
              <a:t>Protracted crisis and  emergencies</a:t>
            </a:r>
          </a:p>
          <a:p>
            <a:endParaRPr lang="en-GB" sz="2400" dirty="0"/>
          </a:p>
          <a:p>
            <a:pPr algn="ctr"/>
            <a:endParaRPr lang="en-GB" dirty="0"/>
          </a:p>
        </p:txBody>
      </p:sp>
      <p:sp>
        <p:nvSpPr>
          <p:cNvPr id="8" name="Rectangle 7">
            <a:extLst>
              <a:ext uri="{FF2B5EF4-FFF2-40B4-BE49-F238E27FC236}">
                <a16:creationId xmlns:a16="http://schemas.microsoft.com/office/drawing/2014/main" id="{60547741-4395-49FC-A6C4-2D20AA6B4DD9}"/>
              </a:ext>
            </a:extLst>
          </p:cNvPr>
          <p:cNvSpPr/>
          <p:nvPr/>
        </p:nvSpPr>
        <p:spPr>
          <a:xfrm>
            <a:off x="2184398" y="2914653"/>
            <a:ext cx="7264400" cy="1913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dirty="0">
              <a:ln w="0"/>
              <a:solidFill>
                <a:schemeClr val="tx1"/>
              </a:solidFill>
              <a:effectLst>
                <a:outerShdw blurRad="38100" dist="19050" dir="2700000" algn="tl" rotWithShape="0">
                  <a:schemeClr val="dk1">
                    <a:alpha val="40000"/>
                  </a:schemeClr>
                </a:outerShdw>
              </a:effectLst>
            </a:endParaRPr>
          </a:p>
          <a:p>
            <a:pPr algn="ctr"/>
            <a:r>
              <a:rPr lang="en-GB" sz="2400" u="sng" dirty="0">
                <a:ln w="0"/>
                <a:solidFill>
                  <a:schemeClr val="tx1"/>
                </a:solidFill>
                <a:effectLst>
                  <a:outerShdw blurRad="38100" dist="19050" dir="2700000" algn="tl" rotWithShape="0">
                    <a:schemeClr val="dk1">
                      <a:alpha val="40000"/>
                    </a:schemeClr>
                  </a:outerShdw>
                </a:effectLst>
              </a:rPr>
              <a:t>Day-2 , Sept 06 , 2018 </a:t>
            </a:r>
          </a:p>
          <a:p>
            <a:pPr algn="ctr"/>
            <a:r>
              <a:rPr lang="en-GB" sz="2000" dirty="0"/>
              <a:t>Sub-regional networks</a:t>
            </a:r>
          </a:p>
          <a:p>
            <a:pPr algn="ctr"/>
            <a:r>
              <a:rPr lang="en-GB" sz="2000" dirty="0"/>
              <a:t>Surge Optimisation and Preparedness for Effective Response (PER)</a:t>
            </a:r>
          </a:p>
          <a:p>
            <a:pPr algn="ctr"/>
            <a:r>
              <a:rPr lang="en-GB" sz="2000" dirty="0"/>
              <a:t>Disaster &amp; Crisis related  HR plan in Africa</a:t>
            </a:r>
          </a:p>
          <a:p>
            <a:pPr algn="ctr"/>
            <a:r>
              <a:rPr lang="en-GB" sz="2000" dirty="0"/>
              <a:t>ADMAG priorities for 2018/2019</a:t>
            </a:r>
          </a:p>
          <a:p>
            <a:endParaRPr lang="en-GB" dirty="0"/>
          </a:p>
          <a:p>
            <a:pPr algn="ctr"/>
            <a:endParaRPr lang="en-GB" dirty="0"/>
          </a:p>
        </p:txBody>
      </p:sp>
      <p:sp>
        <p:nvSpPr>
          <p:cNvPr id="9" name="Rectangle 8">
            <a:extLst>
              <a:ext uri="{FF2B5EF4-FFF2-40B4-BE49-F238E27FC236}">
                <a16:creationId xmlns:a16="http://schemas.microsoft.com/office/drawing/2014/main" id="{6B466421-B3B7-4292-B92D-61CB69A489A8}"/>
              </a:ext>
            </a:extLst>
          </p:cNvPr>
          <p:cNvSpPr/>
          <p:nvPr/>
        </p:nvSpPr>
        <p:spPr>
          <a:xfrm>
            <a:off x="5757332" y="4849292"/>
            <a:ext cx="6434667" cy="19663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GB" sz="2400" dirty="0"/>
          </a:p>
          <a:p>
            <a:endParaRPr lang="en-GB" sz="2400" dirty="0"/>
          </a:p>
          <a:p>
            <a:pPr algn="ctr"/>
            <a:r>
              <a:rPr lang="en-GB" sz="2400" u="sng" dirty="0">
                <a:ln w="0"/>
                <a:solidFill>
                  <a:schemeClr val="tx1"/>
                </a:solidFill>
                <a:effectLst>
                  <a:outerShdw blurRad="38100" dist="19050" dir="2700000" algn="tl" rotWithShape="0">
                    <a:schemeClr val="dk1">
                      <a:alpha val="40000"/>
                    </a:schemeClr>
                  </a:outerShdw>
                </a:effectLst>
              </a:rPr>
              <a:t>Day-3, Sept 07 , 2018 </a:t>
            </a:r>
          </a:p>
          <a:p>
            <a:pPr algn="ctr"/>
            <a:r>
              <a:rPr lang="en-GB" sz="2400" dirty="0"/>
              <a:t>External presentation (TBC)</a:t>
            </a:r>
          </a:p>
          <a:p>
            <a:pPr algn="ctr"/>
            <a:r>
              <a:rPr lang="en-GB" sz="2400" dirty="0"/>
              <a:t>ADMAG priorities for 2018/2019</a:t>
            </a:r>
          </a:p>
          <a:p>
            <a:pPr algn="ctr"/>
            <a:r>
              <a:rPr lang="en-GB" dirty="0"/>
              <a:t>Way forward and next steps for ADMAG </a:t>
            </a:r>
          </a:p>
          <a:p>
            <a:pPr algn="ctr"/>
            <a:r>
              <a:rPr lang="en-GB" dirty="0"/>
              <a:t>Side meetings </a:t>
            </a:r>
            <a:endParaRPr lang="en-GB" sz="2400" dirty="0"/>
          </a:p>
          <a:p>
            <a:endParaRPr lang="en-GB" sz="2400" dirty="0"/>
          </a:p>
          <a:p>
            <a:pPr algn="ctr"/>
            <a:endParaRPr lang="en-GB" dirty="0"/>
          </a:p>
        </p:txBody>
      </p:sp>
    </p:spTree>
    <p:extLst>
      <p:ext uri="{BB962C8B-B14F-4D97-AF65-F5344CB8AC3E}">
        <p14:creationId xmlns:p14="http://schemas.microsoft.com/office/powerpoint/2010/main" val="66367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434" y="368300"/>
            <a:ext cx="10744200" cy="952500"/>
          </a:xfrm>
        </p:spPr>
        <p:txBody>
          <a:bodyPr>
            <a:normAutofit/>
          </a:bodyPr>
          <a:lstStyle/>
          <a:p>
            <a:r>
              <a:rPr lang="en-GB" b="1" dirty="0">
                <a:solidFill>
                  <a:srgbClr val="FF0000"/>
                </a:solidFill>
              </a:rPr>
              <a:t>Housekeeping</a:t>
            </a:r>
          </a:p>
        </p:txBody>
      </p:sp>
      <p:sp>
        <p:nvSpPr>
          <p:cNvPr id="3" name="Subtitle 2"/>
          <p:cNvSpPr>
            <a:spLocks noGrp="1"/>
          </p:cNvSpPr>
          <p:nvPr>
            <p:ph type="subTitle" idx="1"/>
          </p:nvPr>
        </p:nvSpPr>
        <p:spPr>
          <a:xfrm>
            <a:off x="3606801" y="1202267"/>
            <a:ext cx="5469466" cy="5469466"/>
          </a:xfrm>
          <a:solidFill>
            <a:srgbClr val="92D050"/>
          </a:solidFill>
        </p:spPr>
        <p:txBody>
          <a:bodyPr>
            <a:normAutofit/>
          </a:bodyPr>
          <a:lstStyle/>
          <a:p>
            <a:r>
              <a:rPr lang="en-GB" dirty="0">
                <a:solidFill>
                  <a:schemeClr val="tx1"/>
                </a:solidFill>
              </a:rPr>
              <a:t>Time </a:t>
            </a:r>
          </a:p>
          <a:p>
            <a:r>
              <a:rPr lang="en-GB" dirty="0">
                <a:solidFill>
                  <a:schemeClr val="tx1"/>
                </a:solidFill>
              </a:rPr>
              <a:t>Methodology </a:t>
            </a:r>
          </a:p>
          <a:p>
            <a:r>
              <a:rPr lang="en-GB" dirty="0">
                <a:solidFill>
                  <a:schemeClr val="tx1"/>
                </a:solidFill>
              </a:rPr>
              <a:t>Shared leadership’s spirit </a:t>
            </a:r>
          </a:p>
          <a:p>
            <a:r>
              <a:rPr lang="en-GB" dirty="0">
                <a:solidFill>
                  <a:schemeClr val="tx1"/>
                </a:solidFill>
              </a:rPr>
              <a:t>Opportunity for participation</a:t>
            </a:r>
          </a:p>
          <a:p>
            <a:r>
              <a:rPr lang="en-GB" dirty="0">
                <a:solidFill>
                  <a:schemeClr val="tx1"/>
                </a:solidFill>
              </a:rPr>
              <a:t>Communication / translations  </a:t>
            </a:r>
          </a:p>
          <a:p>
            <a:r>
              <a:rPr lang="en-GB" dirty="0">
                <a:solidFill>
                  <a:schemeClr val="tx1"/>
                </a:solidFill>
              </a:rPr>
              <a:t>Admin–logistics </a:t>
            </a:r>
          </a:p>
          <a:p>
            <a:r>
              <a:rPr lang="en-GB" dirty="0">
                <a:solidFill>
                  <a:schemeClr val="tx1"/>
                </a:solidFill>
              </a:rPr>
              <a:t>Safety &amp; security </a:t>
            </a:r>
          </a:p>
          <a:p>
            <a:r>
              <a:rPr lang="en-GB" dirty="0">
                <a:solidFill>
                  <a:schemeClr val="tx1"/>
                </a:solidFill>
              </a:rPr>
              <a:t>Parking lot</a:t>
            </a:r>
          </a:p>
          <a:p>
            <a:r>
              <a:rPr lang="en-GB" dirty="0">
                <a:solidFill>
                  <a:schemeClr val="tx1"/>
                </a:solidFill>
              </a:rPr>
              <a:t> Feedback </a:t>
            </a:r>
          </a:p>
          <a:p>
            <a:pPr algn="l"/>
            <a:endParaRPr lang="en-GB" dirty="0"/>
          </a:p>
          <a:p>
            <a:pPr algn="l"/>
            <a:endParaRPr lang="en-GB" dirty="0"/>
          </a:p>
        </p:txBody>
      </p:sp>
      <p:sp>
        <p:nvSpPr>
          <p:cNvPr id="4" name="Isosceles Triangle 3">
            <a:extLst>
              <a:ext uri="{FF2B5EF4-FFF2-40B4-BE49-F238E27FC236}">
                <a16:creationId xmlns:a16="http://schemas.microsoft.com/office/drawing/2014/main" id="{7B69F8F9-CD88-44F5-9898-51527858C891}"/>
              </a:ext>
            </a:extLst>
          </p:cNvPr>
          <p:cNvSpPr/>
          <p:nvPr/>
        </p:nvSpPr>
        <p:spPr>
          <a:xfrm>
            <a:off x="3606801" y="-1"/>
            <a:ext cx="5469466" cy="120226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508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22A0E-2658-467C-A253-4D99E70F8D8B}"/>
              </a:ext>
            </a:extLst>
          </p:cNvPr>
          <p:cNvSpPr>
            <a:spLocks noGrp="1"/>
          </p:cNvSpPr>
          <p:nvPr>
            <p:ph idx="1"/>
          </p:nvPr>
        </p:nvSpPr>
        <p:spPr>
          <a:xfrm>
            <a:off x="609600" y="450584"/>
            <a:ext cx="10972800" cy="5956831"/>
          </a:xfrm>
          <a:solidFill>
            <a:schemeClr val="tx2">
              <a:lumMod val="40000"/>
              <a:lumOff val="60000"/>
            </a:schemeClr>
          </a:solidFill>
        </p:spPr>
        <p:txBody>
          <a:bodyPr/>
          <a:lstStyle/>
          <a:p>
            <a:pPr marL="0" indent="0" algn="ctr">
              <a:buNone/>
            </a:pPr>
            <a:endParaRPr lang="en-GB" dirty="0"/>
          </a:p>
          <a:p>
            <a:pPr marL="0" indent="0" algn="ctr">
              <a:buNone/>
            </a:pPr>
            <a:endParaRPr lang="en-GB" dirty="0"/>
          </a:p>
          <a:p>
            <a:pPr marL="0" indent="0" algn="ctr">
              <a:buNone/>
            </a:pPr>
            <a:endParaRPr lang="en-GB" sz="4000" dirty="0"/>
          </a:p>
          <a:p>
            <a:pPr marL="0" indent="0" algn="ctr">
              <a:buNone/>
            </a:pPr>
            <a:endParaRPr lang="en-GB" sz="4000" dirty="0"/>
          </a:p>
          <a:p>
            <a:pPr marL="0" indent="0" algn="ctr">
              <a:buNone/>
            </a:pPr>
            <a:r>
              <a:rPr lang="en-GB" sz="4000" dirty="0"/>
              <a:t>Please let us know your expectations !</a:t>
            </a:r>
          </a:p>
          <a:p>
            <a:pPr marL="0" indent="0" algn="ctr">
              <a:buNone/>
            </a:pPr>
            <a:r>
              <a:rPr lang="en-GB" sz="4000" dirty="0"/>
              <a:t>Let us know each-other better </a:t>
            </a:r>
          </a:p>
        </p:txBody>
      </p:sp>
    </p:spTree>
    <p:extLst>
      <p:ext uri="{BB962C8B-B14F-4D97-AF65-F5344CB8AC3E}">
        <p14:creationId xmlns:p14="http://schemas.microsoft.com/office/powerpoint/2010/main" val="167348539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a6ff249-84cd-4e98-87b6-f455e6b81eab">
      <UserInfo>
        <DisplayName>Ela SERDAROGLU</DisplayName>
        <AccountId>19</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7BDDFF49513A42B7712415F1899E97" ma:contentTypeVersion="10" ma:contentTypeDescription="Create a new document." ma:contentTypeScope="" ma:versionID="d84c40a8b10dfc071ea42667f4ee5aba">
  <xsd:schema xmlns:xsd="http://www.w3.org/2001/XMLSchema" xmlns:xs="http://www.w3.org/2001/XMLSchema" xmlns:p="http://schemas.microsoft.com/office/2006/metadata/properties" xmlns:ns1="http://schemas.microsoft.com/sharepoint/v3" xmlns:ns2="fa6ff249-84cd-4e98-87b6-f455e6b81eab" xmlns:ns3="026bfad4-81b3-43f4-884f-8fb15cc6b6b0" targetNamespace="http://schemas.microsoft.com/office/2006/metadata/properties" ma:root="true" ma:fieldsID="874cbdabf147a96e7ce2647e10d7b082" ns1:_="" ns2:_="" ns3:_="">
    <xsd:import namespace="http://schemas.microsoft.com/sharepoint/v3"/>
    <xsd:import namespace="fa6ff249-84cd-4e98-87b6-f455e6b81eab"/>
    <xsd:import namespace="026bfad4-81b3-43f4-884f-8fb15cc6b6b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ff249-84cd-4e98-87b6-f455e6b81ea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6bfad4-81b3-43f4-884f-8fb15cc6b6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E897BA-D080-437D-BB1A-66586B0ABE48}">
  <ds:schemaRefs>
    <ds:schemaRef ds:uri="http://schemas.microsoft.com/office/infopath/2007/PartnerControls"/>
    <ds:schemaRef ds:uri="fa6ff249-84cd-4e98-87b6-f455e6b81eab"/>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026bfad4-81b3-43f4-884f-8fb15cc6b6b0"/>
    <ds:schemaRef ds:uri="http://www.w3.org/XML/1998/namespace"/>
    <ds:schemaRef ds:uri="http://purl.org/dc/dcmitype/"/>
  </ds:schemaRefs>
</ds:datastoreItem>
</file>

<file path=customXml/itemProps2.xml><?xml version="1.0" encoding="utf-8"?>
<ds:datastoreItem xmlns:ds="http://schemas.openxmlformats.org/officeDocument/2006/customXml" ds:itemID="{4FBD8F66-58DA-4106-8833-B780F2848D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6ff249-84cd-4e98-87b6-f455e6b81eab"/>
    <ds:schemaRef ds:uri="026bfad4-81b3-43f4-884f-8fb15cc6b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FC78CA-49ED-4FA7-A1DA-6C78E01AE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17173</TotalTime>
  <Words>393</Words>
  <Application>Microsoft Office PowerPoint</Application>
  <PresentationFormat>Widescreen</PresentationFormat>
  <Paragraphs>57</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1_Office Theme</vt:lpstr>
      <vt:lpstr>PowerPoint Presentation</vt:lpstr>
      <vt:lpstr>ADMAG F2F meeting objectives </vt:lpstr>
      <vt:lpstr>Agenda</vt:lpstr>
      <vt:lpstr>Housekeeping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Misgana GHEBREBERHAN</dc:creator>
  <cp:lastModifiedBy>Adesh TRIPATHEE</cp:lastModifiedBy>
  <cp:revision>295</cp:revision>
  <cp:lastPrinted>2018-05-15T07:40:46Z</cp:lastPrinted>
  <dcterms:modified xsi:type="dcterms:W3CDTF">2018-09-04T20:14:49Z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0x010100FC7BDDFF49513A42B7712415F1899E97</vt:lpwstr>
  </property>
</Properties>
</file>