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4" r:id="rId2"/>
    <p:sldId id="392" r:id="rId3"/>
    <p:sldId id="435" r:id="rId4"/>
    <p:sldId id="441" r:id="rId5"/>
    <p:sldId id="445" r:id="rId6"/>
    <p:sldId id="442" r:id="rId7"/>
    <p:sldId id="443" r:id="rId8"/>
    <p:sldId id="439" r:id="rId9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31B2C-3D84-4411-9E6B-48E077ED9058}">
          <p14:sldIdLst>
            <p14:sldId id="434"/>
            <p14:sldId id="392"/>
            <p14:sldId id="435"/>
            <p14:sldId id="441"/>
            <p14:sldId id="445"/>
            <p14:sldId id="442"/>
            <p14:sldId id="443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ga DZHUMAEVA" initials="OD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60000"/>
    <a:srgbClr val="D6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1429" autoAdjust="0"/>
  </p:normalViewPr>
  <p:slideViewPr>
    <p:cSldViewPr>
      <p:cViewPr varScale="1">
        <p:scale>
          <a:sx n="66" d="100"/>
          <a:sy n="66" d="100"/>
        </p:scale>
        <p:origin x="1326" y="72"/>
      </p:cViewPr>
      <p:guideLst>
        <p:guide orient="horz" pos="2160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2017D-D55B-49D2-9B5F-F8CB920EAF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2975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303B3-D42B-4B47-A78B-3CB4B0E3A0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9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5577-558F-487C-9DD0-1DE02DF9CE76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9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620C-6E0C-43A7-AA30-C44F2C86D322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74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620C-6E0C-43A7-AA30-C44F2C86D32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00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620C-6E0C-43A7-AA30-C44F2C86D3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65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620C-6E0C-43A7-AA30-C44F2C86D3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0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620C-6E0C-43A7-AA30-C44F2C86D32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87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620C-6E0C-43A7-AA30-C44F2C86D3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7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620C-6E0C-43A7-AA30-C44F2C86D3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24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620C-6E0C-43A7-AA30-C44F2C86D32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3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945" y="332656"/>
            <a:ext cx="8505528" cy="59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52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75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9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58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1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73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86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7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4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F172-A511-4DEA-BECB-616B89471FEA}" type="datetimeFigureOut">
              <a:rPr lang="en-GB" smtClean="0"/>
              <a:t>05/09/2018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7D1F9-4339-430B-8B6F-5761958606C5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13" name="Picture 12" descr="bandeau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2129"/>
            <a:ext cx="9144000" cy="4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ivj4XGtcbaAhXBuRQKHfnCD9YQjRx6BAgAEAU&amp;url=https://www.immigrationsouthafrica.org/blog/immigration-troubles-in-south-africa/&amp;psig=AOvVaw2Vr1rW63oEWXYz9suP6AYJ&amp;ust=15242300142696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0"/>
            <a:ext cx="7239000" cy="60212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bg1"/>
                </a:solidFill>
              </a:rPr>
              <a:t>Southern Africa DM Network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sz="2000" i="1" dirty="0"/>
              <a:t>ADMAG Meeting</a:t>
            </a:r>
            <a:br>
              <a:rPr lang="en-GB" sz="2000" i="1" dirty="0"/>
            </a:br>
            <a:r>
              <a:rPr lang="en-GB" sz="2000" i="1" dirty="0"/>
              <a:t>Nairobi – 5-7 September 2018</a:t>
            </a:r>
            <a:br>
              <a:rPr lang="en-GB" sz="2000" i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endParaRPr lang="en-GB" sz="2700" b="1" i="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3ED3C9-8B1B-4DF2-AE0E-DC55948A36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17" y="2995814"/>
            <a:ext cx="4515965" cy="30106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090BC9-EA27-4030-8D35-F5A4AA9D8BF9}"/>
              </a:ext>
            </a:extLst>
          </p:cNvPr>
          <p:cNvSpPr txBox="1"/>
          <p:nvPr/>
        </p:nvSpPr>
        <p:spPr>
          <a:xfrm>
            <a:off x="1434666" y="6021288"/>
            <a:ext cx="627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</a:rPr>
              <a:t>BRCS volunteers assisting floods affected population with emergency shelter ©BRCS</a:t>
            </a:r>
          </a:p>
        </p:txBody>
      </p:sp>
    </p:spTree>
    <p:extLst>
      <p:ext uri="{BB962C8B-B14F-4D97-AF65-F5344CB8AC3E}">
        <p14:creationId xmlns:p14="http://schemas.microsoft.com/office/powerpoint/2010/main" val="8839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altLang="en-US" sz="3600" b="1" dirty="0">
                <a:solidFill>
                  <a:srgbClr val="FF0000"/>
                </a:solidFill>
              </a:rPr>
              <a:t>Setting the scene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B7AECF-A5A9-4B6E-8ED2-800300AD2AA7}"/>
              </a:ext>
            </a:extLst>
          </p:cNvPr>
          <p:cNvSpPr txBox="1"/>
          <p:nvPr/>
        </p:nvSpPr>
        <p:spPr>
          <a:xfrm>
            <a:off x="3928071" y="1401274"/>
            <a:ext cx="5124066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10 National Societies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9 DM Departments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4 Newly recruited DM (2018)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1 Acting DM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Most of the NS DM departments are composed of 1 staff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9B99D9-546B-4EA6-B650-26CE57D51768}"/>
              </a:ext>
            </a:extLst>
          </p:cNvPr>
          <p:cNvSpPr txBox="1"/>
          <p:nvPr/>
        </p:nvSpPr>
        <p:spPr>
          <a:xfrm>
            <a:off x="395536" y="4509466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Main Hazards/Risks: Floods, Cyclones, Drought, Food Insecurity, Population Movement and Epidemics</a:t>
            </a:r>
          </a:p>
          <a:p>
            <a:pPr lvl="0">
              <a:spcBef>
                <a:spcPct val="20000"/>
              </a:spcBef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Small to Medium scale disasters / Seasonal hazards</a:t>
            </a:r>
          </a:p>
        </p:txBody>
      </p:sp>
      <p:pic>
        <p:nvPicPr>
          <p:cNvPr id="9" name="irc_mi" descr="Image result for map of southern africa">
            <a:hlinkClick r:id="rId3"/>
            <a:extLst>
              <a:ext uri="{FF2B5EF4-FFF2-40B4-BE49-F238E27FC236}">
                <a16:creationId xmlns:a16="http://schemas.microsoft.com/office/drawing/2014/main" id="{AEF9E122-834A-4E0E-9CE2-C6EA7F4F5C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6" y="1076130"/>
            <a:ext cx="3046858" cy="3216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37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179512" y="321297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000" b="1" dirty="0">
                <a:solidFill>
                  <a:srgbClr val="FF0000"/>
                </a:solidFill>
              </a:rPr>
              <a:t>Southern Africa DM Network</a:t>
            </a:r>
            <a:br>
              <a:rPr lang="en-GB" altLang="en-US" sz="4000" b="1" dirty="0">
                <a:solidFill>
                  <a:srgbClr val="FF0000"/>
                </a:solidFill>
              </a:rPr>
            </a:br>
            <a:r>
              <a:rPr lang="en-GB" altLang="en-US" sz="1200" b="1" dirty="0">
                <a:solidFill>
                  <a:schemeClr val="bg1"/>
                </a:solidFill>
              </a:rPr>
              <a:t>a</a:t>
            </a:r>
            <a:br>
              <a:rPr lang="en-GB" altLang="en-US" b="1" dirty="0"/>
            </a:br>
            <a:r>
              <a:rPr lang="en-GB" altLang="en-US" sz="2700" b="1" dirty="0"/>
              <a:t>Long </a:t>
            </a:r>
            <a:r>
              <a:rPr lang="en-GB" sz="2700" b="1" dirty="0"/>
              <a:t>Silence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Southern Africa Partnership of Red Cross Societies</a:t>
            </a:r>
            <a:br>
              <a:rPr lang="en-GB" sz="2700" b="1" dirty="0"/>
            </a:br>
            <a:r>
              <a:rPr lang="en-GB" sz="2700" b="1" dirty="0"/>
              <a:t>	Sub Committees (Health, NSD, DM)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Shared Leadership Group on Cyclical Disasters and Chronic Food Insecurity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7 PNS and ICRC are supporting DM components 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DM meeting in October</a:t>
            </a:r>
            <a:br>
              <a:rPr lang="en-GB" sz="2700" b="1" dirty="0"/>
            </a:br>
            <a:r>
              <a:rPr lang="en-GB" sz="2700" b="1" dirty="0"/>
              <a:t>	DM Network </a:t>
            </a:r>
            <a:r>
              <a:rPr lang="en-GB" sz="2700" b="1" dirty="0" err="1"/>
              <a:t>ToR</a:t>
            </a:r>
            <a:br>
              <a:rPr lang="en-GB" sz="2700" b="1" dirty="0"/>
            </a:br>
            <a:r>
              <a:rPr lang="en-GB" sz="2700" b="1" dirty="0"/>
              <a:t>	Priorities and Action Plan for 2019</a:t>
            </a:r>
            <a:br>
              <a:rPr lang="en-GB" sz="2700" b="1" dirty="0"/>
            </a:br>
            <a:br>
              <a:rPr lang="en-GB" sz="2700" b="1" dirty="0"/>
            </a:br>
            <a:br>
              <a:rPr lang="en-GB" sz="3100" b="1" dirty="0"/>
            </a:br>
            <a:br>
              <a:rPr lang="en-GB" altLang="en-US" sz="3100" b="1" dirty="0">
                <a:solidFill>
                  <a:srgbClr val="FF0000"/>
                </a:solidFill>
              </a:rPr>
            </a:br>
            <a:endParaRPr lang="en-GB" altLang="en-US" sz="3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5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179512" y="30060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000" b="1" dirty="0">
                <a:solidFill>
                  <a:srgbClr val="FF0000"/>
                </a:solidFill>
              </a:rPr>
              <a:t>Objectives and alignment with ADMAG</a:t>
            </a:r>
            <a:br>
              <a:rPr lang="en-GB" altLang="en-US" b="1" dirty="0">
                <a:solidFill>
                  <a:srgbClr val="FF0000"/>
                </a:solidFill>
              </a:rPr>
            </a:br>
            <a:r>
              <a:rPr lang="en-GB" altLang="en-US" sz="1100" b="1" dirty="0">
                <a:solidFill>
                  <a:schemeClr val="bg1"/>
                </a:solidFill>
              </a:rPr>
              <a:t>a</a:t>
            </a:r>
            <a:br>
              <a:rPr lang="en-GB" altLang="en-US" b="1" dirty="0"/>
            </a:br>
            <a:r>
              <a:rPr lang="en-GB" altLang="en-US" sz="2700" b="1" dirty="0"/>
              <a:t>Setup an active DM Network and online Communication Platform based on EA Cluster model for all Movement Partners (NS, PNS, ICRC, IFRC)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Promote and support FBF and Micro-insurance initiatives (1 BC)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SMCC – Movement Contingency Plans EP, MCA, Movement Coordination Platform…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Cross-border Preparedness / Migration Network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Cash Preparedness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RDRT Training and Roster update (Surge Optimization)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Food Security Preparedness</a:t>
            </a:r>
            <a:br>
              <a:rPr lang="en-GB" sz="2700" b="1" dirty="0"/>
            </a:br>
            <a:br>
              <a:rPr lang="en-GB" altLang="en-US" sz="2700" b="1" dirty="0">
                <a:solidFill>
                  <a:srgbClr val="FF0000"/>
                </a:solidFill>
              </a:rPr>
            </a:br>
            <a:endParaRPr lang="en-GB" altLang="en-US" sz="2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1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251520" y="264604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000" b="1" dirty="0">
                <a:solidFill>
                  <a:srgbClr val="FF0000"/>
                </a:solidFill>
              </a:rPr>
              <a:t>Methodology</a:t>
            </a:r>
            <a:br>
              <a:rPr lang="en-GB" altLang="en-US" b="1" dirty="0">
                <a:solidFill>
                  <a:srgbClr val="FF0000"/>
                </a:solidFill>
              </a:rPr>
            </a:br>
            <a:br>
              <a:rPr lang="en-GB" altLang="en-US" b="1" dirty="0"/>
            </a:br>
            <a:r>
              <a:rPr lang="en-GB" altLang="en-US" sz="2700" b="1" dirty="0"/>
              <a:t>Mapping of resources and gaps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NS Peer to Peer exchange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Keep Trend Analysis updated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Improve DREF process, compliance and reporting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Inter-cluster exchange and communication</a:t>
            </a:r>
            <a:br>
              <a:rPr lang="en-GB" sz="2700" b="1" dirty="0"/>
            </a:br>
            <a:br>
              <a:rPr lang="en-GB" sz="2700" b="1" dirty="0"/>
            </a:br>
            <a:r>
              <a:rPr lang="en-GB" sz="2700" b="1" dirty="0"/>
              <a:t>Clarify Roles and Responsibilities</a:t>
            </a:r>
            <a:br>
              <a:rPr lang="en-GB" sz="3100" b="1" dirty="0"/>
            </a:br>
            <a:br>
              <a:rPr lang="en-GB" altLang="en-US" sz="3100" b="1" dirty="0">
                <a:solidFill>
                  <a:srgbClr val="FF0000"/>
                </a:solidFill>
              </a:rPr>
            </a:br>
            <a:endParaRPr lang="en-GB" altLang="en-US" sz="3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4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251520" y="29969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000" b="1" i="1" dirty="0">
                <a:solidFill>
                  <a:srgbClr val="FF0000"/>
                </a:solidFill>
              </a:rPr>
              <a:t>Challenges</a:t>
            </a:r>
            <a:r>
              <a:rPr lang="en-GB" altLang="en-US" sz="4000" b="1" dirty="0">
                <a:solidFill>
                  <a:srgbClr val="FF0000"/>
                </a:solidFill>
              </a:rPr>
              <a:t> and adaptation</a:t>
            </a:r>
            <a:br>
              <a:rPr lang="en-GB" altLang="en-US" b="1" dirty="0">
                <a:solidFill>
                  <a:srgbClr val="FF0000"/>
                </a:solidFill>
              </a:rPr>
            </a:br>
            <a:r>
              <a:rPr lang="en-GB" altLang="en-US" sz="1100" b="1" dirty="0">
                <a:solidFill>
                  <a:schemeClr val="bg1"/>
                </a:solidFill>
              </a:rPr>
              <a:t>a</a:t>
            </a:r>
            <a:br>
              <a:rPr lang="en-GB" altLang="en-US" b="1" dirty="0"/>
            </a:br>
            <a:r>
              <a:rPr lang="en-GB" altLang="en-US" sz="2700" b="1" i="1" dirty="0"/>
              <a:t>Visibility and communication</a:t>
            </a:r>
            <a:br>
              <a:rPr lang="en-GB" altLang="en-US" sz="2700" b="1" i="1" dirty="0"/>
            </a:br>
            <a:br>
              <a:rPr lang="en-GB" altLang="en-US" sz="2700" b="1" i="1" dirty="0"/>
            </a:br>
            <a:r>
              <a:rPr lang="en-GB" altLang="en-US" sz="2700" b="1" i="1" dirty="0"/>
              <a:t>Funding</a:t>
            </a:r>
            <a:br>
              <a:rPr lang="en-GB" altLang="en-US" sz="2700" b="1" dirty="0"/>
            </a:br>
            <a:br>
              <a:rPr lang="en-GB" altLang="en-US" sz="2700" b="1" dirty="0"/>
            </a:br>
            <a:r>
              <a:rPr lang="en-GB" altLang="en-US" sz="2700" b="1" dirty="0"/>
              <a:t>Southern Africa is not dead</a:t>
            </a:r>
            <a:br>
              <a:rPr lang="en-GB" altLang="en-US" sz="2700" b="1" dirty="0"/>
            </a:br>
            <a:r>
              <a:rPr lang="en-GB" altLang="en-US" sz="2700" b="1" dirty="0"/>
              <a:t>- We have ideas</a:t>
            </a:r>
            <a:br>
              <a:rPr lang="en-GB" altLang="en-US" sz="2700" b="1" dirty="0"/>
            </a:br>
            <a:r>
              <a:rPr lang="en-GB" altLang="en-US" sz="2700" b="1" dirty="0"/>
              <a:t>- We are innovative</a:t>
            </a:r>
            <a:br>
              <a:rPr lang="en-GB" altLang="en-US" sz="2700" b="1" dirty="0"/>
            </a:br>
            <a:br>
              <a:rPr lang="en-GB" altLang="en-US" sz="2700" b="1" dirty="0"/>
            </a:br>
            <a:r>
              <a:rPr lang="en-GB" altLang="en-US" sz="2700" b="1" dirty="0"/>
              <a:t>Re-establish a living and active DM Network</a:t>
            </a:r>
            <a:br>
              <a:rPr lang="en-GB" altLang="en-US" sz="2700" b="1" dirty="0"/>
            </a:br>
            <a:r>
              <a:rPr lang="en-GB" altLang="en-US" sz="2700" b="1" dirty="0"/>
              <a:t>Communicate on NS DM activities and impact</a:t>
            </a:r>
            <a:br>
              <a:rPr lang="en-GB" altLang="en-US" sz="2700" b="1" dirty="0"/>
            </a:br>
            <a:br>
              <a:rPr lang="en-GB" altLang="en-US" sz="2700" b="1" dirty="0"/>
            </a:br>
            <a:r>
              <a:rPr lang="en-GB" altLang="en-US" sz="2700" b="1" dirty="0"/>
              <a:t>Be realistic with our financial and human capacities</a:t>
            </a:r>
            <a:br>
              <a:rPr lang="en-GB" altLang="en-US" sz="2700" b="1" dirty="0"/>
            </a:br>
            <a:br>
              <a:rPr lang="en-GB" altLang="en-US" sz="2700" b="1" dirty="0"/>
            </a:br>
            <a:r>
              <a:rPr lang="en-GB" altLang="en-US" sz="2700" b="1" dirty="0"/>
              <a:t>Bring back interest on Southern Africa</a:t>
            </a:r>
            <a:br>
              <a:rPr lang="en-GB" sz="3100" b="1" dirty="0"/>
            </a:br>
            <a:br>
              <a:rPr lang="en-GB" altLang="en-US" sz="3100" b="1" dirty="0">
                <a:solidFill>
                  <a:srgbClr val="FF0000"/>
                </a:solidFill>
              </a:rPr>
            </a:br>
            <a:endParaRPr lang="en-GB" altLang="en-US" sz="3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000" b="1" dirty="0">
                <a:solidFill>
                  <a:srgbClr val="FF0000"/>
                </a:solidFill>
              </a:rPr>
              <a:t>Need ADMAG Support</a:t>
            </a:r>
            <a:br>
              <a:rPr lang="en-GB" altLang="en-US" b="1" dirty="0">
                <a:solidFill>
                  <a:srgbClr val="FF0000"/>
                </a:solidFill>
              </a:rPr>
            </a:br>
            <a:br>
              <a:rPr lang="en-GB" altLang="en-US" b="1" dirty="0"/>
            </a:br>
            <a:r>
              <a:rPr lang="en-GB" altLang="en-US" sz="3100" b="1" dirty="0"/>
              <a:t>Communication</a:t>
            </a:r>
            <a:br>
              <a:rPr lang="en-GB" altLang="en-US" sz="3100" b="1" dirty="0"/>
            </a:br>
            <a:br>
              <a:rPr lang="en-GB" altLang="en-US" sz="3100" b="1" dirty="0"/>
            </a:br>
            <a:r>
              <a:rPr lang="en-GB" altLang="en-US" sz="3100" b="1" dirty="0"/>
              <a:t>Visibility</a:t>
            </a:r>
            <a:br>
              <a:rPr lang="en-GB" altLang="en-US" sz="3100" b="1" dirty="0"/>
            </a:br>
            <a:br>
              <a:rPr lang="en-GB" altLang="en-US" sz="3100" b="1" dirty="0"/>
            </a:br>
            <a:r>
              <a:rPr lang="en-GB" altLang="en-US" sz="3100" b="1" dirty="0"/>
              <a:t>HR Support </a:t>
            </a:r>
            <a:br>
              <a:rPr lang="en-GB" altLang="en-US" sz="3100" b="1" dirty="0"/>
            </a:br>
            <a:br>
              <a:rPr lang="en-GB" altLang="en-US" sz="3100" b="1" dirty="0"/>
            </a:br>
            <a:r>
              <a:rPr lang="en-GB" altLang="en-US" sz="3100" b="1" dirty="0"/>
              <a:t>Advocate</a:t>
            </a:r>
            <a:br>
              <a:rPr lang="en-GB" altLang="en-US" sz="3100" b="1" dirty="0"/>
            </a:br>
            <a:br>
              <a:rPr lang="en-GB" altLang="en-US" sz="3100" b="1" dirty="0"/>
            </a:br>
            <a:r>
              <a:rPr lang="en-GB" altLang="en-US" sz="3100" b="1" dirty="0"/>
              <a:t>Support Fundraising</a:t>
            </a:r>
            <a:br>
              <a:rPr lang="en-GB" sz="3100" b="1" dirty="0"/>
            </a:br>
            <a:br>
              <a:rPr lang="en-GB" altLang="en-US" sz="3100" b="1" dirty="0">
                <a:solidFill>
                  <a:srgbClr val="FF0000"/>
                </a:solidFill>
              </a:rPr>
            </a:br>
            <a:endParaRPr lang="en-GB" altLang="en-US" sz="3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3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GB" altLang="en-US" b="1" dirty="0">
                <a:solidFill>
                  <a:srgbClr val="FF0000"/>
                </a:solidFill>
              </a:rPr>
            </a:br>
            <a:br>
              <a:rPr lang="en-GB" altLang="en-US" b="1" dirty="0"/>
            </a:br>
            <a:r>
              <a:rPr lang="en-GB" b="1" dirty="0"/>
              <a:t>Questions?</a:t>
            </a:r>
            <a:br>
              <a:rPr lang="en-GB" b="1" dirty="0"/>
            </a:br>
            <a:br>
              <a:rPr lang="en-GB" altLang="en-US" b="1" dirty="0">
                <a:solidFill>
                  <a:srgbClr val="FF0000"/>
                </a:solidFill>
              </a:rPr>
            </a:br>
            <a:endParaRPr lang="en-GB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6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59466</TotalTime>
  <Words>94</Words>
  <Application>Microsoft Office PowerPoint</Application>
  <PresentationFormat>Affichage à l'écran (4:3)</PresentationFormat>
  <Paragraphs>24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Southern Africa DM Network ADMAG Meeting Nairobi – 5-7 September 2018   </vt:lpstr>
      <vt:lpstr>Setting the scene</vt:lpstr>
      <vt:lpstr>Southern Africa DM Network a Long Silence  Southern Africa Partnership of Red Cross Societies  Sub Committees (Health, NSD, DM)  Shared Leadership Group on Cyclical Disasters and Chronic Food Insecurity  7 PNS and ICRC are supporting DM components   DM meeting in October  DM Network ToR  Priorities and Action Plan for 2019    </vt:lpstr>
      <vt:lpstr>Objectives and alignment with ADMAG a Setup an active DM Network and online Communication Platform based on EA Cluster model for all Movement Partners (NS, PNS, ICRC, IFRC)  Promote and support FBF and Micro-insurance initiatives (1 BC)  SMCC – Movement Contingency Plans EP, MCA, Movement Coordination Platform…  Cross-border Preparedness / Migration Network  Cash Preparedness  RDRT Training and Roster update (Surge Optimization)  Food Security Preparedness  </vt:lpstr>
      <vt:lpstr>Methodology  Mapping of resources and gaps  NS Peer to Peer exchange  Keep Trend Analysis updated  Improve DREF process, compliance and reporting  Inter-cluster exchange and communication  Clarify Roles and Responsibilities  </vt:lpstr>
      <vt:lpstr>Challenges and adaptation a Visibility and communication  Funding  Southern Africa is not dead - We have ideas - We are innovative  Re-establish a living and active DM Network Communicate on NS DM activities and impact  Be realistic with our financial and human capacities  Bring back interest on Southern Africa  </vt:lpstr>
      <vt:lpstr>Need ADMAG Support  Communication  Visibility  HR Support   Advocate  Support Fundraising  </vt:lpstr>
      <vt:lpstr>  Questions?  </vt:lpstr>
    </vt:vector>
  </TitlesOfParts>
  <Company>IFRC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PEDRAZZANI</dc:creator>
  <cp:lastModifiedBy>Nicolas Stéphane BOYRIE</cp:lastModifiedBy>
  <cp:revision>584</cp:revision>
  <cp:lastPrinted>2016-11-07T16:26:56Z</cp:lastPrinted>
  <dcterms:created xsi:type="dcterms:W3CDTF">2014-06-17T13:42:21Z</dcterms:created>
  <dcterms:modified xsi:type="dcterms:W3CDTF">2018-09-05T19:56:22Z</dcterms:modified>
</cp:coreProperties>
</file>