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6"/>
  </p:sldMasterIdLst>
  <p:notesMasterIdLst>
    <p:notesMasterId r:id="rId16"/>
  </p:notesMasterIdLst>
  <p:handoutMasterIdLst>
    <p:handoutMasterId r:id="rId17"/>
  </p:handoutMasterIdLst>
  <p:sldIdLst>
    <p:sldId id="268" r:id="rId7"/>
    <p:sldId id="328" r:id="rId8"/>
    <p:sldId id="335" r:id="rId9"/>
    <p:sldId id="333" r:id="rId10"/>
    <p:sldId id="338" r:id="rId11"/>
    <p:sldId id="337" r:id="rId12"/>
    <p:sldId id="341" r:id="rId13"/>
    <p:sldId id="273" r:id="rId14"/>
    <p:sldId id="339" r:id="rId15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84465" autoAdjust="0"/>
  </p:normalViewPr>
  <p:slideViewPr>
    <p:cSldViewPr>
      <p:cViewPr varScale="1">
        <p:scale>
          <a:sx n="91" d="100"/>
          <a:sy n="91" d="100"/>
        </p:scale>
        <p:origin x="10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66828-AFF9-4F9B-8AB7-36C3A9086C12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E1DF2-F6B9-49A7-AD05-486D3256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15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9938" cy="496332"/>
          </a:xfrm>
          <a:prstGeom prst="rect">
            <a:avLst/>
          </a:prstGeom>
        </p:spPr>
        <p:txBody>
          <a:bodyPr vert="horz" lIns="90599" tIns="45299" rIns="90599" bIns="4529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0599" tIns="45299" rIns="90599" bIns="45299" rtlCol="0"/>
          <a:lstStyle>
            <a:lvl1pPr algn="r">
              <a:defRPr sz="1200"/>
            </a:lvl1pPr>
          </a:lstStyle>
          <a:p>
            <a:fld id="{49CB0A63-9351-4C2D-9193-65D11BF8A1D2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99" tIns="45299" rIns="90599" bIns="4529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4"/>
            <a:ext cx="5335270" cy="4466987"/>
          </a:xfrm>
          <a:prstGeom prst="rect">
            <a:avLst/>
          </a:prstGeom>
        </p:spPr>
        <p:txBody>
          <a:bodyPr vert="horz" lIns="90599" tIns="45299" rIns="90599" bIns="4529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889938" cy="496332"/>
          </a:xfrm>
          <a:prstGeom prst="rect">
            <a:avLst/>
          </a:prstGeom>
        </p:spPr>
        <p:txBody>
          <a:bodyPr vert="horz" lIns="90599" tIns="45299" rIns="90599" bIns="4529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6332"/>
          </a:xfrm>
          <a:prstGeom prst="rect">
            <a:avLst/>
          </a:prstGeom>
        </p:spPr>
        <p:txBody>
          <a:bodyPr vert="horz" lIns="90599" tIns="45299" rIns="90599" bIns="45299" rtlCol="0" anchor="b"/>
          <a:lstStyle>
            <a:lvl1pPr algn="r">
              <a:defRPr sz="1200"/>
            </a:lvl1pPr>
          </a:lstStyle>
          <a:p>
            <a:fld id="{3F1AE9D5-7D48-425F-9268-AA9FFD82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88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E9D5-7D48-425F-9268-AA9FFD82C3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97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E9D5-7D48-425F-9268-AA9FFD82C3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1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E9D5-7D48-425F-9268-AA9FFD82C3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80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E9D5-7D48-425F-9268-AA9FFD82C3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9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E9D5-7D48-425F-9268-AA9FFD82C3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10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9B4A0-55B2-4FE4-B4BB-3551D3D5D1C9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96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21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8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78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EC44F-459E-4E74-BD90-F6253CA51E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4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57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7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30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5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5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39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40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54CB-5175-42DE-B065-BFAEB1676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0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52738"/>
            <a:ext cx="9144000" cy="40052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652234" y="3146831"/>
            <a:ext cx="803456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57238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757238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757238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757238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757238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7572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7572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7572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7572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CH" sz="4000" b="1" dirty="0" err="1">
                <a:solidFill>
                  <a:schemeClr val="bg1"/>
                </a:solidFill>
                <a:latin typeface="Arial Narrow" pitchFamily="34" charset="0"/>
              </a:rPr>
              <a:t>Strengthening</a:t>
            </a:r>
            <a:r>
              <a:rPr lang="fr-CH" sz="40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fr-CH" sz="4000" b="1" dirty="0" err="1">
                <a:solidFill>
                  <a:schemeClr val="bg1"/>
                </a:solidFill>
                <a:latin typeface="Arial Narrow" pitchFamily="34" charset="0"/>
              </a:rPr>
              <a:t>Movement</a:t>
            </a:r>
            <a:endParaRPr lang="fr-CH" sz="40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fr-CH" sz="4000" b="1" dirty="0">
                <a:solidFill>
                  <a:schemeClr val="bg1"/>
                </a:solidFill>
                <a:latin typeface="Arial Narrow" pitchFamily="34" charset="0"/>
              </a:rPr>
              <a:t> Coordination &amp; </a:t>
            </a:r>
            <a:r>
              <a:rPr lang="fr-CH" sz="4000" b="1" dirty="0" err="1">
                <a:solidFill>
                  <a:schemeClr val="bg1"/>
                </a:solidFill>
                <a:latin typeface="Arial Narrow" pitchFamily="34" charset="0"/>
              </a:rPr>
              <a:t>Cooperation</a:t>
            </a:r>
            <a:r>
              <a:rPr lang="fr-CH" sz="4000" b="1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fr-CH" sz="4000" b="1" dirty="0">
                <a:solidFill>
                  <a:schemeClr val="bg1"/>
                </a:solidFill>
                <a:latin typeface="Arial Narrow" pitchFamily="34" charset="0"/>
              </a:rPr>
              <a:t> (SMCC</a:t>
            </a:r>
            <a:r>
              <a:rPr lang="fr-CH" sz="4000" b="1" dirty="0" smtClean="0">
                <a:solidFill>
                  <a:schemeClr val="bg1"/>
                </a:solidFill>
                <a:latin typeface="Arial Narrow" pitchFamily="34" charset="0"/>
              </a:rPr>
              <a:t>)</a:t>
            </a:r>
            <a:endParaRPr lang="fr-CH" sz="40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sz="2400" b="1" u="sng" dirty="0" smtClean="0">
                <a:solidFill>
                  <a:schemeClr val="bg1"/>
                </a:solidFill>
                <a:latin typeface="Arial Narrow" pitchFamily="34" charset="0"/>
              </a:rPr>
              <a:t>ADMAG – Nairobi Sept 2018</a:t>
            </a:r>
            <a:endParaRPr lang="fr-CH" sz="2400" b="1" u="sng" dirty="0">
              <a:solidFill>
                <a:schemeClr val="bg1"/>
              </a:solidFill>
              <a:latin typeface="Arial Narrow" pitchFamily="34" charset="0"/>
            </a:endParaRP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endParaRPr lang="fr-CH" sz="4000" b="1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9144000" cy="1947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CH">
              <a:latin typeface="Calibr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96" y="885497"/>
            <a:ext cx="1057085" cy="124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4" y="1297606"/>
            <a:ext cx="4639845" cy="66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EC44F-459E-4E74-BD90-F6253CA51E0C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0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130512" y="949018"/>
            <a:ext cx="1705184" cy="702469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/>
              <a:t>Joint RTE and lessons learned</a:t>
            </a:r>
            <a:endParaRPr lang="fr-CH" sz="1000" b="1" dirty="0"/>
          </a:p>
        </p:txBody>
      </p:sp>
      <p:sp>
        <p:nvSpPr>
          <p:cNvPr id="6" name="Oval 5"/>
          <p:cNvSpPr/>
          <p:nvPr/>
        </p:nvSpPr>
        <p:spPr bwMode="auto">
          <a:xfrm>
            <a:off x="1267990" y="184132"/>
            <a:ext cx="1503809" cy="702469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/>
              <a:t>MCA, MoU Contingency plans</a:t>
            </a:r>
            <a:endParaRPr lang="fr-CH" sz="1000" b="1" dirty="0"/>
          </a:p>
        </p:txBody>
      </p:sp>
      <p:sp>
        <p:nvSpPr>
          <p:cNvPr id="7" name="Oval 6"/>
          <p:cNvSpPr/>
          <p:nvPr/>
        </p:nvSpPr>
        <p:spPr bwMode="auto">
          <a:xfrm>
            <a:off x="3275857" y="1772816"/>
            <a:ext cx="2224908" cy="648072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/>
              <a:t>Complementarity and harmonized NS CB</a:t>
            </a:r>
            <a:endParaRPr lang="fr-CH" sz="1000" b="1" dirty="0"/>
          </a:p>
        </p:txBody>
      </p:sp>
      <p:sp>
        <p:nvSpPr>
          <p:cNvPr id="8" name="Oval 7"/>
          <p:cNvSpPr/>
          <p:nvPr/>
        </p:nvSpPr>
        <p:spPr bwMode="auto">
          <a:xfrm>
            <a:off x="186614" y="4429518"/>
            <a:ext cx="1865105" cy="871690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/>
              <a:t>Joint and/or coherent communications products</a:t>
            </a:r>
            <a:endParaRPr lang="fr-CH" sz="1000" b="1" dirty="0"/>
          </a:p>
        </p:txBody>
      </p:sp>
      <p:sp>
        <p:nvSpPr>
          <p:cNvPr id="9" name="Oval 8"/>
          <p:cNvSpPr/>
          <p:nvPr/>
        </p:nvSpPr>
        <p:spPr bwMode="auto">
          <a:xfrm>
            <a:off x="150500" y="5712818"/>
            <a:ext cx="1901220" cy="884534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 err="1"/>
              <a:t>MvT</a:t>
            </a:r>
            <a:r>
              <a:rPr lang="en-US" sz="1000" b="1" dirty="0"/>
              <a:t> coordinated appeal or one international appeal</a:t>
            </a:r>
            <a:endParaRPr lang="fr-CH" sz="1000" b="1" dirty="0"/>
          </a:p>
        </p:txBody>
      </p:sp>
      <p:sp>
        <p:nvSpPr>
          <p:cNvPr id="10" name="Oval 9"/>
          <p:cNvSpPr/>
          <p:nvPr/>
        </p:nvSpPr>
        <p:spPr bwMode="auto">
          <a:xfrm>
            <a:off x="7236296" y="886601"/>
            <a:ext cx="1898970" cy="702469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/>
              <a:t>Updated mapping of MVT capacities, interests, activities</a:t>
            </a:r>
            <a:endParaRPr lang="fr-CH" sz="1000" b="1" dirty="0"/>
          </a:p>
        </p:txBody>
      </p:sp>
      <p:sp>
        <p:nvSpPr>
          <p:cNvPr id="11" name="Oval 10"/>
          <p:cNvSpPr/>
          <p:nvPr/>
        </p:nvSpPr>
        <p:spPr bwMode="auto">
          <a:xfrm>
            <a:off x="6269771" y="149603"/>
            <a:ext cx="2024022" cy="597694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/>
              <a:t>Mini Summit joint statement teleconference</a:t>
            </a:r>
            <a:endParaRPr lang="fr-CH" sz="1000" b="1" dirty="0"/>
          </a:p>
        </p:txBody>
      </p:sp>
      <p:sp>
        <p:nvSpPr>
          <p:cNvPr id="12" name="Oval 11"/>
          <p:cNvSpPr/>
          <p:nvPr/>
        </p:nvSpPr>
        <p:spPr bwMode="auto">
          <a:xfrm>
            <a:off x="7596336" y="3754725"/>
            <a:ext cx="1425916" cy="721912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 err="1"/>
              <a:t>MvT</a:t>
            </a:r>
            <a:r>
              <a:rPr lang="en-US" sz="1000" b="1" dirty="0"/>
              <a:t> coordination officers</a:t>
            </a:r>
            <a:endParaRPr lang="fr-CH" sz="1000" b="1" dirty="0"/>
          </a:p>
        </p:txBody>
      </p:sp>
      <p:sp>
        <p:nvSpPr>
          <p:cNvPr id="13" name="Oval 12"/>
          <p:cNvSpPr/>
          <p:nvPr/>
        </p:nvSpPr>
        <p:spPr bwMode="auto">
          <a:xfrm>
            <a:off x="7596336" y="4797152"/>
            <a:ext cx="1425915" cy="571554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 err="1"/>
              <a:t>MvT</a:t>
            </a:r>
            <a:r>
              <a:rPr lang="en-US" sz="1000" b="1" dirty="0"/>
              <a:t> Country plans</a:t>
            </a:r>
            <a:endParaRPr lang="fr-CH" sz="1000" b="1" dirty="0"/>
          </a:p>
        </p:txBody>
      </p:sp>
      <p:sp>
        <p:nvSpPr>
          <p:cNvPr id="14" name="Oval 13"/>
          <p:cNvSpPr/>
          <p:nvPr/>
        </p:nvSpPr>
        <p:spPr bwMode="auto">
          <a:xfrm>
            <a:off x="7509425" y="5877272"/>
            <a:ext cx="1512827" cy="628508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 err="1"/>
              <a:t>MvT</a:t>
            </a:r>
            <a:r>
              <a:rPr lang="en-US" sz="1000" b="1" dirty="0"/>
              <a:t> security framework</a:t>
            </a:r>
            <a:endParaRPr lang="fr-CH" sz="1000" b="1" dirty="0"/>
          </a:p>
        </p:txBody>
      </p:sp>
      <p:sp>
        <p:nvSpPr>
          <p:cNvPr id="15" name="Oval 14"/>
          <p:cNvSpPr/>
          <p:nvPr/>
        </p:nvSpPr>
        <p:spPr bwMode="auto">
          <a:xfrm>
            <a:off x="3707904" y="6037264"/>
            <a:ext cx="1872208" cy="721344"/>
          </a:xfrm>
          <a:prstGeom prst="ellipse">
            <a:avLst/>
          </a:prstGeom>
          <a:solidFill>
            <a:srgbClr val="F5E1A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sz="1000" b="1" dirty="0"/>
              <a:t>Complementarity and harmonized NS CB</a:t>
            </a:r>
            <a:endParaRPr lang="fr-CH" sz="1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13015" y="-40450"/>
            <a:ext cx="179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PoA</a:t>
            </a:r>
            <a:r>
              <a:rPr lang="en-US" sz="3200" b="1" dirty="0" smtClean="0"/>
              <a:t> 2015</a:t>
            </a:r>
            <a:endParaRPr lang="fr-CH" sz="3200" b="1" dirty="0"/>
          </a:p>
        </p:txBody>
      </p:sp>
    </p:spTree>
    <p:extLst>
      <p:ext uri="{BB962C8B-B14F-4D97-AF65-F5344CB8AC3E}">
        <p14:creationId xmlns:p14="http://schemas.microsoft.com/office/powerpoint/2010/main" val="25944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711349"/>
            <a:ext cx="8229600" cy="4741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Need of “new” mind-set and modus operandi</a:t>
            </a:r>
          </a:p>
          <a:p>
            <a:endParaRPr lang="en-GB" dirty="0" smtClean="0"/>
          </a:p>
          <a:p>
            <a:r>
              <a:rPr lang="en-GB" dirty="0" smtClean="0"/>
              <a:t>Concomitant </a:t>
            </a:r>
            <a:r>
              <a:rPr lang="en-GB" dirty="0"/>
              <a:t>development of </a:t>
            </a:r>
            <a:r>
              <a:rPr lang="en-GB" dirty="0" smtClean="0"/>
              <a:t>SMCC concepts/tools </a:t>
            </a:r>
            <a:r>
              <a:rPr lang="en-GB" dirty="0"/>
              <a:t>and </a:t>
            </a:r>
            <a:r>
              <a:rPr lang="en-GB" dirty="0" smtClean="0"/>
              <a:t>implementation </a:t>
            </a:r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Mis</a:t>
            </a:r>
            <a:r>
              <a:rPr lang="en-GB" dirty="0" smtClean="0"/>
              <a:t>-perception</a:t>
            </a:r>
            <a:r>
              <a:rPr lang="en-GB" dirty="0"/>
              <a:t>: GVA-driven, Institution-driven,  </a:t>
            </a:r>
            <a:r>
              <a:rPr lang="en-GB" dirty="0" smtClean="0"/>
              <a:t>Global </a:t>
            </a:r>
            <a:r>
              <a:rPr lang="en-GB" dirty="0"/>
              <a:t>agenda vs operational </a:t>
            </a:r>
            <a:r>
              <a:rPr lang="en-GB" dirty="0" smtClean="0"/>
              <a:t>reality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r>
              <a:rPr lang="en-GB" dirty="0"/>
              <a:t>Transactional cost of </a:t>
            </a:r>
            <a:r>
              <a:rPr lang="en-GB" dirty="0" smtClean="0"/>
              <a:t>coordination, Complexity?, </a:t>
            </a:r>
            <a:r>
              <a:rPr lang="en-GB" dirty="0"/>
              <a:t>flow of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95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SMCC in Africa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South Sudan “country lab”</a:t>
            </a:r>
          </a:p>
          <a:p>
            <a:endParaRPr lang="en-US" dirty="0" smtClean="0"/>
          </a:p>
          <a:p>
            <a:r>
              <a:rPr lang="en-US" dirty="0" smtClean="0"/>
              <a:t>One international appeal (Nigeria, Ebola DRC)</a:t>
            </a:r>
          </a:p>
          <a:p>
            <a:endParaRPr lang="en-US" dirty="0" smtClean="0"/>
          </a:p>
          <a:p>
            <a:r>
              <a:rPr lang="en-US" dirty="0" smtClean="0"/>
              <a:t>Mapping?</a:t>
            </a:r>
          </a:p>
          <a:p>
            <a:endParaRPr lang="en-US" dirty="0" smtClean="0"/>
          </a:p>
          <a:p>
            <a:r>
              <a:rPr lang="en-US" dirty="0" smtClean="0"/>
              <a:t>Movement “country/response” plan?</a:t>
            </a:r>
          </a:p>
          <a:p>
            <a:endParaRPr lang="en-US" dirty="0" smtClean="0"/>
          </a:p>
          <a:p>
            <a:r>
              <a:rPr lang="en-US" dirty="0" smtClean="0"/>
              <a:t>Movement Contingency planning?</a:t>
            </a:r>
          </a:p>
          <a:p>
            <a:endParaRPr lang="en-US" dirty="0" smtClean="0"/>
          </a:p>
          <a:p>
            <a:r>
              <a:rPr lang="en-US" dirty="0" smtClean="0"/>
              <a:t>Promotion?</a:t>
            </a:r>
          </a:p>
          <a:p>
            <a:endParaRPr lang="en-US" dirty="0"/>
          </a:p>
          <a:p>
            <a:r>
              <a:rPr lang="en-US" dirty="0" smtClean="0"/>
              <a:t>More dialogue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7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ADMAG SMCC objectives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13" y="2132856"/>
            <a:ext cx="8229600" cy="348925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B. Provide a platform to accelerate Movement coordination and cooperation and contribute to the implementation of the SMCC Plan of Action related to Disaster Management support to African National </a:t>
            </a:r>
            <a:r>
              <a:rPr lang="en-US" dirty="0" smtClean="0"/>
              <a:t>Societies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4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980729"/>
            <a:ext cx="8712968" cy="5472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ADMAG SMCC objectives</a:t>
            </a:r>
            <a:endParaRPr lang="fr-CH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777454"/>
              </p:ext>
            </p:extLst>
          </p:nvPr>
        </p:nvGraphicFramePr>
        <p:xfrm>
          <a:off x="323528" y="1103572"/>
          <a:ext cx="8496944" cy="5276517"/>
        </p:xfrm>
        <a:graphic>
          <a:graphicData uri="http://schemas.openxmlformats.org/drawingml/2006/table">
            <a:tbl>
              <a:tblPr firstRow="1" firstCol="1" bandRow="1"/>
              <a:tblGrid>
                <a:gridCol w="8496944"/>
              </a:tblGrid>
              <a:tr h="609156"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Activities</a:t>
                      </a:r>
                      <a:endParaRPr lang="fr-CH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156">
                <a:tc>
                  <a:txBody>
                    <a:bodyPr/>
                    <a:lstStyle/>
                    <a:p>
                      <a:pPr marL="1397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Set up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movement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coordination</a:t>
                      </a:r>
                      <a:endParaRPr lang="fr-CH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61">
                <a:tc>
                  <a:txBody>
                    <a:bodyPr/>
                    <a:lstStyle/>
                    <a:p>
                      <a:pPr marL="1397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Disseminate the SMCC </a:t>
                      </a: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fr-CH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516">
                <a:tc>
                  <a:txBody>
                    <a:bodyPr/>
                    <a:lstStyle/>
                    <a:p>
                      <a:pPr marL="1397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3) Involve the ICRC into DREFs and </a:t>
                      </a: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4) Integrate </a:t>
                      </a: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SMCC early in the operation</a:t>
                      </a:r>
                      <a:endParaRPr lang="fr-CH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Ensure 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capture </a:t>
                      </a: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NSs’ </a:t>
                      </a:r>
                      <a:r>
                        <a:rPr lang="en-GB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views</a:t>
                      </a:r>
                      <a:endParaRPr lang="fr-CH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7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6) Pilot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MVT Contingency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Planning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2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 countries</a:t>
                      </a:r>
                      <a:endParaRPr lang="fr-CH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7)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Pilot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Joint Assessment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fr-CH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Include SMCC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within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trainings</a:t>
                      </a:r>
                      <a:endParaRPr lang="fr-CH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8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137915"/>
            <a:ext cx="8229600" cy="5099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In summary…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038"/>
            <a:ext cx="8229600" cy="533531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Shared understanding of the SMCC </a:t>
            </a:r>
            <a:r>
              <a:rPr lang="en-GB" dirty="0" err="1"/>
              <a:t>PoA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Use </a:t>
            </a:r>
            <a:r>
              <a:rPr lang="en-GB" dirty="0"/>
              <a:t>of existing/new tools for cooperation (e.g</a:t>
            </a:r>
            <a:r>
              <a:rPr lang="en-GB" dirty="0" smtClean="0"/>
              <a:t>. </a:t>
            </a:r>
            <a:r>
              <a:rPr lang="en-GB" dirty="0"/>
              <a:t>MCA, Movement country plan, Movement contingency </a:t>
            </a:r>
            <a:r>
              <a:rPr lang="en-GB" dirty="0" smtClean="0"/>
              <a:t>plan, </a:t>
            </a:r>
            <a:r>
              <a:rPr lang="en-GB" dirty="0"/>
              <a:t>etc.) </a:t>
            </a:r>
          </a:p>
          <a:p>
            <a:endParaRPr lang="en-GB" dirty="0" smtClean="0"/>
          </a:p>
          <a:p>
            <a:r>
              <a:rPr lang="en-GB" dirty="0" smtClean="0"/>
              <a:t>SMCC </a:t>
            </a:r>
            <a:r>
              <a:rPr lang="en-GB" dirty="0"/>
              <a:t>to be used for responding to </a:t>
            </a:r>
            <a:r>
              <a:rPr lang="en-GB" dirty="0" smtClean="0"/>
              <a:t>“large-scale” emergency (and everywhere?)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Spirit </a:t>
            </a:r>
            <a:r>
              <a:rPr lang="en-GB" dirty="0"/>
              <a:t>of cooperation in all circumstances</a:t>
            </a:r>
          </a:p>
          <a:p>
            <a:endParaRPr lang="en-GB" dirty="0" smtClean="0"/>
          </a:p>
          <a:p>
            <a:pPr lvl="3"/>
            <a:r>
              <a:rPr lang="en-GB" sz="4300" b="1" dirty="0" smtClean="0">
                <a:solidFill>
                  <a:srgbClr val="FF0000"/>
                </a:solidFill>
              </a:rPr>
              <a:t>Let’s try, explore together</a:t>
            </a:r>
            <a:endParaRPr lang="en-GB" sz="43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54CB-5175-42DE-B065-BFAEB16762E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0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4"/>
          <a:stretch/>
        </p:blipFill>
        <p:spPr>
          <a:xfrm>
            <a:off x="0" y="5947"/>
            <a:ext cx="9128556" cy="6858000"/>
          </a:xfrm>
        </p:spPr>
      </p:pic>
      <p:sp>
        <p:nvSpPr>
          <p:cNvPr id="6" name="TextBox 5"/>
          <p:cNvSpPr txBox="1"/>
          <p:nvPr/>
        </p:nvSpPr>
        <p:spPr>
          <a:xfrm>
            <a:off x="2014599" y="461417"/>
            <a:ext cx="460851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82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RCIMP_IsRecord xmlns="7541acdc-5479-4180-87ee-2b132a38e59f">true</ICRCIMP_IsRecord>
    <Period_x0020_start xmlns="a8a2af44-4b8d-404b-a8bd-4186350a523c" xsi:nil="true"/>
    <ICRCIMP_RMIdentifier xmlns="7541acdc-5479-4180-87ee-2b132a38e59f" xsi:nil="true"/>
    <ICRCIMP_RMUnitInCharge_H xmlns="7541acdc-5479-4180-87ee-2b132a38e59f">
      <Terms xmlns="http://schemas.microsoft.com/office/infopath/2007/PartnerControls">
        <TermInfo xmlns="http://schemas.microsoft.com/office/infopath/2007/PartnerControls">
          <TermName xmlns="http://schemas.microsoft.com/office/infopath/2007/PartnerControls">GVA_DIR_GEN_MOUV_CHF</TermName>
          <TermId xmlns="http://schemas.microsoft.com/office/infopath/2007/PartnerControls">8b3340bb-acc6-4d51-b7ad-a9fa5b9f8854</TermId>
        </TermInfo>
      </Terms>
    </ICRCIMP_RMUnitInCharge_H>
    <ICRCIMP_Keyword_H xmlns="7541acdc-5479-4180-87ee-2b132a38e59f">
      <Terms xmlns="http://schemas.microsoft.com/office/infopath/2007/PartnerControls"/>
    </ICRCIMP_Keyword_H>
    <TaxCatchAll xmlns="a8a2af44-4b8d-404b-a8bd-4186350a523c">
      <Value>5</Value>
      <Value>3</Value>
      <Value>2</Value>
      <Value>1</Value>
    </TaxCatchAll>
    <ICRCIMP_Topic_H xmlns="7541acdc-5479-4180-87ee-2b132a38e59f">
      <Terms xmlns="http://schemas.microsoft.com/office/infopath/2007/PartnerControls"/>
    </ICRCIMP_Topic_H>
    <ICRCIMP_RMTransfer xmlns="7541acdc-5479-4180-87ee-2b132a38e59f">
      <Url xsi:nil="true"/>
      <Description xsi:nil="true"/>
    </ICRCIMP_RMTransfer>
    <IsIntranet xmlns="a8a2af44-4b8d-404b-a8bd-4186350a523c">false</IsIntranet>
    <RatingCount xmlns="http://schemas.microsoft.com/sharepoint/v3" xsi:nil="true"/>
    <ICRCIMP_OrganizationalAccronym_H xmlns="7541acdc-5479-4180-87ee-2b132a38e59f">
      <Terms xmlns="http://schemas.microsoft.com/office/infopath/2007/PartnerControls"/>
    </ICRCIMP_OrganizationalAccronym_H>
    <ICRCIMP_IsFocus xmlns="7541acdc-5479-4180-87ee-2b132a38e59f">false</ICRCIMP_IsFocus>
    <ICRCIMP_Country_H xmlns="7541acdc-5479-4180-87ee-2b132a38e59f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 Country</TermName>
          <TermId xmlns="http://schemas.microsoft.com/office/infopath/2007/PartnerControls">1f55df4f-c103-4303-b974-426a8e7d1d06</TermId>
        </TermInfo>
      </Terms>
    </ICRCIMP_Country_H>
    <AverageRating xmlns="http://schemas.microsoft.com/sharepoint/v3" xsi:nil="true"/>
    <ICRCIMP_DocumentType_H xmlns="7541acdc-5479-4180-87ee-2b132a38e59f">
      <Terms xmlns="http://schemas.microsoft.com/office/infopath/2007/PartnerControls"/>
    </ICRCIMP_DocumentType_H>
    <Period_x0020_end xmlns="a8a2af44-4b8d-404b-a8bd-4186350a523c" xsi:nil="true"/>
    <ICRCIMP_IHT_H xmlns="7541acdc-5479-4180-87ee-2b132a38e59f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23eb6094-56fc-4ad4-8ae2-cf1575a694f0</TermId>
        </TermInfo>
      </Terms>
    </ICRCIMP_IHT_H>
    <ICRCIMP_BusinessFunction_H xmlns="7541acdc-5479-4180-87ee-2b132a38e59f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Relation with the Movement</TermName>
          <TermId xmlns="http://schemas.microsoft.com/office/infopath/2007/PartnerControls">3e217201-4647-47f0-91b9-42c71b468689</TermId>
        </TermInfo>
      </Terms>
    </ICRCIMP_BusinessFunction_H>
    <_dlc_DocId xmlns="a8a2af44-4b8d-404b-a8bd-4186350a523c">TSMOUV-13-3311</_dlc_DocId>
    <_dlc_DocIdUrl xmlns="a8a2af44-4b8d-404b-a8bd-4186350a523c">
      <Url>https://collab.ext.icrc.org/sites/TS_MOUV/_layouts/15/DocIdRedir.aspx?ID=TSMOUV-13-3311</Url>
      <Description>TSMOUV-13-3311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CRC Team Document" ma:contentTypeID="0x010100F306B2604BE44180B8B82333BE64DF4E005A5CBB6C53404A16AAEA5338BA523999006AEE78C3639FA94FBB165E658C1BD3C0" ma:contentTypeVersion="31" ma:contentTypeDescription="Upload Form" ma:contentTypeScope="" ma:versionID="1c67e38a7cfebf8680bf85bf3c9c8486">
  <xsd:schema xmlns:xsd="http://www.w3.org/2001/XMLSchema" xmlns:xs="http://www.w3.org/2001/XMLSchema" xmlns:p="http://schemas.microsoft.com/office/2006/metadata/properties" xmlns:ns1="http://schemas.microsoft.com/sharepoint/v3" xmlns:ns2="7541acdc-5479-4180-87ee-2b132a38e59f" xmlns:ns3="a8a2af44-4b8d-404b-a8bd-4186350a523c" targetNamespace="http://schemas.microsoft.com/office/2006/metadata/properties" ma:root="true" ma:fieldsID="e3e0a44be444dced2778bcfeea32df87" ns1:_="" ns2:_="" ns3:_="">
    <xsd:import namespace="http://schemas.microsoft.com/sharepoint/v3"/>
    <xsd:import namespace="7541acdc-5479-4180-87ee-2b132a38e59f"/>
    <xsd:import namespace="a8a2af44-4b8d-404b-a8bd-4186350a523c"/>
    <xsd:element name="properties">
      <xsd:complexType>
        <xsd:sequence>
          <xsd:element name="documentManagement">
            <xsd:complexType>
              <xsd:all>
                <xsd:element ref="ns2:ICRCIMP_IsFocus" minOccurs="0"/>
                <xsd:element ref="ns3:IsIntranet" minOccurs="0"/>
                <xsd:element ref="ns3:Period_x0020_start" minOccurs="0"/>
                <xsd:element ref="ns3:Period_x0020_end" minOccurs="0"/>
                <xsd:element ref="ns2:ICRCIMP_IsRecord" minOccurs="0"/>
                <xsd:element ref="ns2:ICRCIMP_RMIdentifier" minOccurs="0"/>
                <xsd:element ref="ns2:ICRCIMP_RMTransfer" minOccurs="0"/>
                <xsd:element ref="ns1:AverageRating" minOccurs="0"/>
                <xsd:element ref="ns1:RatingCount" minOccurs="0"/>
                <xsd:element ref="ns3:_dlc_DocIdUrl" minOccurs="0"/>
                <xsd:element ref="ns2:ICRCIMP_RMUnitInCharge_H" minOccurs="0"/>
                <xsd:element ref="ns3:TaxCatchAll" minOccurs="0"/>
                <xsd:element ref="ns3:TaxCatchAllLabel" minOccurs="0"/>
                <xsd:element ref="ns3:_dlc_DocIdPersistId" minOccurs="0"/>
                <xsd:element ref="ns2:ICRCIMP_Keyword_H" minOccurs="0"/>
                <xsd:element ref="ns3:_dlc_DocId" minOccurs="0"/>
                <xsd:element ref="ns2:ICRCIMP_OrganizationalAccronym_H" minOccurs="0"/>
                <xsd:element ref="ns2:ICRCIMP_Country_H" minOccurs="0"/>
                <xsd:element ref="ns2:ICRCIMP_DocumentType_H" minOccurs="0"/>
                <xsd:element ref="ns2:ICRCIMP_IHT_H" minOccurs="0"/>
                <xsd:element ref="ns2:ICRCIMP_BusinessFunction_H" minOccurs="0"/>
                <xsd:element ref="ns2:ICRCIMP_Topic_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6" nillable="true" ma:displayName="Rating (0-5)" ma:decimals="2" ma:description="Average value of all the ratings that have been submitted" ma:hidden="true" ma:internalName="AverageRating" ma:readOnly="false">
      <xsd:simpleType>
        <xsd:restriction base="dms:Number"/>
      </xsd:simpleType>
    </xsd:element>
    <xsd:element name="RatingCount" ma:index="17" nillable="true" ma:displayName="Number of Ratings" ma:decimals="0" ma:description="Number of ratings submitted" ma:hidden="true" ma:internalName="RatingCount" ma:readOnly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41acdc-5479-4180-87ee-2b132a38e59f" elementFormDefault="qualified">
    <xsd:import namespace="http://schemas.microsoft.com/office/2006/documentManagement/types"/>
    <xsd:import namespace="http://schemas.microsoft.com/office/infopath/2007/PartnerControls"/>
    <xsd:element name="ICRCIMP_IsFocus" ma:index="5" nillable="true" ma:displayName="Is Key Document" ma:default="0" ma:internalName="ICRCIMP_IsFocus">
      <xsd:simpleType>
        <xsd:restriction base="dms:Boolean"/>
      </xsd:simpleType>
    </xsd:element>
    <xsd:element name="ICRCIMP_IsRecord" ma:index="12" nillable="true" ma:displayName="Is Record" ma:default="0" ma:internalName="ICRCIMP_IsRecord">
      <xsd:simpleType>
        <xsd:restriction base="dms:Boolean"/>
      </xsd:simpleType>
    </xsd:element>
    <xsd:element name="ICRCIMP_RMIdentifier" ma:index="13" nillable="true" ma:displayName="RM Identifier" ma:hidden="true" ma:internalName="ICRCIMP_RMIdentifier" ma:readOnly="false">
      <xsd:simpleType>
        <xsd:restriction base="dms:Text"/>
      </xsd:simpleType>
    </xsd:element>
    <xsd:element name="ICRCIMP_RMTransfer" ma:index="15" nillable="true" ma:displayName="RM Transfer" ma:format="Image" ma:hidden="true" ma:internalName="ICRCIMP_RMTransfer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CRCIMP_RMUnitInCharge_H" ma:index="25" nillable="true" ma:taxonomy="true" ma:internalName="ICRCIMP_RMUnitInCharge_H" ma:taxonomyFieldName="ICRCIMP_RMUnitInCharge" ma:displayName="RM Unit In Charge" ma:readOnly="false" ma:default="" ma:fieldId="{6e3f7d82-bb30-4acf-bd11-eef511e2f6ff}" ma:sspId="ab0fa9d1-5a5a-4c9b-9c24-b67ffc5bb60f" ma:termSetId="9e1982ce-954c-4bc3-b476-a56a519943c0" ma:anchorId="63380a77-9e03-450d-9a07-fe8456eb1d4e" ma:open="false" ma:isKeyword="false">
      <xsd:complexType>
        <xsd:sequence>
          <xsd:element ref="pc:Terms" minOccurs="0" maxOccurs="1"/>
        </xsd:sequence>
      </xsd:complexType>
    </xsd:element>
    <xsd:element name="ICRCIMP_Keyword_H" ma:index="29" nillable="true" ma:taxonomy="true" ma:internalName="ICRCIMP_Keyword_H" ma:taxonomyFieldName="ICRCIMP_Keyword" ma:displayName="Keyword" ma:readOnly="false" ma:default="" ma:fieldId="{f27af7a6-d078-4508-aeeb-bc60d2b2a9c2}" ma:taxonomyMulti="true" ma:sspId="ab0fa9d1-5a5a-4c9b-9c24-b67ffc5bb60f" ma:termSetId="9e1982ce-954c-4bc3-b476-a56a519943c0" ma:anchorId="dc16195f-09ad-42a4-9fc8-901be5812cbf" ma:open="false" ma:isKeyword="false">
      <xsd:complexType>
        <xsd:sequence>
          <xsd:element ref="pc:Terms" minOccurs="0" maxOccurs="1"/>
        </xsd:sequence>
      </xsd:complexType>
    </xsd:element>
    <xsd:element name="ICRCIMP_OrganizationalAccronym_H" ma:index="31" nillable="true" ma:taxonomy="true" ma:internalName="ICRCIMP_OrganizationalAccronym_H" ma:taxonomyFieldName="ICRCIMP_OrganizationalAccronym" ma:displayName="Organizational Acronym" ma:readOnly="false" ma:default="" ma:fieldId="{7ccf5c89-e992-4c56-8c3d-f080454b7083}" ma:sspId="ab0fa9d1-5a5a-4c9b-9c24-b67ffc5bb60f" ma:termSetId="9e1982ce-954c-4bc3-b476-a56a519943c0" ma:anchorId="63380a77-9e03-450d-9a07-fe8456eb1d4e" ma:open="false" ma:isKeyword="false">
      <xsd:complexType>
        <xsd:sequence>
          <xsd:element ref="pc:Terms" minOccurs="0" maxOccurs="1"/>
        </xsd:sequence>
      </xsd:complexType>
    </xsd:element>
    <xsd:element name="ICRCIMP_Country_H" ma:index="32" nillable="true" ma:taxonomy="true" ma:internalName="ICRCIMP_Country_H" ma:taxonomyFieldName="ICRCIMP_Country" ma:displayName="Country" ma:readOnly="false" ma:default="1;#No Country|1f55df4f-c103-4303-b974-426a8e7d1d06" ma:fieldId="{43c356ae-dbf9-4781-9db5-36f4e2c43aa5}" ma:taxonomyMulti="true" ma:sspId="ab0fa9d1-5a5a-4c9b-9c24-b67ffc5bb60f" ma:termSetId="9e1982ce-954c-4bc3-b476-a56a519943c0" ma:anchorId="ef6172f5-22a7-44c1-85b4-1009e07f4347" ma:open="false" ma:isKeyword="false">
      <xsd:complexType>
        <xsd:sequence>
          <xsd:element ref="pc:Terms" minOccurs="0" maxOccurs="1"/>
        </xsd:sequence>
      </xsd:complexType>
    </xsd:element>
    <xsd:element name="ICRCIMP_DocumentType_H" ma:index="33" nillable="true" ma:taxonomy="true" ma:internalName="ICRCIMP_DocumentType_H" ma:taxonomyFieldName="ICRCIMP_DocumentType" ma:displayName="Document Type" ma:readOnly="false" ma:default="" ma:fieldId="{be9838ba-4f15-4a58-a832-ef14848e4da7}" ma:sspId="ab0fa9d1-5a5a-4c9b-9c24-b67ffc5bb60f" ma:termSetId="9e1982ce-954c-4bc3-b476-a56a519943c0" ma:anchorId="d4aee717-125d-40b5-a4ac-9555539d892b" ma:open="false" ma:isKeyword="false">
      <xsd:complexType>
        <xsd:sequence>
          <xsd:element ref="pc:Terms" minOccurs="0" maxOccurs="1"/>
        </xsd:sequence>
      </xsd:complexType>
    </xsd:element>
    <xsd:element name="ICRCIMP_IHT_H" ma:index="34" nillable="true" ma:taxonomy="true" ma:internalName="ICRCIMP_IHT_H" ma:taxonomyFieldName="ICRCIMP_IHT" ma:displayName="IHT" ma:readOnly="false" ma:default="2;#Internal|23eb6094-56fc-4ad4-8ae2-cf1575a694f0" ma:fieldId="{065c2617-21f6-47e4-87f5-3c0378fecd5d}" ma:sspId="ab0fa9d1-5a5a-4c9b-9c24-b67ffc5bb60f" ma:termSetId="9e1982ce-954c-4bc3-b476-a56a519943c0" ma:anchorId="b0b0a92e-8599-45de-9f88-f18d1883a95e" ma:open="false" ma:isKeyword="false">
      <xsd:complexType>
        <xsd:sequence>
          <xsd:element ref="pc:Terms" minOccurs="0" maxOccurs="1"/>
        </xsd:sequence>
      </xsd:complexType>
    </xsd:element>
    <xsd:element name="ICRCIMP_BusinessFunction_H" ma:index="35" nillable="true" ma:taxonomy="true" ma:internalName="ICRCIMP_BusinessFunction_H" ma:taxonomyFieldName="ICRCIMP_BusinessFunction" ma:displayName="Business Function" ma:readOnly="false" ma:default="" ma:fieldId="{135f9e93-e411-4f51-a3e4-c80a6701173e}" ma:sspId="ab0fa9d1-5a5a-4c9b-9c24-b67ffc5bb60f" ma:termSetId="9e1982ce-954c-4bc3-b476-a56a519943c0" ma:anchorId="1f494b62-34d6-4855-af7c-08b76e795dc3" ma:open="false" ma:isKeyword="false">
      <xsd:complexType>
        <xsd:sequence>
          <xsd:element ref="pc:Terms" minOccurs="0" maxOccurs="1"/>
        </xsd:sequence>
      </xsd:complexType>
    </xsd:element>
    <xsd:element name="ICRCIMP_Topic_H" ma:index="36" nillable="true" ma:taxonomy="true" ma:internalName="ICRCIMP_Topic_H" ma:taxonomyFieldName="Key_x0020_Issue" ma:displayName="Key Issue" ma:readOnly="false" ma:default="" ma:fieldId="{3c075bcb-7e07-4d9c-acf9-7529be614bbf}" ma:taxonomyMulti="true" ma:sspId="ab0fa9d1-5a5a-4c9b-9c24-b67ffc5bb60f" ma:termSetId="9e1982ce-954c-4bc3-b476-a56a519943c0" ma:anchorId="a8ad2310-98ac-4bbe-9c4d-0a57da7951af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2af44-4b8d-404b-a8bd-4186350a523c" elementFormDefault="qualified">
    <xsd:import namespace="http://schemas.microsoft.com/office/2006/documentManagement/types"/>
    <xsd:import namespace="http://schemas.microsoft.com/office/infopath/2007/PartnerControls"/>
    <xsd:element name="IsIntranet" ma:index="6" nillable="true" ma:displayName="Is Intranet" ma:default="0" ma:internalName="IsIntranet">
      <xsd:simpleType>
        <xsd:restriction base="dms:Boolean"/>
      </xsd:simpleType>
    </xsd:element>
    <xsd:element name="Period_x0020_start" ma:index="10" nillable="true" ma:displayName="Period start" ma:format="DateOnly" ma:internalName="Period_x0020_start">
      <xsd:simpleType>
        <xsd:restriction base="dms:DateTime"/>
      </xsd:simpleType>
    </xsd:element>
    <xsd:element name="Period_x0020_end" ma:index="11" nillable="true" ma:displayName="Period end" ma:format="DateOnly" ma:internalName="Period_x0020_end">
      <xsd:simpleType>
        <xsd:restriction base="dms:DateTime"/>
      </xsd:simpleType>
    </xsd:element>
    <xsd:element name="_dlc_DocIdUrl" ma:index="2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" ma:index="26" nillable="true" ma:displayName="Taxonomy Catch All Column" ma:hidden="true" ma:list="{09785cf0-c45e-44cd-a323-9caff63e79a2}" ma:internalName="TaxCatchAll" ma:showField="CatchAllData" ma:web="7541acdc-5479-4180-87ee-2b132a38e5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7" nillable="true" ma:displayName="Taxonomy Catch All Column1" ma:hidden="true" ma:list="{09785cf0-c45e-44cd-a323-9caff63e79a2}" ma:internalName="TaxCatchAllLabel" ma:readOnly="true" ma:showField="CatchAllDataLabel" ma:web="7541acdc-5479-4180-87ee-2b132a38e5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3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8" ma:displayName="Content Type"/>
        <xsd:element ref="dc:title" minOccurs="0" maxOccurs="1" ma:index="1" ma:displayName="Summary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ab0fa9d1-5a5a-4c9b-9c24-b67ffc5bb60f" ContentTypeId="0x010100F306B2604BE44180B8B82333BE64DF4E005A5CBB6C53404A16AAEA5338BA523999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883638D-4DFE-4F30-9D0C-0A3CD4F913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22950D-459F-4199-A989-9430CF2A8C41}">
  <ds:schemaRefs>
    <ds:schemaRef ds:uri="http://schemas.microsoft.com/sharepoint/v3"/>
    <ds:schemaRef ds:uri="7541acdc-5479-4180-87ee-2b132a38e59f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a8a2af44-4b8d-404b-a8bd-4186350a523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22B8E5D-4148-40ED-8CD6-5D1DE521B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541acdc-5479-4180-87ee-2b132a38e59f"/>
    <ds:schemaRef ds:uri="a8a2af44-4b8d-404b-a8bd-4186350a5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57A8521-A233-44AC-BD85-5591DE2EBB8D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116CD632-BDE9-47C2-BC88-1059AC89163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15137</TotalTime>
  <Words>315</Words>
  <Application>Microsoft Office PowerPoint</Application>
  <PresentationFormat>On-screen Show (4:3)</PresentationFormat>
  <Paragraphs>75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Challenges</vt:lpstr>
      <vt:lpstr>SMCC in Africa</vt:lpstr>
      <vt:lpstr>ADMAG SMCC objectives</vt:lpstr>
      <vt:lpstr>ADMAG SMCC objectives</vt:lpstr>
      <vt:lpstr>In summary…</vt:lpstr>
      <vt:lpstr>   </vt:lpstr>
    </vt:vector>
  </TitlesOfParts>
  <Company>ICRC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SMCC Standard Presentation</dc:title>
  <dc:creator>Cynthia Brassard-Boudreau</dc:creator>
  <cp:lastModifiedBy>Reel Ahmed</cp:lastModifiedBy>
  <cp:revision>236</cp:revision>
  <cp:lastPrinted>2015-03-05T10:19:30Z</cp:lastPrinted>
  <dcterms:created xsi:type="dcterms:W3CDTF">2014-09-16T11:01:19Z</dcterms:created>
  <dcterms:modified xsi:type="dcterms:W3CDTF">2018-09-11T13:24:22Z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0x010100F306B2604BE44180B8B82333BE64DF4E005A5CBB6C53404A16AAEA5338BA523999006AEE78C3639FA94FBB165E658C1BD3C0</vt:lpwstr>
  </property>
  <property fmtid="{D5CDD505-2E9C-101B-9397-08002B2CF9AE}" pid="3" name="ICRCIMP_IHT">
    <vt:lpwstr>2;#Internal|23eb6094-56fc-4ad4-8ae2-cf1575a694f0</vt:lpwstr>
  </property>
  <property fmtid="{D5CDD505-2E9C-101B-9397-08002B2CF9AE}" pid="4" name="Key_x0020_Issue">
    <vt:lpwstr/>
  </property>
  <property fmtid="{D5CDD505-2E9C-101B-9397-08002B2CF9AE}" pid="5" name="ICRCIMP_DocumentType">
    <vt:lpwstr/>
  </property>
  <property fmtid="{D5CDD505-2E9C-101B-9397-08002B2CF9AE}" pid="6" name="ICRCIMP_Country">
    <vt:lpwstr>1;#No Country|1f55df4f-c103-4303-b974-426a8e7d1d06</vt:lpwstr>
  </property>
  <property fmtid="{D5CDD505-2E9C-101B-9397-08002B2CF9AE}" pid="7" name="ICRCIMP_RMUnitInCharge">
    <vt:lpwstr>3;#GVA_DIR_GEN_MOUV_CHF|8b3340bb-acc6-4d51-b7ad-a9fa5b9f8854</vt:lpwstr>
  </property>
  <property fmtid="{D5CDD505-2E9C-101B-9397-08002B2CF9AE}" pid="8" name="ICRCIMP_Keyword">
    <vt:lpwstr/>
  </property>
  <property fmtid="{D5CDD505-2E9C-101B-9397-08002B2CF9AE}" pid="9" name="ICRCIMP_BusinessFunction">
    <vt:lpwstr>5;#Relation with the Movement|3e217201-4647-47f0-91b9-42c71b468689</vt:lpwstr>
  </property>
  <property fmtid="{D5CDD505-2E9C-101B-9397-08002B2CF9AE}" pid="10" name="ICRCIMP_ManageAccess">
    <vt:bool>false</vt:bool>
  </property>
  <property fmtid="{D5CDD505-2E9C-101B-9397-08002B2CF9AE}" pid="11" name="ICRCIMP_OrganizationalAccronym">
    <vt:lpwstr/>
  </property>
  <property fmtid="{D5CDD505-2E9C-101B-9397-08002B2CF9AE}" pid="12" name="Key Issue">
    <vt:lpwstr/>
  </property>
  <property fmtid="{D5CDD505-2E9C-101B-9397-08002B2CF9AE}" pid="13" name="_dlc_DocIdItemGuid">
    <vt:lpwstr>7e0e6e6f-fe99-4a45-89f6-a575b4e78fbf</vt:lpwstr>
  </property>
  <property fmtid="{D5CDD505-2E9C-101B-9397-08002B2CF9AE}" pid="14" name="_vti_ItemDeclaredRecord">
    <vt:filetime>2016-10-06T12:23:00Z</vt:filetime>
  </property>
  <property fmtid="{D5CDD505-2E9C-101B-9397-08002B2CF9AE}" pid="15" name="_vti_ItemHoldRecordStatus">
    <vt:i4>16</vt:i4>
  </property>
  <property fmtid="{D5CDD505-2E9C-101B-9397-08002B2CF9AE}" pid="16" name="ecm_RecordRestrictions">
    <vt:lpwstr>None</vt:lpwstr>
  </property>
  <property fmtid="{D5CDD505-2E9C-101B-9397-08002B2CF9AE}" pid="17" name="ICRCIMP_OrganizationalUnit">
    <vt:lpwstr/>
  </property>
  <property fmtid="{D5CDD505-2E9C-101B-9397-08002B2CF9AE}" pid="18" name="ICRCIMP_Site_H">
    <vt:lpwstr/>
  </property>
  <property fmtid="{D5CDD505-2E9C-101B-9397-08002B2CF9AE}" pid="19" name="ICRCIMP_Site">
    <vt:lpwstr/>
  </property>
  <property fmtid="{D5CDD505-2E9C-101B-9397-08002B2CF9AE}" pid="20" name="ICRCIMP_OrganizationalUnit_H">
    <vt:lpwstr/>
  </property>
</Properties>
</file>