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72" r:id="rId3"/>
    <p:sldId id="271" r:id="rId4"/>
    <p:sldId id="277" r:id="rId5"/>
    <p:sldId id="290" r:id="rId6"/>
    <p:sldId id="289" r:id="rId7"/>
    <p:sldId id="28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87433" autoAdjust="0"/>
  </p:normalViewPr>
  <p:slideViewPr>
    <p:cSldViewPr>
      <p:cViewPr varScale="1">
        <p:scale>
          <a:sx n="95" d="100"/>
          <a:sy n="95" d="100"/>
        </p:scale>
        <p:origin x="12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832072-4A60-4A41-AF17-9284E249E4C9}" type="datetimeFigureOut">
              <a:rPr lang="en-GB" smtClean="0"/>
              <a:t>11/09/2018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A074B4-C272-4F96-9364-E47C8714FDA7}" type="slidenum">
              <a:rPr lang="en-GB" smtClean="0"/>
              <a:t>‹#›</a:t>
            </a:fld>
            <a:endParaRPr lang="en-GB"/>
          </a:p>
        </p:txBody>
      </p:sp>
    </p:spTree>
    <p:extLst>
      <p:ext uri="{BB962C8B-B14F-4D97-AF65-F5344CB8AC3E}">
        <p14:creationId xmlns:p14="http://schemas.microsoft.com/office/powerpoint/2010/main" val="230473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34A074B4-C272-4F96-9364-E47C8714FDA7}" type="slidenum">
              <a:rPr lang="en-GB" smtClean="0"/>
              <a:t>1</a:t>
            </a:fld>
            <a:endParaRPr lang="en-GB"/>
          </a:p>
        </p:txBody>
      </p:sp>
    </p:spTree>
    <p:extLst>
      <p:ext uri="{BB962C8B-B14F-4D97-AF65-F5344CB8AC3E}">
        <p14:creationId xmlns:p14="http://schemas.microsoft.com/office/powerpoint/2010/main" val="24021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34A074B4-C272-4F96-9364-E47C8714FDA7}" type="slidenum">
              <a:rPr lang="en-GB" smtClean="0"/>
              <a:t>2</a:t>
            </a:fld>
            <a:endParaRPr lang="en-GB"/>
          </a:p>
        </p:txBody>
      </p:sp>
    </p:spTree>
    <p:extLst>
      <p:ext uri="{BB962C8B-B14F-4D97-AF65-F5344CB8AC3E}">
        <p14:creationId xmlns:p14="http://schemas.microsoft.com/office/powerpoint/2010/main" val="224037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4A074B4-C272-4F96-9364-E47C8714FDA7}" type="slidenum">
              <a:rPr lang="en-GB" smtClean="0"/>
              <a:t>3</a:t>
            </a:fld>
            <a:endParaRPr lang="en-GB"/>
          </a:p>
        </p:txBody>
      </p:sp>
    </p:spTree>
    <p:extLst>
      <p:ext uri="{BB962C8B-B14F-4D97-AF65-F5344CB8AC3E}">
        <p14:creationId xmlns:p14="http://schemas.microsoft.com/office/powerpoint/2010/main" val="412664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4A074B4-C272-4F96-9364-E47C8714FDA7}" type="slidenum">
              <a:rPr lang="en-GB" smtClean="0"/>
              <a:t>5</a:t>
            </a:fld>
            <a:endParaRPr lang="en-GB"/>
          </a:p>
        </p:txBody>
      </p:sp>
    </p:spTree>
    <p:extLst>
      <p:ext uri="{BB962C8B-B14F-4D97-AF65-F5344CB8AC3E}">
        <p14:creationId xmlns:p14="http://schemas.microsoft.com/office/powerpoint/2010/main" val="81048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199440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366864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3702747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4238943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332946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290253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711988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GB"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77728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793371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GB"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497683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61350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539644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109510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316763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38320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3294B-491D-45C2-A4C1-9C6A35B76951}" type="datetimeFigureOut">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171299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E23294B-491D-45C2-A4C1-9C6A35B76951}" type="datetimeFigureOut">
              <a:rPr lang="en-GB" smtClean="0"/>
              <a:t>11/09/2018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2267342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23294B-491D-45C2-A4C1-9C6A35B76951}" type="datetimeFigureOut">
              <a:rPr lang="en-GB" smtClean="0"/>
              <a:t>11/09/2018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400235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23294B-491D-45C2-A4C1-9C6A35B76951}" type="datetimeFigureOut">
              <a:rPr lang="en-GB" smtClean="0"/>
              <a:t>11/09/2018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84495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3294B-491D-45C2-A4C1-9C6A35B76951}" type="datetimeFigureOut">
              <a:rPr lang="en-GB" smtClean="0"/>
              <a:t>11/09/2018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210041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294B-491D-45C2-A4C1-9C6A35B76951}" type="datetimeFigureOut">
              <a:rPr lang="en-GB" smtClean="0"/>
              <a:t>11/09/2018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164170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294B-491D-45C2-A4C1-9C6A35B76951}" type="datetimeFigureOut">
              <a:rPr lang="en-GB" smtClean="0"/>
              <a:t>11/09/2018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9DC400-F116-4681-AE77-CAD366B82D1C}" type="slidenum">
              <a:rPr lang="en-GB" smtClean="0"/>
              <a:t>‹#›</a:t>
            </a:fld>
            <a:endParaRPr lang="en-GB"/>
          </a:p>
        </p:txBody>
      </p:sp>
    </p:spTree>
    <p:extLst>
      <p:ext uri="{BB962C8B-B14F-4D97-AF65-F5344CB8AC3E}">
        <p14:creationId xmlns:p14="http://schemas.microsoft.com/office/powerpoint/2010/main" val="50884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3294B-491D-45C2-A4C1-9C6A35B76951}" type="datetimeFigureOut">
              <a:rPr lang="en-GB" smtClean="0"/>
              <a:t>11/09/2018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DC400-F116-4681-AE77-CAD366B82D1C}" type="slidenum">
              <a:rPr lang="en-GB" smtClean="0"/>
              <a:t>‹#›</a:t>
            </a:fld>
            <a:endParaRPr lang="en-GB"/>
          </a:p>
        </p:txBody>
      </p:sp>
    </p:spTree>
    <p:extLst>
      <p:ext uri="{BB962C8B-B14F-4D97-AF65-F5344CB8AC3E}">
        <p14:creationId xmlns:p14="http://schemas.microsoft.com/office/powerpoint/2010/main" val="179489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C103A-52CE-41F7-894F-07D3535FB0C4}" type="datetimeFigureOut">
              <a:rPr lang="en-GB" smtClean="0">
                <a:solidFill>
                  <a:prstClr val="black">
                    <a:tint val="75000"/>
                  </a:prstClr>
                </a:solidFill>
              </a:rPr>
              <a:pPr/>
              <a:t>11/09/2018</a:t>
            </a:fld>
            <a:endParaRPr lang="en-GB"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AB34B9-98DE-438E-B73A-BDA5BC351119}"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492307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1bWZzsAjpU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FF0000"/>
                </a:solidFill>
              </a:rPr>
              <a:t>Surge Optimisation</a:t>
            </a:r>
            <a:endParaRPr lang="en-GB" b="1" dirty="0">
              <a:solidFill>
                <a:srgbClr val="FF0000"/>
              </a:solidFill>
            </a:endParaRPr>
          </a:p>
        </p:txBody>
      </p:sp>
      <p:sp>
        <p:nvSpPr>
          <p:cNvPr id="3" name="Subtitle 2"/>
          <p:cNvSpPr>
            <a:spLocks noGrp="1"/>
          </p:cNvSpPr>
          <p:nvPr>
            <p:ph type="subTitle" idx="1"/>
          </p:nvPr>
        </p:nvSpPr>
        <p:spPr>
          <a:xfrm>
            <a:off x="1331640" y="3501008"/>
            <a:ext cx="6400800" cy="1752600"/>
          </a:xfrm>
        </p:spPr>
        <p:txBody>
          <a:bodyPr/>
          <a:lstStyle/>
          <a:p>
            <a:endParaRPr lang="en-GB" dirty="0"/>
          </a:p>
        </p:txBody>
      </p:sp>
    </p:spTree>
    <p:extLst>
      <p:ext uri="{BB962C8B-B14F-4D97-AF65-F5344CB8AC3E}">
        <p14:creationId xmlns:p14="http://schemas.microsoft.com/office/powerpoint/2010/main" val="3862440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5215"/>
            <a:ext cx="8229600" cy="1143000"/>
          </a:xfrm>
        </p:spPr>
        <p:txBody>
          <a:bodyPr/>
          <a:lstStyle/>
          <a:p>
            <a:r>
              <a:rPr lang="en-GB" dirty="0" smtClean="0">
                <a:solidFill>
                  <a:srgbClr val="FF0000"/>
                </a:solidFill>
              </a:rPr>
              <a:t>Aim</a:t>
            </a:r>
            <a:endParaRPr lang="en-GB" dirty="0">
              <a:solidFill>
                <a:srgbClr val="FF0000"/>
              </a:solidFill>
            </a:endParaRPr>
          </a:p>
        </p:txBody>
      </p:sp>
      <p:sp>
        <p:nvSpPr>
          <p:cNvPr id="3" name="Content Placeholder 2"/>
          <p:cNvSpPr>
            <a:spLocks noGrp="1"/>
          </p:cNvSpPr>
          <p:nvPr>
            <p:ph idx="1"/>
          </p:nvPr>
        </p:nvSpPr>
        <p:spPr/>
        <p:txBody>
          <a:bodyPr/>
          <a:lstStyle/>
          <a:p>
            <a:pPr marL="857250" lvl="1" indent="-457200">
              <a:buFont typeface="Arial" panose="020B0604020202020204" pitchFamily="34" charset="0"/>
              <a:buChar char="•"/>
            </a:pPr>
            <a:r>
              <a:rPr lang="en-GB" dirty="0" smtClean="0"/>
              <a:t>What is Surge Optimisation?</a:t>
            </a:r>
          </a:p>
          <a:p>
            <a:pPr marL="857250" lvl="1" indent="-457200">
              <a:buFont typeface="Arial" panose="020B0604020202020204" pitchFamily="34" charset="0"/>
              <a:buChar char="•"/>
            </a:pPr>
            <a:r>
              <a:rPr lang="en-GB" dirty="0" smtClean="0"/>
              <a:t>Examples of how SO will address challenges in the region</a:t>
            </a:r>
          </a:p>
          <a:p>
            <a:pPr marL="857250" lvl="1" indent="-457200">
              <a:buFont typeface="Arial" panose="020B0604020202020204" pitchFamily="34" charset="0"/>
              <a:buChar char="•"/>
            </a:pPr>
            <a:r>
              <a:rPr lang="en-GB" dirty="0" smtClean="0"/>
              <a:t>Engagement and who is involved and how NSs can support the process?</a:t>
            </a:r>
          </a:p>
          <a:p>
            <a:pPr marL="857250" lvl="1" indent="-457200">
              <a:buFont typeface="Arial" panose="020B0604020202020204" pitchFamily="34" charset="0"/>
              <a:buChar char="•"/>
            </a:pPr>
            <a:endParaRPr lang="en-GB" dirty="0" smtClean="0"/>
          </a:p>
          <a:p>
            <a:endParaRPr lang="en-GB" dirty="0" smtClean="0"/>
          </a:p>
          <a:p>
            <a:endParaRPr lang="en-GB" dirty="0"/>
          </a:p>
        </p:txBody>
      </p:sp>
    </p:spTree>
    <p:extLst>
      <p:ext uri="{BB962C8B-B14F-4D97-AF65-F5344CB8AC3E}">
        <p14:creationId xmlns:p14="http://schemas.microsoft.com/office/powerpoint/2010/main" val="1981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Surge Optimisation?</a:t>
            </a:r>
            <a:endParaRPr lang="en-GB" dirty="0">
              <a:solidFill>
                <a:srgbClr val="FF0000"/>
              </a:solidFill>
            </a:endParaRPr>
          </a:p>
        </p:txBody>
      </p:sp>
      <p:sp>
        <p:nvSpPr>
          <p:cNvPr id="3" name="Content Placeholder 2"/>
          <p:cNvSpPr>
            <a:spLocks noGrp="1"/>
          </p:cNvSpPr>
          <p:nvPr>
            <p:ph idx="1"/>
          </p:nvPr>
        </p:nvSpPr>
        <p:spPr>
          <a:xfrm>
            <a:off x="457200" y="1600200"/>
            <a:ext cx="8229600" cy="4853136"/>
          </a:xfrm>
        </p:spPr>
        <p:txBody>
          <a:bodyPr>
            <a:normAutofit lnSpcReduction="10000"/>
          </a:bodyPr>
          <a:lstStyle/>
          <a:p>
            <a:pPr lvl="0"/>
            <a:r>
              <a:rPr lang="en-GB" dirty="0">
                <a:solidFill>
                  <a:prstClr val="black"/>
                </a:solidFill>
                <a:hlinkClick r:id="rId3"/>
              </a:rPr>
              <a:t>https://</a:t>
            </a:r>
            <a:r>
              <a:rPr lang="en-GB" dirty="0" smtClean="0">
                <a:solidFill>
                  <a:prstClr val="black"/>
                </a:solidFill>
                <a:hlinkClick r:id="rId3"/>
              </a:rPr>
              <a:t>www.youtube.com/watch?v=1bWZzsAjpUM</a:t>
            </a:r>
            <a:r>
              <a:rPr lang="en-GB" dirty="0" smtClean="0">
                <a:solidFill>
                  <a:prstClr val="black"/>
                </a:solidFill>
              </a:rPr>
              <a:t> </a:t>
            </a:r>
          </a:p>
          <a:p>
            <a:pPr lvl="0"/>
            <a:r>
              <a:rPr lang="en-GB" dirty="0" smtClean="0">
                <a:solidFill>
                  <a:prstClr val="black"/>
                </a:solidFill>
              </a:rPr>
              <a:t>Implementation </a:t>
            </a:r>
            <a:r>
              <a:rPr lang="en-GB" dirty="0">
                <a:solidFill>
                  <a:prstClr val="black"/>
                </a:solidFill>
              </a:rPr>
              <a:t>through Seven thematic working groups </a:t>
            </a:r>
          </a:p>
          <a:p>
            <a:pPr marL="914400" lvl="1" indent="-514350">
              <a:buFont typeface="+mj-lt"/>
              <a:buAutoNum type="arabicPeriod"/>
            </a:pPr>
            <a:r>
              <a:rPr lang="en-GB" sz="2400" dirty="0">
                <a:solidFill>
                  <a:srgbClr val="FF0000"/>
                </a:solidFill>
              </a:rPr>
              <a:t>Leadership and Coordination</a:t>
            </a:r>
          </a:p>
          <a:p>
            <a:pPr marL="914400" lvl="1" indent="-514350">
              <a:buFont typeface="+mj-lt"/>
              <a:buAutoNum type="arabicPeriod"/>
            </a:pPr>
            <a:r>
              <a:rPr lang="en-GB" sz="2400" dirty="0">
                <a:solidFill>
                  <a:srgbClr val="FF0000"/>
                </a:solidFill>
              </a:rPr>
              <a:t>HR and support services in emergencies</a:t>
            </a:r>
          </a:p>
          <a:p>
            <a:pPr marL="914400" lvl="1" indent="-514350">
              <a:buFont typeface="+mj-lt"/>
              <a:buAutoNum type="arabicPeriod"/>
            </a:pPr>
            <a:r>
              <a:rPr lang="en-GB" sz="2400" dirty="0">
                <a:solidFill>
                  <a:srgbClr val="FF0000"/>
                </a:solidFill>
              </a:rPr>
              <a:t>Assessments</a:t>
            </a:r>
          </a:p>
          <a:p>
            <a:pPr marL="914400" lvl="1" indent="-514350">
              <a:buFont typeface="+mj-lt"/>
              <a:buAutoNum type="arabicPeriod"/>
            </a:pPr>
            <a:r>
              <a:rPr lang="en-GB" sz="2400" dirty="0">
                <a:solidFill>
                  <a:srgbClr val="FF0000"/>
                </a:solidFill>
              </a:rPr>
              <a:t>Protracted and slow onset crises/transition </a:t>
            </a:r>
          </a:p>
          <a:p>
            <a:pPr marL="914400" lvl="1" indent="-514350">
              <a:buFont typeface="+mj-lt"/>
              <a:buAutoNum type="arabicPeriod"/>
            </a:pPr>
            <a:r>
              <a:rPr lang="en-GB" sz="2400" dirty="0">
                <a:solidFill>
                  <a:srgbClr val="FF0000"/>
                </a:solidFill>
              </a:rPr>
              <a:t>Cross-cutting issues </a:t>
            </a:r>
          </a:p>
          <a:p>
            <a:pPr marL="914400" lvl="1" indent="-514350">
              <a:buFont typeface="+mj-lt"/>
              <a:buAutoNum type="arabicPeriod"/>
            </a:pPr>
            <a:r>
              <a:rPr lang="en-GB" sz="2400" dirty="0">
                <a:solidFill>
                  <a:srgbClr val="FF0000"/>
                </a:solidFill>
              </a:rPr>
              <a:t>Integrated regional response</a:t>
            </a:r>
          </a:p>
          <a:p>
            <a:pPr marL="914400" lvl="1" indent="-514350">
              <a:buFont typeface="+mj-lt"/>
              <a:buAutoNum type="arabicPeriod"/>
            </a:pPr>
            <a:r>
              <a:rPr lang="en-GB" sz="2400" dirty="0">
                <a:solidFill>
                  <a:srgbClr val="FF0000"/>
                </a:solidFill>
              </a:rPr>
              <a:t>Learning and </a:t>
            </a:r>
            <a:r>
              <a:rPr lang="en-GB" sz="2400" dirty="0" smtClean="0">
                <a:solidFill>
                  <a:srgbClr val="FF0000"/>
                </a:solidFill>
              </a:rPr>
              <a:t>development</a:t>
            </a:r>
            <a:endParaRPr lang="en-GB" dirty="0" smtClean="0"/>
          </a:p>
          <a:p>
            <a:pPr marL="0" indent="0">
              <a:buNone/>
            </a:pPr>
            <a:endParaRPr lang="en-GB" dirty="0" smtClean="0"/>
          </a:p>
          <a:p>
            <a:endParaRPr lang="en-GB" dirty="0"/>
          </a:p>
        </p:txBody>
      </p:sp>
    </p:spTree>
    <p:extLst>
      <p:ext uri="{BB962C8B-B14F-4D97-AF65-F5344CB8AC3E}">
        <p14:creationId xmlns:p14="http://schemas.microsoft.com/office/powerpoint/2010/main" val="2763919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Guiding principles</a:t>
            </a:r>
            <a:endParaRPr lang="en-GB" dirty="0">
              <a:solidFill>
                <a:srgbClr val="FF0000"/>
              </a:solidFill>
            </a:endParaRPr>
          </a:p>
        </p:txBody>
      </p:sp>
      <p:sp>
        <p:nvSpPr>
          <p:cNvPr id="4" name="Content Placeholder 3"/>
          <p:cNvSpPr>
            <a:spLocks noGrp="1"/>
          </p:cNvSpPr>
          <p:nvPr>
            <p:ph idx="1"/>
          </p:nvPr>
        </p:nvSpPr>
        <p:spPr/>
        <p:txBody>
          <a:bodyPr>
            <a:normAutofit fontScale="70000" lnSpcReduction="20000"/>
          </a:bodyPr>
          <a:lstStyle/>
          <a:p>
            <a:pPr marL="0" indent="0">
              <a:spcAft>
                <a:spcPts val="0"/>
              </a:spcAft>
              <a:buNone/>
            </a:pPr>
            <a:r>
              <a:rPr lang="en-CA" i="1" dirty="0" smtClean="0">
                <a:latin typeface="Calibri" panose="020F0502020204030204" pitchFamily="34" charset="0"/>
                <a:ea typeface="Calibri" panose="020F0502020204030204" pitchFamily="34" charset="0"/>
              </a:rPr>
              <a:t>“Surge </a:t>
            </a:r>
            <a:r>
              <a:rPr lang="en-CA" i="1" dirty="0">
                <a:latin typeface="Calibri" panose="020F0502020204030204" pitchFamily="34" charset="0"/>
                <a:ea typeface="Calibri" panose="020F0502020204030204" pitchFamily="34" charset="0"/>
              </a:rPr>
              <a:t>Optimisation is striving for operational excellence in crisis and disaster response through a joint effort, embedded in the Movement’s framework and the broader humanitarian environment. It harmonizes current regional and global tools. It is guided by overarching Surge Principles</a:t>
            </a:r>
            <a:r>
              <a:rPr lang="en-CA" i="1" dirty="0" smtClean="0">
                <a:latin typeface="Calibri" panose="020F0502020204030204" pitchFamily="34" charset="0"/>
                <a:ea typeface="Calibri" panose="020F0502020204030204" pitchFamily="34" charset="0"/>
              </a:rPr>
              <a:t>:”</a:t>
            </a:r>
          </a:p>
          <a:p>
            <a:pPr marL="0" indent="0">
              <a:spcAft>
                <a:spcPts val="0"/>
              </a:spcAft>
              <a:buNone/>
            </a:pPr>
            <a:endParaRPr lang="en-GB" dirty="0">
              <a:latin typeface="Calibri" panose="020F0502020204030204" pitchFamily="34" charset="0"/>
              <a:ea typeface="Calibri" panose="020F0502020204030204" pitchFamily="34" charset="0"/>
            </a:endParaRPr>
          </a:p>
          <a:p>
            <a:pPr lvl="0">
              <a:buFont typeface="+mj-lt"/>
              <a:buAutoNum type="arabicPeriod"/>
              <a:tabLst>
                <a:tab pos="457200" algn="l"/>
              </a:tabLst>
            </a:pPr>
            <a:r>
              <a:rPr lang="en-CA" sz="2200" dirty="0">
                <a:latin typeface="Calibri" panose="020F0502020204030204" pitchFamily="34" charset="0"/>
                <a:ea typeface="Times New Roman" panose="02020603050405020304" pitchFamily="18" charset="0"/>
              </a:rPr>
              <a:t>The Surge mechanism is part of a wider response system. It is accountable, fit for purpose, able to deploy the right people and services to the right place at the right time, as local as possible, as global as necessary.</a:t>
            </a:r>
            <a:endParaRPr lang="en-GB" sz="2200" dirty="0">
              <a:latin typeface="Calibri" panose="020F0502020204030204" pitchFamily="34" charset="0"/>
              <a:ea typeface="Calibri" panose="020F0502020204030204" pitchFamily="34" charset="0"/>
            </a:endParaRPr>
          </a:p>
          <a:p>
            <a:pPr lvl="0">
              <a:buFont typeface="+mj-lt"/>
              <a:buAutoNum type="arabicPeriod"/>
              <a:tabLst>
                <a:tab pos="457200" algn="l"/>
              </a:tabLst>
            </a:pPr>
            <a:r>
              <a:rPr lang="en-CA" sz="2200" dirty="0">
                <a:latin typeface="Calibri" panose="020F0502020204030204" pitchFamily="34" charset="0"/>
                <a:ea typeface="Times New Roman" panose="02020603050405020304" pitchFamily="18" charset="0"/>
              </a:rPr>
              <a:t>Staff and volunteers have equal access to joining Surge networks. Members of Surge networks have equal access to deployment based on competences and availability. There are equitable opportunities for progression within the Surge mechanism, based on merit.</a:t>
            </a:r>
            <a:endParaRPr lang="en-GB" sz="2200" dirty="0">
              <a:latin typeface="Calibri" panose="020F0502020204030204" pitchFamily="34" charset="0"/>
              <a:ea typeface="Calibri" panose="020F0502020204030204" pitchFamily="34" charset="0"/>
            </a:endParaRPr>
          </a:p>
          <a:p>
            <a:pPr lvl="0">
              <a:buFont typeface="+mj-lt"/>
              <a:buAutoNum type="arabicPeriod"/>
              <a:tabLst>
                <a:tab pos="457200" algn="l"/>
              </a:tabLst>
            </a:pPr>
            <a:r>
              <a:rPr lang="en-CA" sz="2200" dirty="0">
                <a:latin typeface="Calibri" panose="020F0502020204030204" pitchFamily="34" charset="0"/>
                <a:ea typeface="Times New Roman" panose="02020603050405020304" pitchFamily="18" charset="0"/>
              </a:rPr>
              <a:t>Roles, responsibilities and procedures are clear, transparent, known, held in common and adhered to.</a:t>
            </a:r>
            <a:endParaRPr lang="en-GB" sz="2200" dirty="0">
              <a:latin typeface="Calibri" panose="020F0502020204030204" pitchFamily="34" charset="0"/>
              <a:ea typeface="Calibri" panose="020F0502020204030204" pitchFamily="34" charset="0"/>
            </a:endParaRPr>
          </a:p>
          <a:p>
            <a:pPr lvl="0">
              <a:buFont typeface="+mj-lt"/>
              <a:buAutoNum type="arabicPeriod"/>
              <a:tabLst>
                <a:tab pos="457200" algn="l"/>
              </a:tabLst>
            </a:pPr>
            <a:r>
              <a:rPr lang="en-CA" sz="2200" dirty="0">
                <a:latin typeface="Calibri" panose="020F0502020204030204" pitchFamily="34" charset="0"/>
                <a:ea typeface="Times New Roman" panose="02020603050405020304" pitchFamily="18" charset="0"/>
              </a:rPr>
              <a:t>The Surge mechanism contributes to capacity building and support existing disaster preparedness initiatives.</a:t>
            </a:r>
            <a:endParaRPr lang="en-GB" sz="2200" dirty="0">
              <a:latin typeface="Calibri" panose="020F0502020204030204" pitchFamily="34" charset="0"/>
              <a:ea typeface="Calibri" panose="020F0502020204030204" pitchFamily="34" charset="0"/>
            </a:endParaRPr>
          </a:p>
          <a:p>
            <a:pPr lvl="0">
              <a:buFont typeface="+mj-lt"/>
              <a:buAutoNum type="arabicPeriod"/>
              <a:tabLst>
                <a:tab pos="457200" algn="l"/>
              </a:tabLst>
            </a:pPr>
            <a:r>
              <a:rPr lang="en-CA" sz="2200" dirty="0">
                <a:latin typeface="Calibri" panose="020F0502020204030204" pitchFamily="34" charset="0"/>
                <a:ea typeface="Times New Roman" panose="02020603050405020304" pitchFamily="18" charset="0"/>
              </a:rPr>
              <a:t>Stakeholders commit to working together towards operational excellence where not achieved. The Surge mechanism will monitor quality, learn and optimize</a:t>
            </a:r>
            <a:r>
              <a:rPr lang="en-CA" sz="2200" dirty="0" smtClean="0">
                <a:latin typeface="Calibri" panose="020F0502020204030204" pitchFamily="34" charset="0"/>
                <a:ea typeface="Times New Roman" panose="02020603050405020304" pitchFamily="18" charset="0"/>
              </a:rPr>
              <a:t>.</a:t>
            </a:r>
            <a:endParaRPr lang="en-GB"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4798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Oval 8"/>
          <p:cNvSpPr/>
          <p:nvPr/>
        </p:nvSpPr>
        <p:spPr>
          <a:xfrm>
            <a:off x="3284651" y="2831686"/>
            <a:ext cx="1177614" cy="1164718"/>
          </a:xfrm>
          <a:prstGeom prst="ellipse">
            <a:avLst/>
          </a:prstGeom>
          <a:solidFill>
            <a:srgbClr val="69322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10" name="TextBox 9"/>
          <p:cNvSpPr txBox="1"/>
          <p:nvPr/>
        </p:nvSpPr>
        <p:spPr>
          <a:xfrm>
            <a:off x="5829909" y="1574678"/>
            <a:ext cx="1004996" cy="346249"/>
          </a:xfrm>
          <a:prstGeom prst="rect">
            <a:avLst/>
          </a:prstGeom>
          <a:noFill/>
        </p:spPr>
        <p:txBody>
          <a:bodyPr wrap="square" rtlCol="0">
            <a:spAutoFit/>
          </a:bodyPr>
          <a:lstStyle/>
          <a:p>
            <a:pPr algn="ctr"/>
            <a:r>
              <a:rPr lang="en-GB" sz="788" dirty="0">
                <a:solidFill>
                  <a:prstClr val="black">
                    <a:lumMod val="75000"/>
                    <a:lumOff val="25000"/>
                  </a:prstClr>
                </a:solidFill>
              </a:rPr>
              <a:t>Operational</a:t>
            </a:r>
            <a:r>
              <a:rPr lang="en-GB" sz="825" dirty="0">
                <a:solidFill>
                  <a:prstClr val="black">
                    <a:lumMod val="75000"/>
                    <a:lumOff val="25000"/>
                  </a:prstClr>
                </a:solidFill>
              </a:rPr>
              <a:t> Excellence </a:t>
            </a:r>
          </a:p>
        </p:txBody>
      </p:sp>
      <p:sp>
        <p:nvSpPr>
          <p:cNvPr id="11" name="Oval 10"/>
          <p:cNvSpPr/>
          <p:nvPr/>
        </p:nvSpPr>
        <p:spPr>
          <a:xfrm>
            <a:off x="1402356" y="2159554"/>
            <a:ext cx="757504" cy="732619"/>
          </a:xfrm>
          <a:prstGeom prst="ellipse">
            <a:avLst/>
          </a:prstGeom>
          <a:solidFill>
            <a:schemeClr val="accent2">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12" name="TextBox 11"/>
          <p:cNvSpPr txBox="1"/>
          <p:nvPr/>
        </p:nvSpPr>
        <p:spPr>
          <a:xfrm>
            <a:off x="822481" y="1416768"/>
            <a:ext cx="705640" cy="334835"/>
          </a:xfrm>
          <a:prstGeom prst="rect">
            <a:avLst/>
          </a:prstGeom>
          <a:noFill/>
        </p:spPr>
        <p:txBody>
          <a:bodyPr wrap="square" rtlCol="0">
            <a:spAutoFit/>
          </a:bodyPr>
          <a:lstStyle/>
          <a:p>
            <a:pPr algn="ctr"/>
            <a:r>
              <a:rPr lang="en-GB" sz="788" dirty="0">
                <a:solidFill>
                  <a:prstClr val="black">
                    <a:lumMod val="75000"/>
                    <a:lumOff val="25000"/>
                  </a:prstClr>
                </a:solidFill>
              </a:rPr>
              <a:t>One Billion Coalition</a:t>
            </a:r>
          </a:p>
        </p:txBody>
      </p:sp>
      <p:sp>
        <p:nvSpPr>
          <p:cNvPr id="22" name="TextBox 21"/>
          <p:cNvSpPr txBox="1"/>
          <p:nvPr/>
        </p:nvSpPr>
        <p:spPr>
          <a:xfrm>
            <a:off x="7216423" y="1607280"/>
            <a:ext cx="536804" cy="334835"/>
          </a:xfrm>
          <a:prstGeom prst="rect">
            <a:avLst/>
          </a:prstGeom>
          <a:noFill/>
        </p:spPr>
        <p:txBody>
          <a:bodyPr wrap="square" rtlCol="0">
            <a:spAutoFit/>
          </a:bodyPr>
          <a:lstStyle/>
          <a:p>
            <a:r>
              <a:rPr lang="en-GB" sz="788" dirty="0">
                <a:solidFill>
                  <a:prstClr val="black">
                    <a:lumMod val="75000"/>
                    <a:lumOff val="25000"/>
                  </a:prstClr>
                </a:solidFill>
              </a:rPr>
              <a:t>Project GO</a:t>
            </a:r>
          </a:p>
        </p:txBody>
      </p:sp>
      <p:sp>
        <p:nvSpPr>
          <p:cNvPr id="23" name="TextBox 22"/>
          <p:cNvSpPr txBox="1"/>
          <p:nvPr/>
        </p:nvSpPr>
        <p:spPr>
          <a:xfrm>
            <a:off x="1536776" y="4802096"/>
            <a:ext cx="800258" cy="253916"/>
          </a:xfrm>
          <a:prstGeom prst="rect">
            <a:avLst/>
          </a:prstGeom>
          <a:noFill/>
        </p:spPr>
        <p:txBody>
          <a:bodyPr wrap="square" rtlCol="0">
            <a:spAutoFit/>
          </a:bodyPr>
          <a:lstStyle/>
          <a:p>
            <a:r>
              <a:rPr lang="en-GB" sz="1050" dirty="0">
                <a:solidFill>
                  <a:prstClr val="black">
                    <a:lumMod val="75000"/>
                    <a:lumOff val="25000"/>
                  </a:prstClr>
                </a:solidFill>
              </a:rPr>
              <a:t>SMCC</a:t>
            </a:r>
          </a:p>
        </p:txBody>
      </p:sp>
      <p:sp>
        <p:nvSpPr>
          <p:cNvPr id="24" name="TextBox 23"/>
          <p:cNvSpPr txBox="1"/>
          <p:nvPr/>
        </p:nvSpPr>
        <p:spPr>
          <a:xfrm>
            <a:off x="4336184" y="1037853"/>
            <a:ext cx="1124807" cy="323165"/>
          </a:xfrm>
          <a:prstGeom prst="rect">
            <a:avLst/>
          </a:prstGeom>
          <a:noFill/>
          <a:ln>
            <a:noFill/>
          </a:ln>
        </p:spPr>
        <p:txBody>
          <a:bodyPr wrap="square" rtlCol="0">
            <a:spAutoFit/>
          </a:bodyPr>
          <a:lstStyle/>
          <a:p>
            <a:pPr algn="ctr"/>
            <a:r>
              <a:rPr lang="en-GB" sz="750" dirty="0">
                <a:solidFill>
                  <a:prstClr val="black">
                    <a:lumMod val="75000"/>
                    <a:lumOff val="25000"/>
                  </a:prstClr>
                </a:solidFill>
              </a:rPr>
              <a:t>Emergency Response Framework Review </a:t>
            </a:r>
          </a:p>
        </p:txBody>
      </p:sp>
      <p:cxnSp>
        <p:nvCxnSpPr>
          <p:cNvPr id="27" name="Straight Connector 26"/>
          <p:cNvCxnSpPr/>
          <p:nvPr/>
        </p:nvCxnSpPr>
        <p:spPr>
          <a:xfrm>
            <a:off x="2276565" y="925830"/>
            <a:ext cx="617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776471" y="2356422"/>
            <a:ext cx="626943" cy="611731"/>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52" name="TextBox 51"/>
          <p:cNvSpPr txBox="1"/>
          <p:nvPr/>
        </p:nvSpPr>
        <p:spPr>
          <a:xfrm>
            <a:off x="1428288" y="2305666"/>
            <a:ext cx="705640" cy="456087"/>
          </a:xfrm>
          <a:prstGeom prst="rect">
            <a:avLst/>
          </a:prstGeom>
          <a:noFill/>
        </p:spPr>
        <p:txBody>
          <a:bodyPr wrap="square" rtlCol="0">
            <a:spAutoFit/>
          </a:bodyPr>
          <a:lstStyle/>
          <a:p>
            <a:pPr algn="ctr"/>
            <a:r>
              <a:rPr lang="en-GB" sz="788" dirty="0">
                <a:solidFill>
                  <a:prstClr val="black">
                    <a:lumMod val="75000"/>
                    <a:lumOff val="25000"/>
                  </a:prstClr>
                </a:solidFill>
              </a:rPr>
              <a:t>Wider IFRC Africa initiatives</a:t>
            </a:r>
          </a:p>
        </p:txBody>
      </p:sp>
      <p:sp>
        <p:nvSpPr>
          <p:cNvPr id="88" name="Oval 87"/>
          <p:cNvSpPr/>
          <p:nvPr/>
        </p:nvSpPr>
        <p:spPr>
          <a:xfrm>
            <a:off x="6743938" y="5237759"/>
            <a:ext cx="637361" cy="606927"/>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90" name="Oval 89"/>
          <p:cNvSpPr/>
          <p:nvPr/>
        </p:nvSpPr>
        <p:spPr>
          <a:xfrm>
            <a:off x="7770293" y="2701493"/>
            <a:ext cx="631029" cy="623603"/>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201" name="TextBox 200"/>
          <p:cNvSpPr txBox="1"/>
          <p:nvPr/>
        </p:nvSpPr>
        <p:spPr>
          <a:xfrm>
            <a:off x="3222442" y="3252120"/>
            <a:ext cx="1302032" cy="300082"/>
          </a:xfrm>
          <a:prstGeom prst="rect">
            <a:avLst/>
          </a:prstGeom>
          <a:noFill/>
        </p:spPr>
        <p:txBody>
          <a:bodyPr wrap="square" rtlCol="0">
            <a:spAutoFit/>
          </a:bodyPr>
          <a:lstStyle/>
          <a:p>
            <a:pPr algn="ctr"/>
            <a:r>
              <a:rPr lang="en-GB" sz="1350" b="1" dirty="0">
                <a:solidFill>
                  <a:prstClr val="white"/>
                </a:solidFill>
              </a:rPr>
              <a:t>ADMAG</a:t>
            </a:r>
            <a:r>
              <a:rPr lang="en-GB" sz="788" b="1" dirty="0">
                <a:solidFill>
                  <a:prstClr val="black">
                    <a:lumMod val="75000"/>
                    <a:lumOff val="25000"/>
                  </a:prstClr>
                </a:solidFill>
              </a:rPr>
              <a:t> </a:t>
            </a:r>
          </a:p>
        </p:txBody>
      </p:sp>
      <p:cxnSp>
        <p:nvCxnSpPr>
          <p:cNvPr id="323" name="Straight Arrow Connector 322"/>
          <p:cNvCxnSpPr/>
          <p:nvPr/>
        </p:nvCxnSpPr>
        <p:spPr>
          <a:xfrm flipV="1">
            <a:off x="4380799" y="1918903"/>
            <a:ext cx="1540244" cy="1255115"/>
          </a:xfrm>
          <a:prstGeom prst="straightConnector1">
            <a:avLst/>
          </a:prstGeom>
          <a:ln w="12700">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331" name="Straight Arrow Connector 330"/>
          <p:cNvCxnSpPr/>
          <p:nvPr/>
        </p:nvCxnSpPr>
        <p:spPr>
          <a:xfrm flipH="1">
            <a:off x="6225436" y="4414384"/>
            <a:ext cx="657069" cy="49690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a:stCxn id="243" idx="6"/>
            <a:endCxn id="250" idx="2"/>
          </p:cNvCxnSpPr>
          <p:nvPr/>
        </p:nvCxnSpPr>
        <p:spPr>
          <a:xfrm flipV="1">
            <a:off x="7472716" y="4045883"/>
            <a:ext cx="813458" cy="11078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43" idx="4"/>
            <a:endCxn id="88" idx="0"/>
          </p:cNvCxnSpPr>
          <p:nvPr/>
        </p:nvCxnSpPr>
        <p:spPr>
          <a:xfrm flipH="1">
            <a:off x="7062619" y="4537330"/>
            <a:ext cx="19784" cy="70043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43" idx="1"/>
          </p:cNvCxnSpPr>
          <p:nvPr/>
        </p:nvCxnSpPr>
        <p:spPr>
          <a:xfrm flipH="1" flipV="1">
            <a:off x="6291454" y="3259783"/>
            <a:ext cx="514955" cy="62771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356"/>
          <p:cNvCxnSpPr>
            <a:stCxn id="243" idx="0"/>
            <a:endCxn id="34" idx="4"/>
          </p:cNvCxnSpPr>
          <p:nvPr/>
        </p:nvCxnSpPr>
        <p:spPr>
          <a:xfrm flipV="1">
            <a:off x="7082402" y="2968152"/>
            <a:ext cx="7541" cy="80784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5" name="Picture 414"/>
          <p:cNvPicPr>
            <a:picLocks noChangeAspect="1"/>
          </p:cNvPicPr>
          <p:nvPr/>
        </p:nvPicPr>
        <p:blipFill rotWithShape="1">
          <a:blip r:embed="rId3"/>
          <a:srcRect l="671" t="7806" r="4815" b="8208"/>
          <a:stretch/>
        </p:blipFill>
        <p:spPr>
          <a:xfrm>
            <a:off x="8090913" y="1003128"/>
            <a:ext cx="857066" cy="510350"/>
          </a:xfrm>
          <a:prstGeom prst="rect">
            <a:avLst/>
          </a:prstGeom>
        </p:spPr>
      </p:pic>
      <p:sp>
        <p:nvSpPr>
          <p:cNvPr id="146" name="Oval 145"/>
          <p:cNvSpPr/>
          <p:nvPr/>
        </p:nvSpPr>
        <p:spPr>
          <a:xfrm>
            <a:off x="1389409" y="4547992"/>
            <a:ext cx="746906" cy="749993"/>
          </a:xfrm>
          <a:prstGeom prst="ellipse">
            <a:avLst/>
          </a:prstGeom>
          <a:solidFill>
            <a:srgbClr val="693228">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cxnSp>
        <p:nvCxnSpPr>
          <p:cNvPr id="181" name="Straight Arrow Connector 180"/>
          <p:cNvCxnSpPr>
            <a:endCxn id="146" idx="7"/>
          </p:cNvCxnSpPr>
          <p:nvPr/>
        </p:nvCxnSpPr>
        <p:spPr>
          <a:xfrm flipH="1">
            <a:off x="2026933" y="3757210"/>
            <a:ext cx="1360819" cy="900617"/>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73733" y="2364261"/>
            <a:ext cx="728586" cy="456087"/>
          </a:xfrm>
          <a:prstGeom prst="rect">
            <a:avLst/>
          </a:prstGeom>
          <a:noFill/>
        </p:spPr>
        <p:txBody>
          <a:bodyPr wrap="square" rtlCol="0">
            <a:spAutoFit/>
          </a:bodyPr>
          <a:lstStyle/>
          <a:p>
            <a:pPr algn="ctr"/>
            <a:r>
              <a:rPr lang="en-GB" sz="788" dirty="0">
                <a:solidFill>
                  <a:prstClr val="black">
                    <a:lumMod val="75000"/>
                    <a:lumOff val="25000"/>
                  </a:prstClr>
                </a:solidFill>
              </a:rPr>
              <a:t>Africa Road Map 2017-2020</a:t>
            </a:r>
          </a:p>
        </p:txBody>
      </p:sp>
      <p:sp>
        <p:nvSpPr>
          <p:cNvPr id="196" name="TextBox 195"/>
          <p:cNvSpPr txBox="1"/>
          <p:nvPr/>
        </p:nvSpPr>
        <p:spPr>
          <a:xfrm>
            <a:off x="1129652" y="3325096"/>
            <a:ext cx="796937" cy="438582"/>
          </a:xfrm>
          <a:prstGeom prst="rect">
            <a:avLst/>
          </a:prstGeom>
          <a:noFill/>
        </p:spPr>
        <p:txBody>
          <a:bodyPr wrap="square" rtlCol="0">
            <a:spAutoFit/>
          </a:bodyPr>
          <a:lstStyle/>
          <a:p>
            <a:pPr algn="ctr"/>
            <a:r>
              <a:rPr lang="en-GB" sz="750" dirty="0">
                <a:solidFill>
                  <a:prstClr val="black">
                    <a:lumMod val="75000"/>
                    <a:lumOff val="25000"/>
                  </a:prstClr>
                </a:solidFill>
              </a:rPr>
              <a:t>IFRC approach to pc emergencies</a:t>
            </a:r>
          </a:p>
        </p:txBody>
      </p:sp>
      <p:sp>
        <p:nvSpPr>
          <p:cNvPr id="197" name="TextBox 196"/>
          <p:cNvSpPr txBox="1"/>
          <p:nvPr/>
        </p:nvSpPr>
        <p:spPr>
          <a:xfrm>
            <a:off x="-68081" y="5162371"/>
            <a:ext cx="863712" cy="438582"/>
          </a:xfrm>
          <a:prstGeom prst="rect">
            <a:avLst/>
          </a:prstGeom>
          <a:noFill/>
        </p:spPr>
        <p:txBody>
          <a:bodyPr wrap="square" rtlCol="0">
            <a:spAutoFit/>
          </a:bodyPr>
          <a:lstStyle/>
          <a:p>
            <a:pPr algn="ctr"/>
            <a:r>
              <a:rPr lang="en-GB" sz="750" dirty="0">
                <a:solidFill>
                  <a:prstClr val="black">
                    <a:lumMod val="75000"/>
                    <a:lumOff val="25000"/>
                  </a:prstClr>
                </a:solidFill>
              </a:rPr>
              <a:t>Movement-wide contingency planning</a:t>
            </a:r>
          </a:p>
        </p:txBody>
      </p:sp>
      <p:sp>
        <p:nvSpPr>
          <p:cNvPr id="203" name="TextBox 202"/>
          <p:cNvSpPr txBox="1"/>
          <p:nvPr/>
        </p:nvSpPr>
        <p:spPr>
          <a:xfrm>
            <a:off x="1096274" y="5604587"/>
            <a:ext cx="762876" cy="438582"/>
          </a:xfrm>
          <a:prstGeom prst="rect">
            <a:avLst/>
          </a:prstGeom>
          <a:noFill/>
        </p:spPr>
        <p:txBody>
          <a:bodyPr wrap="square" rtlCol="0">
            <a:spAutoFit/>
          </a:bodyPr>
          <a:lstStyle/>
          <a:p>
            <a:pPr algn="ctr"/>
            <a:r>
              <a:rPr lang="en-GB" sz="750" dirty="0">
                <a:solidFill>
                  <a:prstClr val="black">
                    <a:lumMod val="75000"/>
                    <a:lumOff val="25000"/>
                  </a:prstClr>
                </a:solidFill>
              </a:rPr>
              <a:t>One Movement appeal</a:t>
            </a:r>
          </a:p>
        </p:txBody>
      </p:sp>
      <p:cxnSp>
        <p:nvCxnSpPr>
          <p:cNvPr id="221" name="Straight Arrow Connector 220"/>
          <p:cNvCxnSpPr>
            <a:stCxn id="243" idx="7"/>
            <a:endCxn id="90" idx="3"/>
          </p:cNvCxnSpPr>
          <p:nvPr/>
        </p:nvCxnSpPr>
        <p:spPr>
          <a:xfrm flipV="1">
            <a:off x="7358396" y="3233771"/>
            <a:ext cx="504309" cy="65372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248" idx="1"/>
          </p:cNvCxnSpPr>
          <p:nvPr/>
        </p:nvCxnSpPr>
        <p:spPr>
          <a:xfrm>
            <a:off x="7363213" y="4397961"/>
            <a:ext cx="553067" cy="35273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3046905" y="5508278"/>
            <a:ext cx="772107" cy="230832"/>
          </a:xfrm>
          <a:prstGeom prst="rect">
            <a:avLst/>
          </a:prstGeom>
          <a:noFill/>
        </p:spPr>
        <p:txBody>
          <a:bodyPr wrap="square" rtlCol="0">
            <a:spAutoFit/>
          </a:bodyPr>
          <a:lstStyle/>
          <a:p>
            <a:pPr algn="ctr"/>
            <a:r>
              <a:rPr lang="en-GB" sz="900" dirty="0">
                <a:solidFill>
                  <a:prstClr val="black">
                    <a:lumMod val="75000"/>
                    <a:lumOff val="25000"/>
                  </a:prstClr>
                </a:solidFill>
              </a:rPr>
              <a:t>PER</a:t>
            </a:r>
          </a:p>
        </p:txBody>
      </p:sp>
      <p:sp>
        <p:nvSpPr>
          <p:cNvPr id="243" name="Oval 242"/>
          <p:cNvSpPr/>
          <p:nvPr/>
        </p:nvSpPr>
        <p:spPr>
          <a:xfrm>
            <a:off x="6692088" y="3775998"/>
            <a:ext cx="780628" cy="761331"/>
          </a:xfrm>
          <a:prstGeom prst="ellipse">
            <a:avLst/>
          </a:prstGeom>
          <a:solidFill>
            <a:srgbClr val="DC281E">
              <a:alpha val="88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241" name="TextBox 240"/>
          <p:cNvSpPr txBox="1"/>
          <p:nvPr/>
        </p:nvSpPr>
        <p:spPr>
          <a:xfrm>
            <a:off x="1937185" y="1791036"/>
            <a:ext cx="728586" cy="213585"/>
          </a:xfrm>
          <a:prstGeom prst="rect">
            <a:avLst/>
          </a:prstGeom>
          <a:noFill/>
        </p:spPr>
        <p:txBody>
          <a:bodyPr wrap="square" rtlCol="0">
            <a:spAutoFit/>
          </a:bodyPr>
          <a:lstStyle/>
          <a:p>
            <a:pPr algn="ctr"/>
            <a:r>
              <a:rPr lang="en-GB" sz="788" dirty="0">
                <a:solidFill>
                  <a:prstClr val="black">
                    <a:lumMod val="75000"/>
                    <a:lumOff val="25000"/>
                  </a:prstClr>
                </a:solidFill>
              </a:rPr>
              <a:t>Resilience</a:t>
            </a:r>
          </a:p>
        </p:txBody>
      </p:sp>
      <p:sp>
        <p:nvSpPr>
          <p:cNvPr id="244" name="Oval 243"/>
          <p:cNvSpPr/>
          <p:nvPr/>
        </p:nvSpPr>
        <p:spPr>
          <a:xfrm>
            <a:off x="5867826" y="1258303"/>
            <a:ext cx="944136" cy="906614"/>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246" name="TextBox 245"/>
          <p:cNvSpPr txBox="1"/>
          <p:nvPr/>
        </p:nvSpPr>
        <p:spPr>
          <a:xfrm>
            <a:off x="6697286" y="3997921"/>
            <a:ext cx="749042" cy="346249"/>
          </a:xfrm>
          <a:prstGeom prst="rect">
            <a:avLst/>
          </a:prstGeom>
          <a:noFill/>
        </p:spPr>
        <p:txBody>
          <a:bodyPr wrap="square" rtlCol="0">
            <a:spAutoFit/>
          </a:bodyPr>
          <a:lstStyle/>
          <a:p>
            <a:pPr algn="ctr"/>
            <a:r>
              <a:rPr lang="en-GB" sz="825" dirty="0">
                <a:solidFill>
                  <a:prstClr val="black">
                    <a:lumMod val="75000"/>
                    <a:lumOff val="25000"/>
                  </a:prstClr>
                </a:solidFill>
              </a:rPr>
              <a:t>Surge Optimisation </a:t>
            </a:r>
          </a:p>
        </p:txBody>
      </p:sp>
      <p:sp>
        <p:nvSpPr>
          <p:cNvPr id="248" name="Oval 247"/>
          <p:cNvSpPr/>
          <p:nvPr/>
        </p:nvSpPr>
        <p:spPr>
          <a:xfrm>
            <a:off x="7826274" y="4667132"/>
            <a:ext cx="614601" cy="570628"/>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250" name="Oval 249"/>
          <p:cNvSpPr/>
          <p:nvPr/>
        </p:nvSpPr>
        <p:spPr>
          <a:xfrm>
            <a:off x="8286174" y="3763826"/>
            <a:ext cx="607583" cy="564113"/>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252" name="Oval 251"/>
          <p:cNvSpPr/>
          <p:nvPr/>
        </p:nvSpPr>
        <p:spPr>
          <a:xfrm>
            <a:off x="5641918" y="4815424"/>
            <a:ext cx="629076" cy="599039"/>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254" name="TextBox 253"/>
          <p:cNvSpPr txBox="1"/>
          <p:nvPr/>
        </p:nvSpPr>
        <p:spPr>
          <a:xfrm>
            <a:off x="5640744" y="4871459"/>
            <a:ext cx="656174" cy="531171"/>
          </a:xfrm>
          <a:prstGeom prst="rect">
            <a:avLst/>
          </a:prstGeom>
          <a:noFill/>
        </p:spPr>
        <p:txBody>
          <a:bodyPr wrap="square" rtlCol="0">
            <a:spAutoFit/>
          </a:bodyPr>
          <a:lstStyle/>
          <a:p>
            <a:pPr algn="ctr"/>
            <a:r>
              <a:rPr lang="en-GB" sz="713" dirty="0">
                <a:solidFill>
                  <a:prstClr val="black">
                    <a:lumMod val="75000"/>
                    <a:lumOff val="25000"/>
                  </a:prstClr>
                </a:solidFill>
              </a:rPr>
              <a:t>RG2 – Comp framework &amp; support services</a:t>
            </a:r>
          </a:p>
        </p:txBody>
      </p:sp>
      <p:sp>
        <p:nvSpPr>
          <p:cNvPr id="256" name="Oval 255"/>
          <p:cNvSpPr/>
          <p:nvPr/>
        </p:nvSpPr>
        <p:spPr>
          <a:xfrm>
            <a:off x="5838414" y="2721211"/>
            <a:ext cx="629183" cy="584167"/>
          </a:xfrm>
          <a:prstGeom prst="ellipse">
            <a:avLst/>
          </a:prstGeom>
          <a:solidFill>
            <a:srgbClr val="693228">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257" name="TextBox 256"/>
          <p:cNvSpPr txBox="1"/>
          <p:nvPr/>
        </p:nvSpPr>
        <p:spPr>
          <a:xfrm>
            <a:off x="6733445" y="2436315"/>
            <a:ext cx="683104" cy="421462"/>
          </a:xfrm>
          <a:prstGeom prst="rect">
            <a:avLst/>
          </a:prstGeom>
          <a:noFill/>
        </p:spPr>
        <p:txBody>
          <a:bodyPr wrap="square" rtlCol="0">
            <a:spAutoFit/>
          </a:bodyPr>
          <a:lstStyle/>
          <a:p>
            <a:pPr algn="ctr"/>
            <a:r>
              <a:rPr lang="en-GB" sz="713" dirty="0">
                <a:solidFill>
                  <a:prstClr val="black">
                    <a:lumMod val="75000"/>
                    <a:lumOff val="25000"/>
                  </a:prstClr>
                </a:solidFill>
              </a:rPr>
              <a:t>RG7 – learning &amp; Development</a:t>
            </a:r>
          </a:p>
        </p:txBody>
      </p:sp>
      <p:sp>
        <p:nvSpPr>
          <p:cNvPr id="258" name="TextBox 257"/>
          <p:cNvSpPr txBox="1"/>
          <p:nvPr/>
        </p:nvSpPr>
        <p:spPr>
          <a:xfrm>
            <a:off x="5820409" y="2792649"/>
            <a:ext cx="683045" cy="415498"/>
          </a:xfrm>
          <a:prstGeom prst="rect">
            <a:avLst/>
          </a:prstGeom>
          <a:noFill/>
        </p:spPr>
        <p:txBody>
          <a:bodyPr wrap="square" rtlCol="0">
            <a:spAutoFit/>
          </a:bodyPr>
          <a:lstStyle/>
          <a:p>
            <a:pPr algn="ctr"/>
            <a:r>
              <a:rPr lang="en-GB" sz="700" dirty="0">
                <a:solidFill>
                  <a:prstClr val="black">
                    <a:lumMod val="75000"/>
                    <a:lumOff val="25000"/>
                  </a:prstClr>
                </a:solidFill>
              </a:rPr>
              <a:t>RG1 – Leadership &amp; Coordination</a:t>
            </a:r>
          </a:p>
        </p:txBody>
      </p:sp>
      <p:sp>
        <p:nvSpPr>
          <p:cNvPr id="259" name="TextBox 258"/>
          <p:cNvSpPr txBox="1"/>
          <p:nvPr/>
        </p:nvSpPr>
        <p:spPr>
          <a:xfrm>
            <a:off x="6755075" y="5297985"/>
            <a:ext cx="649263" cy="421462"/>
          </a:xfrm>
          <a:prstGeom prst="rect">
            <a:avLst/>
          </a:prstGeom>
          <a:noFill/>
        </p:spPr>
        <p:txBody>
          <a:bodyPr wrap="square" rtlCol="0">
            <a:spAutoFit/>
          </a:bodyPr>
          <a:lstStyle/>
          <a:p>
            <a:pPr algn="ctr"/>
            <a:r>
              <a:rPr lang="en-GB" sz="713" dirty="0">
                <a:solidFill>
                  <a:prstClr val="black">
                    <a:lumMod val="75000"/>
                    <a:lumOff val="25000"/>
                  </a:prstClr>
                </a:solidFill>
              </a:rPr>
              <a:t>RG3 – Assessment &amp; Planning</a:t>
            </a:r>
          </a:p>
        </p:txBody>
      </p:sp>
      <p:sp>
        <p:nvSpPr>
          <p:cNvPr id="260" name="TextBox 259"/>
          <p:cNvSpPr txBox="1"/>
          <p:nvPr/>
        </p:nvSpPr>
        <p:spPr>
          <a:xfrm>
            <a:off x="7722480" y="2815554"/>
            <a:ext cx="728586" cy="421462"/>
          </a:xfrm>
          <a:prstGeom prst="rect">
            <a:avLst/>
          </a:prstGeom>
          <a:noFill/>
        </p:spPr>
        <p:txBody>
          <a:bodyPr wrap="square" rtlCol="0">
            <a:spAutoFit/>
          </a:bodyPr>
          <a:lstStyle/>
          <a:p>
            <a:pPr algn="ctr"/>
            <a:r>
              <a:rPr lang="en-GB" sz="713" dirty="0">
                <a:solidFill>
                  <a:prstClr val="black">
                    <a:lumMod val="75000"/>
                    <a:lumOff val="25000"/>
                  </a:prstClr>
                </a:solidFill>
              </a:rPr>
              <a:t>RG6 – Regional responses</a:t>
            </a:r>
          </a:p>
        </p:txBody>
      </p:sp>
      <p:sp>
        <p:nvSpPr>
          <p:cNvPr id="261" name="TextBox 260"/>
          <p:cNvSpPr txBox="1"/>
          <p:nvPr/>
        </p:nvSpPr>
        <p:spPr>
          <a:xfrm>
            <a:off x="8248147" y="3895952"/>
            <a:ext cx="728586" cy="311752"/>
          </a:xfrm>
          <a:prstGeom prst="rect">
            <a:avLst/>
          </a:prstGeom>
          <a:noFill/>
        </p:spPr>
        <p:txBody>
          <a:bodyPr wrap="square" rtlCol="0">
            <a:spAutoFit/>
          </a:bodyPr>
          <a:lstStyle/>
          <a:p>
            <a:pPr algn="ctr"/>
            <a:r>
              <a:rPr lang="en-GB" sz="713" dirty="0">
                <a:solidFill>
                  <a:prstClr val="black">
                    <a:lumMod val="75000"/>
                    <a:lumOff val="25000"/>
                  </a:prstClr>
                </a:solidFill>
              </a:rPr>
              <a:t>RG5 – Cross cutting issues</a:t>
            </a:r>
          </a:p>
        </p:txBody>
      </p:sp>
      <p:sp>
        <p:nvSpPr>
          <p:cNvPr id="262" name="TextBox 261"/>
          <p:cNvSpPr txBox="1"/>
          <p:nvPr/>
        </p:nvSpPr>
        <p:spPr>
          <a:xfrm>
            <a:off x="7790860" y="4824358"/>
            <a:ext cx="728586" cy="311752"/>
          </a:xfrm>
          <a:prstGeom prst="rect">
            <a:avLst/>
          </a:prstGeom>
          <a:noFill/>
        </p:spPr>
        <p:txBody>
          <a:bodyPr wrap="square" rtlCol="0">
            <a:spAutoFit/>
          </a:bodyPr>
          <a:lstStyle/>
          <a:p>
            <a:pPr algn="ctr"/>
            <a:r>
              <a:rPr lang="en-GB" sz="713" dirty="0">
                <a:solidFill>
                  <a:prstClr val="black">
                    <a:lumMod val="75000"/>
                    <a:lumOff val="25000"/>
                  </a:prstClr>
                </a:solidFill>
              </a:rPr>
              <a:t>RG4 – pc/SoS &amp; transition </a:t>
            </a:r>
          </a:p>
        </p:txBody>
      </p:sp>
      <p:cxnSp>
        <p:nvCxnSpPr>
          <p:cNvPr id="110" name="Straight Arrow Connector 109"/>
          <p:cNvCxnSpPr/>
          <p:nvPr/>
        </p:nvCxnSpPr>
        <p:spPr>
          <a:xfrm>
            <a:off x="4414684" y="3537099"/>
            <a:ext cx="2271716" cy="516473"/>
          </a:xfrm>
          <a:prstGeom prst="straightConnector1">
            <a:avLst/>
          </a:prstGeom>
          <a:ln w="12700">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22" name="Straight Arrow Connector 121"/>
          <p:cNvCxnSpPr/>
          <p:nvPr/>
        </p:nvCxnSpPr>
        <p:spPr>
          <a:xfrm flipH="1" flipV="1">
            <a:off x="2086389" y="2711638"/>
            <a:ext cx="1263874" cy="522134"/>
          </a:xfrm>
          <a:prstGeom prst="straightConnector1">
            <a:avLst/>
          </a:prstGeom>
          <a:ln w="12700">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30" name="Straight Arrow Connector 129"/>
          <p:cNvCxnSpPr>
            <a:endCxn id="24" idx="3"/>
          </p:cNvCxnSpPr>
          <p:nvPr/>
        </p:nvCxnSpPr>
        <p:spPr>
          <a:xfrm flipH="1" flipV="1">
            <a:off x="5460991" y="1199436"/>
            <a:ext cx="470238" cy="30300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44" idx="6"/>
          </p:cNvCxnSpPr>
          <p:nvPr/>
        </p:nvCxnSpPr>
        <p:spPr>
          <a:xfrm>
            <a:off x="6811962" y="1711609"/>
            <a:ext cx="447698" cy="3042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19" idx="4"/>
            <a:endCxn id="9" idx="0"/>
          </p:cNvCxnSpPr>
          <p:nvPr/>
        </p:nvCxnSpPr>
        <p:spPr>
          <a:xfrm>
            <a:off x="3859527" y="2101522"/>
            <a:ext cx="13931" cy="73016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V="1">
            <a:off x="1998674" y="1947336"/>
            <a:ext cx="223490" cy="27289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flipV="1">
            <a:off x="1254451" y="1754485"/>
            <a:ext cx="337388" cy="450425"/>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1" idx="2"/>
          </p:cNvCxnSpPr>
          <p:nvPr/>
        </p:nvCxnSpPr>
        <p:spPr>
          <a:xfrm flipH="1">
            <a:off x="665322" y="2525864"/>
            <a:ext cx="737035" cy="98135"/>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1577126" y="2882747"/>
            <a:ext cx="128960" cy="42263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flipV="1">
            <a:off x="1010235" y="4258276"/>
            <a:ext cx="458555" cy="43173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675742" y="5041272"/>
            <a:ext cx="744660" cy="29892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8238330" y="2573557"/>
            <a:ext cx="211642" cy="17954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8329593" y="2379092"/>
            <a:ext cx="582058" cy="288669"/>
          </a:xfrm>
          <a:prstGeom prst="rect">
            <a:avLst/>
          </a:prstGeom>
          <a:noFill/>
        </p:spPr>
        <p:txBody>
          <a:bodyPr wrap="square" rtlCol="0">
            <a:spAutoFit/>
          </a:bodyPr>
          <a:lstStyle/>
          <a:p>
            <a:pPr algn="ctr"/>
            <a:r>
              <a:rPr lang="en-GB" sz="638" dirty="0">
                <a:solidFill>
                  <a:prstClr val="black">
                    <a:lumMod val="75000"/>
                    <a:lumOff val="25000"/>
                  </a:prstClr>
                </a:solidFill>
              </a:rPr>
              <a:t>Global surge SOPs</a:t>
            </a:r>
          </a:p>
        </p:txBody>
      </p:sp>
      <p:sp>
        <p:nvSpPr>
          <p:cNvPr id="169" name="TextBox 168"/>
          <p:cNvSpPr txBox="1"/>
          <p:nvPr/>
        </p:nvSpPr>
        <p:spPr>
          <a:xfrm>
            <a:off x="8508592" y="3052033"/>
            <a:ext cx="686981" cy="386837"/>
          </a:xfrm>
          <a:prstGeom prst="rect">
            <a:avLst/>
          </a:prstGeom>
          <a:noFill/>
        </p:spPr>
        <p:txBody>
          <a:bodyPr wrap="square" rtlCol="0">
            <a:spAutoFit/>
          </a:bodyPr>
          <a:lstStyle/>
          <a:p>
            <a:pPr algn="ctr"/>
            <a:r>
              <a:rPr lang="en-GB" sz="638" dirty="0">
                <a:solidFill>
                  <a:prstClr val="black">
                    <a:lumMod val="75000"/>
                    <a:lumOff val="25000"/>
                  </a:prstClr>
                </a:solidFill>
              </a:rPr>
              <a:t>Inter-regional RDRT deployments</a:t>
            </a:r>
          </a:p>
        </p:txBody>
      </p:sp>
      <p:cxnSp>
        <p:nvCxnSpPr>
          <p:cNvPr id="171" name="Straight Arrow Connector 170"/>
          <p:cNvCxnSpPr/>
          <p:nvPr/>
        </p:nvCxnSpPr>
        <p:spPr>
          <a:xfrm>
            <a:off x="8358491" y="3157456"/>
            <a:ext cx="268449" cy="6874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8338076" y="5319373"/>
            <a:ext cx="686981" cy="288669"/>
          </a:xfrm>
          <a:prstGeom prst="rect">
            <a:avLst/>
          </a:prstGeom>
          <a:noFill/>
        </p:spPr>
        <p:txBody>
          <a:bodyPr wrap="square" rtlCol="0">
            <a:spAutoFit/>
          </a:bodyPr>
          <a:lstStyle/>
          <a:p>
            <a:pPr algn="ctr"/>
            <a:r>
              <a:rPr lang="en-GB" sz="638" dirty="0">
                <a:solidFill>
                  <a:prstClr val="black">
                    <a:lumMod val="75000"/>
                    <a:lumOff val="25000"/>
                  </a:prstClr>
                </a:solidFill>
              </a:rPr>
              <a:t>Pc/SoS specific surge roles</a:t>
            </a:r>
          </a:p>
        </p:txBody>
      </p:sp>
      <p:cxnSp>
        <p:nvCxnSpPr>
          <p:cNvPr id="190" name="Straight Arrow Connector 189"/>
          <p:cNvCxnSpPr>
            <a:endCxn id="189" idx="0"/>
          </p:cNvCxnSpPr>
          <p:nvPr/>
        </p:nvCxnSpPr>
        <p:spPr>
          <a:xfrm>
            <a:off x="8415755" y="5031069"/>
            <a:ext cx="265812" cy="288304"/>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2621574" y="4785090"/>
            <a:ext cx="762876" cy="438582"/>
          </a:xfrm>
          <a:prstGeom prst="rect">
            <a:avLst/>
          </a:prstGeom>
          <a:noFill/>
        </p:spPr>
        <p:txBody>
          <a:bodyPr wrap="square" rtlCol="0">
            <a:spAutoFit/>
          </a:bodyPr>
          <a:lstStyle/>
          <a:p>
            <a:pPr algn="ctr"/>
            <a:r>
              <a:rPr lang="en-GB" sz="750" dirty="0">
                <a:solidFill>
                  <a:prstClr val="black">
                    <a:lumMod val="75000"/>
                    <a:lumOff val="25000"/>
                  </a:prstClr>
                </a:solidFill>
              </a:rPr>
              <a:t>Interoperability in logistics systems</a:t>
            </a:r>
          </a:p>
        </p:txBody>
      </p:sp>
      <p:sp>
        <p:nvSpPr>
          <p:cNvPr id="200" name="TextBox 199"/>
          <p:cNvSpPr txBox="1"/>
          <p:nvPr/>
        </p:nvSpPr>
        <p:spPr>
          <a:xfrm>
            <a:off x="314833" y="3851013"/>
            <a:ext cx="857377" cy="438582"/>
          </a:xfrm>
          <a:prstGeom prst="rect">
            <a:avLst/>
          </a:prstGeom>
          <a:noFill/>
        </p:spPr>
        <p:txBody>
          <a:bodyPr wrap="square" rtlCol="0">
            <a:spAutoFit/>
          </a:bodyPr>
          <a:lstStyle/>
          <a:p>
            <a:pPr algn="ctr"/>
            <a:r>
              <a:rPr lang="en-GB" sz="750" dirty="0">
                <a:solidFill>
                  <a:prstClr val="black">
                    <a:lumMod val="75000"/>
                    <a:lumOff val="25000"/>
                  </a:prstClr>
                </a:solidFill>
              </a:rPr>
              <a:t>Harmonizing safety &amp; security management</a:t>
            </a:r>
          </a:p>
        </p:txBody>
      </p:sp>
      <p:sp>
        <p:nvSpPr>
          <p:cNvPr id="202" name="TextBox 201"/>
          <p:cNvSpPr txBox="1"/>
          <p:nvPr/>
        </p:nvSpPr>
        <p:spPr>
          <a:xfrm>
            <a:off x="1937185" y="5612153"/>
            <a:ext cx="869869" cy="323165"/>
          </a:xfrm>
          <a:prstGeom prst="rect">
            <a:avLst/>
          </a:prstGeom>
          <a:noFill/>
        </p:spPr>
        <p:txBody>
          <a:bodyPr wrap="square" rtlCol="0">
            <a:spAutoFit/>
          </a:bodyPr>
          <a:lstStyle/>
          <a:p>
            <a:pPr algn="ctr"/>
            <a:r>
              <a:rPr lang="en-GB" sz="750" dirty="0">
                <a:solidFill>
                  <a:prstClr val="black">
                    <a:lumMod val="75000"/>
                    <a:lumOff val="25000"/>
                  </a:prstClr>
                </a:solidFill>
              </a:rPr>
              <a:t>interoperability of surge</a:t>
            </a:r>
          </a:p>
        </p:txBody>
      </p:sp>
      <p:sp>
        <p:nvSpPr>
          <p:cNvPr id="219" name="Oval 218"/>
          <p:cNvSpPr/>
          <p:nvPr/>
        </p:nvSpPr>
        <p:spPr>
          <a:xfrm>
            <a:off x="3534141" y="1456046"/>
            <a:ext cx="650771" cy="645476"/>
          </a:xfrm>
          <a:prstGeom prst="ellipse">
            <a:avLst/>
          </a:prstGeom>
          <a:solidFill>
            <a:srgbClr val="693228">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cxnSp>
        <p:nvCxnSpPr>
          <p:cNvPr id="222" name="Straight Arrow Connector 221"/>
          <p:cNvCxnSpPr/>
          <p:nvPr/>
        </p:nvCxnSpPr>
        <p:spPr>
          <a:xfrm>
            <a:off x="2009947" y="5193336"/>
            <a:ext cx="371276" cy="42629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a:off x="2142103" y="4945244"/>
            <a:ext cx="648494" cy="9516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flipH="1">
            <a:off x="1492777" y="5269692"/>
            <a:ext cx="112878" cy="34246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flipV="1">
            <a:off x="5377874" y="4823405"/>
            <a:ext cx="299140" cy="17132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flipH="1">
            <a:off x="5625805" y="5369274"/>
            <a:ext cx="173522" cy="260884"/>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flipV="1">
            <a:off x="7244932" y="2135437"/>
            <a:ext cx="249746" cy="25385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3" name="TextBox 292"/>
          <p:cNvSpPr txBox="1"/>
          <p:nvPr/>
        </p:nvSpPr>
        <p:spPr>
          <a:xfrm>
            <a:off x="7381299" y="1965438"/>
            <a:ext cx="686981" cy="386837"/>
          </a:xfrm>
          <a:prstGeom prst="rect">
            <a:avLst/>
          </a:prstGeom>
          <a:noFill/>
        </p:spPr>
        <p:txBody>
          <a:bodyPr wrap="square" rtlCol="0">
            <a:spAutoFit/>
          </a:bodyPr>
          <a:lstStyle/>
          <a:p>
            <a:pPr algn="ctr"/>
            <a:r>
              <a:rPr lang="en-GB" sz="638" dirty="0">
                <a:solidFill>
                  <a:prstClr val="black">
                    <a:lumMod val="75000"/>
                    <a:lumOff val="25000"/>
                  </a:prstClr>
                </a:solidFill>
              </a:rPr>
              <a:t>Inter-regional RDRT deployments</a:t>
            </a:r>
          </a:p>
        </p:txBody>
      </p:sp>
      <p:sp>
        <p:nvSpPr>
          <p:cNvPr id="294" name="TextBox 293"/>
          <p:cNvSpPr txBox="1"/>
          <p:nvPr/>
        </p:nvSpPr>
        <p:spPr>
          <a:xfrm>
            <a:off x="4854746" y="4638372"/>
            <a:ext cx="686981" cy="288669"/>
          </a:xfrm>
          <a:prstGeom prst="rect">
            <a:avLst/>
          </a:prstGeom>
          <a:noFill/>
        </p:spPr>
        <p:txBody>
          <a:bodyPr wrap="square" rtlCol="0">
            <a:spAutoFit/>
          </a:bodyPr>
          <a:lstStyle/>
          <a:p>
            <a:pPr algn="ctr"/>
            <a:r>
              <a:rPr lang="en-GB" sz="638" dirty="0">
                <a:solidFill>
                  <a:prstClr val="black">
                    <a:lumMod val="75000"/>
                    <a:lumOff val="25000"/>
                  </a:prstClr>
                </a:solidFill>
              </a:rPr>
              <a:t>New surge roles profiles</a:t>
            </a:r>
          </a:p>
        </p:txBody>
      </p:sp>
      <p:sp>
        <p:nvSpPr>
          <p:cNvPr id="295" name="TextBox 294"/>
          <p:cNvSpPr txBox="1"/>
          <p:nvPr/>
        </p:nvSpPr>
        <p:spPr>
          <a:xfrm>
            <a:off x="5236903" y="5626117"/>
            <a:ext cx="771970" cy="288669"/>
          </a:xfrm>
          <a:prstGeom prst="rect">
            <a:avLst/>
          </a:prstGeom>
          <a:noFill/>
        </p:spPr>
        <p:txBody>
          <a:bodyPr wrap="square" rtlCol="0">
            <a:spAutoFit/>
          </a:bodyPr>
          <a:lstStyle/>
          <a:p>
            <a:pPr algn="ctr"/>
            <a:r>
              <a:rPr lang="en-GB" sz="638" dirty="0">
                <a:solidFill>
                  <a:prstClr val="black">
                    <a:lumMod val="75000"/>
                    <a:lumOff val="25000"/>
                  </a:prstClr>
                </a:solidFill>
              </a:rPr>
              <a:t>Improved appraisal system</a:t>
            </a:r>
          </a:p>
        </p:txBody>
      </p:sp>
      <p:sp>
        <p:nvSpPr>
          <p:cNvPr id="306" name="Title 1"/>
          <p:cNvSpPr txBox="1">
            <a:spLocks/>
          </p:cNvSpPr>
          <p:nvPr/>
        </p:nvSpPr>
        <p:spPr>
          <a:xfrm>
            <a:off x="231699" y="1024816"/>
            <a:ext cx="2229853" cy="31313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rgbClr val="C00000"/>
                </a:solidFill>
                <a:latin typeface="Arial" panose="020B0604020202020204" pitchFamily="34" charset="0"/>
                <a:ea typeface="+mj-ea"/>
                <a:cs typeface="Arial" panose="020B0604020202020204" pitchFamily="34" charset="0"/>
              </a:defRPr>
            </a:lvl1pPr>
          </a:lstStyle>
          <a:p>
            <a:pPr>
              <a:defRPr/>
            </a:pPr>
            <a:r>
              <a:rPr lang="en-GB" sz="1350" dirty="0"/>
              <a:t>Key initiatives for ADMAG</a:t>
            </a:r>
          </a:p>
        </p:txBody>
      </p:sp>
      <p:sp>
        <p:nvSpPr>
          <p:cNvPr id="87" name="Oval 86"/>
          <p:cNvSpPr/>
          <p:nvPr/>
        </p:nvSpPr>
        <p:spPr>
          <a:xfrm>
            <a:off x="3117366" y="5314893"/>
            <a:ext cx="600328" cy="580607"/>
          </a:xfrm>
          <a:prstGeom prst="ellipse">
            <a:avLst/>
          </a:prstGeom>
          <a:solidFill>
            <a:schemeClr val="accent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cxnSp>
        <p:nvCxnSpPr>
          <p:cNvPr id="91" name="Straight Arrow Connector 90"/>
          <p:cNvCxnSpPr/>
          <p:nvPr/>
        </p:nvCxnSpPr>
        <p:spPr>
          <a:xfrm flipH="1">
            <a:off x="3443112" y="4034613"/>
            <a:ext cx="273950" cy="1320138"/>
          </a:xfrm>
          <a:prstGeom prst="straightConnector1">
            <a:avLst/>
          </a:prstGeom>
          <a:ln>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354020" y="1628836"/>
            <a:ext cx="1026780" cy="346249"/>
          </a:xfrm>
          <a:prstGeom prst="rect">
            <a:avLst/>
          </a:prstGeom>
          <a:noFill/>
        </p:spPr>
        <p:txBody>
          <a:bodyPr wrap="square" rtlCol="0">
            <a:spAutoFit/>
          </a:bodyPr>
          <a:lstStyle/>
          <a:p>
            <a:pPr algn="ctr"/>
            <a:r>
              <a:rPr lang="en-GB" sz="825" b="1" dirty="0">
                <a:solidFill>
                  <a:prstClr val="white"/>
                </a:solidFill>
              </a:rPr>
              <a:t>Regional DM networks </a:t>
            </a:r>
          </a:p>
        </p:txBody>
      </p:sp>
      <p:cxnSp>
        <p:nvCxnSpPr>
          <p:cNvPr id="106" name="Straight Arrow Connector 105"/>
          <p:cNvCxnSpPr/>
          <p:nvPr/>
        </p:nvCxnSpPr>
        <p:spPr>
          <a:xfrm>
            <a:off x="4064606" y="1982859"/>
            <a:ext cx="263555" cy="274023"/>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3070233" y="1940065"/>
            <a:ext cx="510541" cy="42419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19" idx="1"/>
          </p:cNvCxnSpPr>
          <p:nvPr/>
        </p:nvCxnSpPr>
        <p:spPr>
          <a:xfrm flipH="1" flipV="1">
            <a:off x="3409507" y="1281459"/>
            <a:ext cx="219938" cy="269115"/>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4184912" y="1759858"/>
            <a:ext cx="381518" cy="1892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623491" y="2360500"/>
            <a:ext cx="705640" cy="334835"/>
          </a:xfrm>
          <a:prstGeom prst="rect">
            <a:avLst/>
          </a:prstGeom>
          <a:noFill/>
        </p:spPr>
        <p:txBody>
          <a:bodyPr wrap="square" rtlCol="0">
            <a:spAutoFit/>
          </a:bodyPr>
          <a:lstStyle/>
          <a:p>
            <a:pPr algn="ctr"/>
            <a:r>
              <a:rPr lang="en-GB" sz="788" dirty="0">
                <a:solidFill>
                  <a:prstClr val="black">
                    <a:lumMod val="75000"/>
                    <a:lumOff val="25000"/>
                  </a:prstClr>
                </a:solidFill>
              </a:rPr>
              <a:t>Sahel DM network?</a:t>
            </a:r>
          </a:p>
        </p:txBody>
      </p:sp>
      <p:sp>
        <p:nvSpPr>
          <p:cNvPr id="123" name="TextBox 122"/>
          <p:cNvSpPr txBox="1"/>
          <p:nvPr/>
        </p:nvSpPr>
        <p:spPr>
          <a:xfrm>
            <a:off x="2830134" y="970735"/>
            <a:ext cx="705640" cy="334835"/>
          </a:xfrm>
          <a:prstGeom prst="rect">
            <a:avLst/>
          </a:prstGeom>
          <a:noFill/>
        </p:spPr>
        <p:txBody>
          <a:bodyPr wrap="square" rtlCol="0">
            <a:spAutoFit/>
          </a:bodyPr>
          <a:lstStyle/>
          <a:p>
            <a:pPr algn="ctr"/>
            <a:r>
              <a:rPr lang="en-GB" sz="788" dirty="0">
                <a:solidFill>
                  <a:prstClr val="black">
                    <a:lumMod val="75000"/>
                    <a:lumOff val="25000"/>
                  </a:prstClr>
                </a:solidFill>
              </a:rPr>
              <a:t>East Africa DM network</a:t>
            </a:r>
          </a:p>
        </p:txBody>
      </p:sp>
      <p:sp>
        <p:nvSpPr>
          <p:cNvPr id="124" name="TextBox 123"/>
          <p:cNvSpPr txBox="1"/>
          <p:nvPr/>
        </p:nvSpPr>
        <p:spPr>
          <a:xfrm>
            <a:off x="4455694" y="1613510"/>
            <a:ext cx="705640" cy="456087"/>
          </a:xfrm>
          <a:prstGeom prst="rect">
            <a:avLst/>
          </a:prstGeom>
          <a:noFill/>
        </p:spPr>
        <p:txBody>
          <a:bodyPr wrap="square" rtlCol="0">
            <a:spAutoFit/>
          </a:bodyPr>
          <a:lstStyle/>
          <a:p>
            <a:pPr algn="ctr"/>
            <a:r>
              <a:rPr lang="en-GB" sz="788" dirty="0">
                <a:solidFill>
                  <a:prstClr val="black">
                    <a:lumMod val="75000"/>
                    <a:lumOff val="25000"/>
                  </a:prstClr>
                </a:solidFill>
              </a:rPr>
              <a:t>Southern Africa DM network</a:t>
            </a:r>
          </a:p>
        </p:txBody>
      </p:sp>
      <p:sp>
        <p:nvSpPr>
          <p:cNvPr id="125" name="TextBox 124"/>
          <p:cNvSpPr txBox="1"/>
          <p:nvPr/>
        </p:nvSpPr>
        <p:spPr>
          <a:xfrm>
            <a:off x="4111170" y="2280634"/>
            <a:ext cx="705640" cy="456087"/>
          </a:xfrm>
          <a:prstGeom prst="rect">
            <a:avLst/>
          </a:prstGeom>
          <a:noFill/>
        </p:spPr>
        <p:txBody>
          <a:bodyPr wrap="square" rtlCol="0">
            <a:spAutoFit/>
          </a:bodyPr>
          <a:lstStyle/>
          <a:p>
            <a:pPr algn="ctr"/>
            <a:r>
              <a:rPr lang="en-GB" sz="788" dirty="0">
                <a:solidFill>
                  <a:prstClr val="black">
                    <a:lumMod val="75000"/>
                    <a:lumOff val="25000"/>
                  </a:prstClr>
                </a:solidFill>
              </a:rPr>
              <a:t>Somalia DRM network</a:t>
            </a:r>
          </a:p>
        </p:txBody>
      </p:sp>
      <p:sp>
        <p:nvSpPr>
          <p:cNvPr id="94" name="Oval 93"/>
          <p:cNvSpPr/>
          <p:nvPr/>
        </p:nvSpPr>
        <p:spPr>
          <a:xfrm>
            <a:off x="4110638" y="4537329"/>
            <a:ext cx="700590" cy="694890"/>
          </a:xfrm>
          <a:prstGeom prst="ellipse">
            <a:avLst/>
          </a:prstGeom>
          <a:solidFill>
            <a:srgbClr val="693228">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black">
                  <a:lumMod val="75000"/>
                  <a:lumOff val="25000"/>
                </a:prstClr>
              </a:solidFill>
            </a:endParaRPr>
          </a:p>
        </p:txBody>
      </p:sp>
      <p:sp>
        <p:nvSpPr>
          <p:cNvPr id="98" name="TextBox 97"/>
          <p:cNvSpPr txBox="1"/>
          <p:nvPr/>
        </p:nvSpPr>
        <p:spPr>
          <a:xfrm>
            <a:off x="4128950" y="4680088"/>
            <a:ext cx="669709" cy="456087"/>
          </a:xfrm>
          <a:prstGeom prst="rect">
            <a:avLst/>
          </a:prstGeom>
          <a:noFill/>
        </p:spPr>
        <p:txBody>
          <a:bodyPr wrap="square" rtlCol="0">
            <a:spAutoFit/>
          </a:bodyPr>
          <a:lstStyle/>
          <a:p>
            <a:pPr algn="ctr"/>
            <a:r>
              <a:rPr lang="en-GB" sz="788" dirty="0">
                <a:solidFill>
                  <a:prstClr val="white"/>
                </a:solidFill>
              </a:rPr>
              <a:t>DCPRR structure review</a:t>
            </a:r>
          </a:p>
        </p:txBody>
      </p:sp>
      <p:cxnSp>
        <p:nvCxnSpPr>
          <p:cNvPr id="99" name="Straight Arrow Connector 98"/>
          <p:cNvCxnSpPr/>
          <p:nvPr/>
        </p:nvCxnSpPr>
        <p:spPr>
          <a:xfrm>
            <a:off x="4101504" y="3934255"/>
            <a:ext cx="258756" cy="626513"/>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906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348880"/>
            <a:ext cx="6400800" cy="1752600"/>
          </a:xfrm>
        </p:spPr>
        <p:txBody>
          <a:bodyPr>
            <a:normAutofit/>
          </a:bodyPr>
          <a:lstStyle/>
          <a:p>
            <a:r>
              <a:rPr lang="en-GB" sz="5400" dirty="0" smtClean="0"/>
              <a:t>Questions?????</a:t>
            </a:r>
            <a:endParaRPr lang="en-GB" sz="5400" dirty="0"/>
          </a:p>
        </p:txBody>
      </p:sp>
    </p:spTree>
    <p:extLst>
      <p:ext uri="{BB962C8B-B14F-4D97-AF65-F5344CB8AC3E}">
        <p14:creationId xmlns:p14="http://schemas.microsoft.com/office/powerpoint/2010/main" val="3655130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21772</TotalTime>
  <Words>393</Words>
  <Application>Microsoft Office PowerPoint</Application>
  <PresentationFormat>On-screen Show (4:3)</PresentationFormat>
  <Paragraphs>66</Paragraphs>
  <Slides>6</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Times New Roman</vt:lpstr>
      <vt:lpstr>Office Theme</vt:lpstr>
      <vt:lpstr>1_Office Theme</vt:lpstr>
      <vt:lpstr>Surge Optimisation</vt:lpstr>
      <vt:lpstr>Aim</vt:lpstr>
      <vt:lpstr>What is Surge Optimisation?</vt:lpstr>
      <vt:lpstr>Guiding principles</vt:lpstr>
      <vt:lpstr>PowerPoint Presentation</vt:lpstr>
      <vt:lpstr>PowerPoint Presentation</vt:lpstr>
    </vt:vector>
  </TitlesOfParts>
  <Company>British Red Cross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 Optimization</dc:title>
  <dc:creator>Reel Ahmed</dc:creator>
  <cp:lastModifiedBy>Reel Ahmed</cp:lastModifiedBy>
  <cp:revision>137</cp:revision>
  <dcterms:created xsi:type="dcterms:W3CDTF">2017-10-23T09:00:14Z</dcterms:created>
  <dcterms:modified xsi:type="dcterms:W3CDTF">2018-09-11T12:41:41Z</dcterms:modified>
</cp:coreProperties>
</file>