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94" r:id="rId2"/>
    <p:sldId id="326" r:id="rId3"/>
    <p:sldId id="352" r:id="rId4"/>
    <p:sldId id="351" r:id="rId5"/>
    <p:sldId id="350" r:id="rId6"/>
    <p:sldId id="362" r:id="rId7"/>
    <p:sldId id="363" r:id="rId8"/>
    <p:sldId id="364" r:id="rId9"/>
    <p:sldId id="365" r:id="rId10"/>
    <p:sldId id="366" r:id="rId11"/>
    <p:sldId id="360" r:id="rId12"/>
    <p:sldId id="353" r:id="rId13"/>
    <p:sldId id="354" r:id="rId14"/>
    <p:sldId id="348" r:id="rId15"/>
    <p:sldId id="359" r:id="rId16"/>
    <p:sldId id="358" r:id="rId17"/>
  </p:sldIdLst>
  <p:sldSz cx="9144000" cy="6858000" type="screen4x3"/>
  <p:notesSz cx="6669088" cy="99266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08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F1C21"/>
    <a:srgbClr val="541818"/>
    <a:srgbClr val="8B4907"/>
    <a:srgbClr val="5C4F46"/>
    <a:srgbClr val="66584E"/>
    <a:srgbClr val="E8C7B0"/>
    <a:srgbClr val="F4D1B9"/>
    <a:srgbClr val="B9B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7" autoAdjust="0"/>
    <p:restoredTop sz="64540" autoAdjust="0"/>
  </p:normalViewPr>
  <p:slideViewPr>
    <p:cSldViewPr>
      <p:cViewPr varScale="1">
        <p:scale>
          <a:sx n="47" d="100"/>
          <a:sy n="47" d="100"/>
        </p:scale>
        <p:origin x="2082" y="36"/>
      </p:cViewPr>
      <p:guideLst>
        <p:guide orient="horz" pos="408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1" d="100"/>
          <a:sy n="51" d="100"/>
        </p:scale>
        <p:origin x="21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E7FFC-5C57-415F-A5C8-303E2836AFDE}" type="doc">
      <dgm:prSet loTypeId="urn:microsoft.com/office/officeart/2005/8/layout/venn1" loCatId="relationship" qsTypeId="urn:microsoft.com/office/officeart/2005/8/quickstyle/simple1" qsCatId="simple" csTypeId="urn:microsoft.com/office/officeart/2005/8/colors/colorful5" csCatId="colorful" phldr="1"/>
      <dgm:spPr/>
      <dgm:t>
        <a:bodyPr/>
        <a:lstStyle/>
        <a:p>
          <a:endParaRPr lang="en-US"/>
        </a:p>
      </dgm:t>
    </dgm:pt>
    <dgm:pt modelId="{1CC44481-37B0-456F-ABD4-4F93E16848ED}">
      <dgm:prSet/>
      <dgm:spPr/>
      <dgm:t>
        <a:bodyPr/>
        <a:lstStyle/>
        <a:p>
          <a:r>
            <a:rPr lang="en-GB" dirty="0">
              <a:solidFill>
                <a:srgbClr val="00B050"/>
              </a:solidFill>
              <a:latin typeface="Arial" panose="020B0604020202020204" pitchFamily="34" charset="0"/>
              <a:cs typeface="Arial" panose="020B0604020202020204" pitchFamily="34" charset="0"/>
            </a:rPr>
            <a:t>Non-Violence and Peace</a:t>
          </a:r>
        </a:p>
      </dgm:t>
    </dgm:pt>
    <dgm:pt modelId="{F2CCA502-26A1-46A6-BB2F-26D148C112B2}" type="parTrans" cxnId="{BCBE4299-4573-418F-9F34-6586D8E79C5A}">
      <dgm:prSet/>
      <dgm:spPr/>
      <dgm:t>
        <a:bodyPr/>
        <a:lstStyle/>
        <a:p>
          <a:endParaRPr lang="en-US"/>
        </a:p>
      </dgm:t>
    </dgm:pt>
    <dgm:pt modelId="{089C54F2-2593-4212-8B9A-8124D0452EB1}" type="sibTrans" cxnId="{BCBE4299-4573-418F-9F34-6586D8E79C5A}">
      <dgm:prSet/>
      <dgm:spPr/>
      <dgm:t>
        <a:bodyPr/>
        <a:lstStyle/>
        <a:p>
          <a:endParaRPr lang="en-US"/>
        </a:p>
      </dgm:t>
    </dgm:pt>
    <dgm:pt modelId="{39EE5A60-9473-4751-8618-A87281077773}">
      <dgm:prSet/>
      <dgm:spPr/>
      <dgm:t>
        <a:bodyPr/>
        <a:lstStyle/>
        <a:p>
          <a:r>
            <a:rPr lang="en-GB" b="1" u="none" dirty="0">
              <a:solidFill>
                <a:srgbClr val="0070C0"/>
              </a:solidFill>
              <a:latin typeface="Arial" panose="020B0604020202020204" pitchFamily="34" charset="0"/>
              <a:cs typeface="Arial" panose="020B0604020202020204" pitchFamily="34" charset="0"/>
            </a:rPr>
            <a:t>Youth Engagement</a:t>
          </a:r>
        </a:p>
      </dgm:t>
    </dgm:pt>
    <dgm:pt modelId="{2BA8849D-7F0C-4C8F-9C26-B33D0A32818A}" type="parTrans" cxnId="{718FBCFB-8313-4A22-97E9-415C15F8C5D2}">
      <dgm:prSet/>
      <dgm:spPr/>
      <dgm:t>
        <a:bodyPr/>
        <a:lstStyle/>
        <a:p>
          <a:endParaRPr lang="en-US"/>
        </a:p>
      </dgm:t>
    </dgm:pt>
    <dgm:pt modelId="{70D4AA0F-DD14-44C8-8533-ABF4C9AED84D}" type="sibTrans" cxnId="{718FBCFB-8313-4A22-97E9-415C15F8C5D2}">
      <dgm:prSet/>
      <dgm:spPr/>
      <dgm:t>
        <a:bodyPr/>
        <a:lstStyle/>
        <a:p>
          <a:endParaRPr lang="en-US"/>
        </a:p>
      </dgm:t>
    </dgm:pt>
    <dgm:pt modelId="{51883F58-5F8B-43F7-B457-AB698E2E22FB}">
      <dgm:prSet/>
      <dgm:spPr/>
      <dgm:t>
        <a:bodyPr/>
        <a:lstStyle/>
        <a:p>
          <a:r>
            <a:rPr lang="en-GB" dirty="0">
              <a:solidFill>
                <a:schemeClr val="accent6">
                  <a:lumMod val="75000"/>
                </a:schemeClr>
              </a:solidFill>
              <a:latin typeface="Arial" panose="020B0604020202020204" pitchFamily="34" charset="0"/>
              <a:cs typeface="Arial" panose="020B0604020202020204" pitchFamily="34" charset="0"/>
            </a:rPr>
            <a:t>Gender and Diversity</a:t>
          </a:r>
        </a:p>
      </dgm:t>
    </dgm:pt>
    <dgm:pt modelId="{650E8A44-C442-4406-8B45-1165EF73FFA8}" type="parTrans" cxnId="{F14B11DA-EB23-43C6-A145-1465BED6B185}">
      <dgm:prSet/>
      <dgm:spPr/>
      <dgm:t>
        <a:bodyPr/>
        <a:lstStyle/>
        <a:p>
          <a:endParaRPr lang="en-US"/>
        </a:p>
      </dgm:t>
    </dgm:pt>
    <dgm:pt modelId="{484B3BB6-0B6A-444B-AFC4-76A07FC9C3F9}" type="sibTrans" cxnId="{F14B11DA-EB23-43C6-A145-1465BED6B185}">
      <dgm:prSet/>
      <dgm:spPr/>
      <dgm:t>
        <a:bodyPr/>
        <a:lstStyle/>
        <a:p>
          <a:endParaRPr lang="en-US"/>
        </a:p>
      </dgm:t>
    </dgm:pt>
    <dgm:pt modelId="{895A111D-CF28-46DF-97FE-9CD0FD9C9431}">
      <dgm:prSet/>
      <dgm:spPr/>
      <dgm:t>
        <a:bodyPr/>
        <a:lstStyle/>
        <a:p>
          <a:r>
            <a:rPr lang="en-GB" dirty="0">
              <a:solidFill>
                <a:srgbClr val="00B0F0"/>
              </a:solidFill>
              <a:latin typeface="Arial" panose="020B0604020202020204" pitchFamily="34" charset="0"/>
              <a:cs typeface="Arial" panose="020B0604020202020204" pitchFamily="34" charset="0"/>
            </a:rPr>
            <a:t>Social Inclusion </a:t>
          </a:r>
        </a:p>
      </dgm:t>
    </dgm:pt>
    <dgm:pt modelId="{D74A3768-9AA9-4EE6-B89A-3753C0E80241}" type="parTrans" cxnId="{D06767D4-D1E2-4D52-BE77-7904D41790D9}">
      <dgm:prSet/>
      <dgm:spPr/>
      <dgm:t>
        <a:bodyPr/>
        <a:lstStyle/>
        <a:p>
          <a:endParaRPr lang="en-US"/>
        </a:p>
      </dgm:t>
    </dgm:pt>
    <dgm:pt modelId="{21AA4EC2-A48B-4659-A8B9-F2FB7FC7A8C9}" type="sibTrans" cxnId="{D06767D4-D1E2-4D52-BE77-7904D41790D9}">
      <dgm:prSet/>
      <dgm:spPr/>
      <dgm:t>
        <a:bodyPr/>
        <a:lstStyle/>
        <a:p>
          <a:endParaRPr lang="en-US"/>
        </a:p>
      </dgm:t>
    </dgm:pt>
    <dgm:pt modelId="{C273A486-5E5D-4659-B915-7A4903118BDB}">
      <dgm:prSet/>
      <dgm:spPr/>
      <dgm:t>
        <a:bodyPr/>
        <a:lstStyle/>
        <a:p>
          <a:r>
            <a:rPr lang="en-GB" dirty="0">
              <a:solidFill>
                <a:srgbClr val="FFC000"/>
              </a:solidFill>
              <a:latin typeface="Arial" panose="020B0604020202020204" pitchFamily="34" charset="0"/>
              <a:cs typeface="Arial" panose="020B0604020202020204" pitchFamily="34" charset="0"/>
            </a:rPr>
            <a:t>Volunteering Development</a:t>
          </a:r>
        </a:p>
      </dgm:t>
    </dgm:pt>
    <dgm:pt modelId="{81D730CB-AF99-427E-BF06-D386D3D6D649}" type="parTrans" cxnId="{01DBC1C9-67F5-4738-BA56-D86E32B57F40}">
      <dgm:prSet/>
      <dgm:spPr/>
      <dgm:t>
        <a:bodyPr/>
        <a:lstStyle/>
        <a:p>
          <a:endParaRPr lang="en-US"/>
        </a:p>
      </dgm:t>
    </dgm:pt>
    <dgm:pt modelId="{F28564BE-C517-4260-B36C-0A9217A3ACEB}" type="sibTrans" cxnId="{01DBC1C9-67F5-4738-BA56-D86E32B57F40}">
      <dgm:prSet/>
      <dgm:spPr/>
      <dgm:t>
        <a:bodyPr/>
        <a:lstStyle/>
        <a:p>
          <a:endParaRPr lang="en-US"/>
        </a:p>
      </dgm:t>
    </dgm:pt>
    <dgm:pt modelId="{0719C0D9-095A-4A79-8784-A972263A39E3}">
      <dgm:prSet/>
      <dgm:spPr/>
      <dgm:t>
        <a:bodyPr/>
        <a:lstStyle/>
        <a:p>
          <a:r>
            <a:rPr lang="en-GB" dirty="0">
              <a:solidFill>
                <a:srgbClr val="7030A0"/>
              </a:solidFill>
              <a:latin typeface="Arial" panose="020B0604020202020204" pitchFamily="34" charset="0"/>
              <a:cs typeface="Arial" panose="020B0604020202020204" pitchFamily="34" charset="0"/>
            </a:rPr>
            <a:t>Humanitarian Education</a:t>
          </a:r>
        </a:p>
      </dgm:t>
    </dgm:pt>
    <dgm:pt modelId="{DCF91EDE-FE54-4A10-8408-0B573312F200}" type="parTrans" cxnId="{58044F8D-9133-450B-BEA3-739DE97A326D}">
      <dgm:prSet/>
      <dgm:spPr/>
      <dgm:t>
        <a:bodyPr/>
        <a:lstStyle/>
        <a:p>
          <a:endParaRPr lang="en-US"/>
        </a:p>
      </dgm:t>
    </dgm:pt>
    <dgm:pt modelId="{FDDD8DAA-3F02-431C-BE51-2C5B3E72EF4A}" type="sibTrans" cxnId="{58044F8D-9133-450B-BEA3-739DE97A326D}">
      <dgm:prSet/>
      <dgm:spPr/>
      <dgm:t>
        <a:bodyPr/>
        <a:lstStyle/>
        <a:p>
          <a:endParaRPr lang="en-US"/>
        </a:p>
      </dgm:t>
    </dgm:pt>
    <dgm:pt modelId="{D6922529-490F-417C-BCF6-366F0196C2C3}" type="pres">
      <dgm:prSet presAssocID="{B95E7FFC-5C57-415F-A5C8-303E2836AFDE}" presName="compositeShape" presStyleCnt="0">
        <dgm:presLayoutVars>
          <dgm:chMax val="7"/>
          <dgm:dir/>
          <dgm:resizeHandles val="exact"/>
        </dgm:presLayoutVars>
      </dgm:prSet>
      <dgm:spPr/>
    </dgm:pt>
    <dgm:pt modelId="{9FFC805E-AEAD-411A-A5B8-D7C147F2BD7B}" type="pres">
      <dgm:prSet presAssocID="{1CC44481-37B0-456F-ABD4-4F93E16848ED}" presName="circ1" presStyleLbl="vennNode1" presStyleIdx="0" presStyleCnt="6" custAng="0" custScaleX="120940" custScaleY="120940"/>
      <dgm:spPr/>
    </dgm:pt>
    <dgm:pt modelId="{0B2F1D3B-2CF2-439B-835D-1195D8A32687}" type="pres">
      <dgm:prSet presAssocID="{1CC44481-37B0-456F-ABD4-4F93E16848ED}" presName="circ1Tx" presStyleLbl="revTx" presStyleIdx="0" presStyleCnt="0">
        <dgm:presLayoutVars>
          <dgm:chMax val="0"/>
          <dgm:chPref val="0"/>
          <dgm:bulletEnabled val="1"/>
        </dgm:presLayoutVars>
      </dgm:prSet>
      <dgm:spPr/>
    </dgm:pt>
    <dgm:pt modelId="{DF4569EC-DF12-422F-B7DE-76E64FFF672D}" type="pres">
      <dgm:prSet presAssocID="{39EE5A60-9473-4751-8618-A87281077773}" presName="circ2" presStyleLbl="vennNode1" presStyleIdx="1" presStyleCnt="6" custAng="0" custScaleX="120940" custScaleY="120940"/>
      <dgm:spPr/>
    </dgm:pt>
    <dgm:pt modelId="{E9DEBCCE-5915-48D5-8437-45611C238AFC}" type="pres">
      <dgm:prSet presAssocID="{39EE5A60-9473-4751-8618-A87281077773}" presName="circ2Tx" presStyleLbl="revTx" presStyleIdx="0" presStyleCnt="0">
        <dgm:presLayoutVars>
          <dgm:chMax val="0"/>
          <dgm:chPref val="0"/>
          <dgm:bulletEnabled val="1"/>
        </dgm:presLayoutVars>
      </dgm:prSet>
      <dgm:spPr/>
    </dgm:pt>
    <dgm:pt modelId="{3695AB8C-27BA-4631-BAF1-65B6F40B8C40}" type="pres">
      <dgm:prSet presAssocID="{51883F58-5F8B-43F7-B457-AB698E2E22FB}" presName="circ3" presStyleLbl="vennNode1" presStyleIdx="2" presStyleCnt="6" custAng="0" custScaleX="120940" custScaleY="120940"/>
      <dgm:spPr/>
    </dgm:pt>
    <dgm:pt modelId="{2EAB91B5-64F6-4BA0-81A0-BFC9CA7E9619}" type="pres">
      <dgm:prSet presAssocID="{51883F58-5F8B-43F7-B457-AB698E2E22FB}" presName="circ3Tx" presStyleLbl="revTx" presStyleIdx="0" presStyleCnt="0">
        <dgm:presLayoutVars>
          <dgm:chMax val="0"/>
          <dgm:chPref val="0"/>
          <dgm:bulletEnabled val="1"/>
        </dgm:presLayoutVars>
      </dgm:prSet>
      <dgm:spPr/>
    </dgm:pt>
    <dgm:pt modelId="{7747F9D6-C2BE-411A-8A60-D71D51AC0135}" type="pres">
      <dgm:prSet presAssocID="{0719C0D9-095A-4A79-8784-A972263A39E3}" presName="circ4" presStyleLbl="vennNode1" presStyleIdx="3" presStyleCnt="6" custAng="0" custScaleX="120940" custScaleY="120940"/>
      <dgm:spPr/>
    </dgm:pt>
    <dgm:pt modelId="{D47AF8FC-0190-4509-B181-A075EBA51016}" type="pres">
      <dgm:prSet presAssocID="{0719C0D9-095A-4A79-8784-A972263A39E3}" presName="circ4Tx" presStyleLbl="revTx" presStyleIdx="0" presStyleCnt="0">
        <dgm:presLayoutVars>
          <dgm:chMax val="0"/>
          <dgm:chPref val="0"/>
          <dgm:bulletEnabled val="1"/>
        </dgm:presLayoutVars>
      </dgm:prSet>
      <dgm:spPr/>
    </dgm:pt>
    <dgm:pt modelId="{DB2FE129-9D75-43F6-A949-172F94B252C5}" type="pres">
      <dgm:prSet presAssocID="{C273A486-5E5D-4659-B915-7A4903118BDB}" presName="circ5" presStyleLbl="vennNode1" presStyleIdx="4" presStyleCnt="6" custAng="0" custScaleX="120940" custScaleY="120940"/>
      <dgm:spPr/>
    </dgm:pt>
    <dgm:pt modelId="{E6F69E00-47F2-4308-B180-38D0DC19490B}" type="pres">
      <dgm:prSet presAssocID="{C273A486-5E5D-4659-B915-7A4903118BDB}" presName="circ5Tx" presStyleLbl="revTx" presStyleIdx="0" presStyleCnt="0">
        <dgm:presLayoutVars>
          <dgm:chMax val="0"/>
          <dgm:chPref val="0"/>
          <dgm:bulletEnabled val="1"/>
        </dgm:presLayoutVars>
      </dgm:prSet>
      <dgm:spPr/>
    </dgm:pt>
    <dgm:pt modelId="{C7E7AEE0-FF18-4C12-BBF8-97AB2F7536AA}" type="pres">
      <dgm:prSet presAssocID="{895A111D-CF28-46DF-97FE-9CD0FD9C9431}" presName="circ6" presStyleLbl="vennNode1" presStyleIdx="5" presStyleCnt="6" custAng="0" custScaleX="120940" custScaleY="120940"/>
      <dgm:spPr/>
    </dgm:pt>
    <dgm:pt modelId="{BFD12BD3-786D-4C62-9F20-C6320ED1D652}" type="pres">
      <dgm:prSet presAssocID="{895A111D-CF28-46DF-97FE-9CD0FD9C9431}" presName="circ6Tx" presStyleLbl="revTx" presStyleIdx="0" presStyleCnt="0">
        <dgm:presLayoutVars>
          <dgm:chMax val="0"/>
          <dgm:chPref val="0"/>
          <dgm:bulletEnabled val="1"/>
        </dgm:presLayoutVars>
      </dgm:prSet>
      <dgm:spPr/>
    </dgm:pt>
  </dgm:ptLst>
  <dgm:cxnLst>
    <dgm:cxn modelId="{5D49700F-7674-4B26-AD71-AE1B6D20C8C1}" type="presOf" srcId="{C273A486-5E5D-4659-B915-7A4903118BDB}" destId="{E6F69E00-47F2-4308-B180-38D0DC19490B}" srcOrd="0" destOrd="0" presId="urn:microsoft.com/office/officeart/2005/8/layout/venn1"/>
    <dgm:cxn modelId="{57BB0B23-15B7-4F06-BBBE-53D98272691D}" type="presOf" srcId="{895A111D-CF28-46DF-97FE-9CD0FD9C9431}" destId="{BFD12BD3-786D-4C62-9F20-C6320ED1D652}" srcOrd="0" destOrd="0" presId="urn:microsoft.com/office/officeart/2005/8/layout/venn1"/>
    <dgm:cxn modelId="{F52AB567-1840-45A0-874C-E291510F1F4E}" type="presOf" srcId="{B95E7FFC-5C57-415F-A5C8-303E2836AFDE}" destId="{D6922529-490F-417C-BCF6-366F0196C2C3}" srcOrd="0" destOrd="0" presId="urn:microsoft.com/office/officeart/2005/8/layout/venn1"/>
    <dgm:cxn modelId="{87737749-A84A-43C4-887E-EBCAB2D54C0B}" type="presOf" srcId="{1CC44481-37B0-456F-ABD4-4F93E16848ED}" destId="{0B2F1D3B-2CF2-439B-835D-1195D8A32687}" srcOrd="0" destOrd="0" presId="urn:microsoft.com/office/officeart/2005/8/layout/venn1"/>
    <dgm:cxn modelId="{BCE24E4F-0E14-4155-BF6E-E1E818D60D98}" type="presOf" srcId="{0719C0D9-095A-4A79-8784-A972263A39E3}" destId="{D47AF8FC-0190-4509-B181-A075EBA51016}" srcOrd="0" destOrd="0" presId="urn:microsoft.com/office/officeart/2005/8/layout/venn1"/>
    <dgm:cxn modelId="{46C1A187-316F-4AA9-BB97-F4F329CFD3B8}" type="presOf" srcId="{39EE5A60-9473-4751-8618-A87281077773}" destId="{E9DEBCCE-5915-48D5-8437-45611C238AFC}" srcOrd="0" destOrd="0" presId="urn:microsoft.com/office/officeart/2005/8/layout/venn1"/>
    <dgm:cxn modelId="{58044F8D-9133-450B-BEA3-739DE97A326D}" srcId="{B95E7FFC-5C57-415F-A5C8-303E2836AFDE}" destId="{0719C0D9-095A-4A79-8784-A972263A39E3}" srcOrd="3" destOrd="0" parTransId="{DCF91EDE-FE54-4A10-8408-0B573312F200}" sibTransId="{FDDD8DAA-3F02-431C-BE51-2C5B3E72EF4A}"/>
    <dgm:cxn modelId="{BCBE4299-4573-418F-9F34-6586D8E79C5A}" srcId="{B95E7FFC-5C57-415F-A5C8-303E2836AFDE}" destId="{1CC44481-37B0-456F-ABD4-4F93E16848ED}" srcOrd="0" destOrd="0" parTransId="{F2CCA502-26A1-46A6-BB2F-26D148C112B2}" sibTransId="{089C54F2-2593-4212-8B9A-8124D0452EB1}"/>
    <dgm:cxn modelId="{CC889FB8-9141-4649-8984-06AC6A7283ED}" type="presOf" srcId="{51883F58-5F8B-43F7-B457-AB698E2E22FB}" destId="{2EAB91B5-64F6-4BA0-81A0-BFC9CA7E9619}" srcOrd="0" destOrd="0" presId="urn:microsoft.com/office/officeart/2005/8/layout/venn1"/>
    <dgm:cxn modelId="{01DBC1C9-67F5-4738-BA56-D86E32B57F40}" srcId="{B95E7FFC-5C57-415F-A5C8-303E2836AFDE}" destId="{C273A486-5E5D-4659-B915-7A4903118BDB}" srcOrd="4" destOrd="0" parTransId="{81D730CB-AF99-427E-BF06-D386D3D6D649}" sibTransId="{F28564BE-C517-4260-B36C-0A9217A3ACEB}"/>
    <dgm:cxn modelId="{D06767D4-D1E2-4D52-BE77-7904D41790D9}" srcId="{B95E7FFC-5C57-415F-A5C8-303E2836AFDE}" destId="{895A111D-CF28-46DF-97FE-9CD0FD9C9431}" srcOrd="5" destOrd="0" parTransId="{D74A3768-9AA9-4EE6-B89A-3753C0E80241}" sibTransId="{21AA4EC2-A48B-4659-A8B9-F2FB7FC7A8C9}"/>
    <dgm:cxn modelId="{F14B11DA-EB23-43C6-A145-1465BED6B185}" srcId="{B95E7FFC-5C57-415F-A5C8-303E2836AFDE}" destId="{51883F58-5F8B-43F7-B457-AB698E2E22FB}" srcOrd="2" destOrd="0" parTransId="{650E8A44-C442-4406-8B45-1165EF73FFA8}" sibTransId="{484B3BB6-0B6A-444B-AFC4-76A07FC9C3F9}"/>
    <dgm:cxn modelId="{718FBCFB-8313-4A22-97E9-415C15F8C5D2}" srcId="{B95E7FFC-5C57-415F-A5C8-303E2836AFDE}" destId="{39EE5A60-9473-4751-8618-A87281077773}" srcOrd="1" destOrd="0" parTransId="{2BA8849D-7F0C-4C8F-9C26-B33D0A32818A}" sibTransId="{70D4AA0F-DD14-44C8-8533-ABF4C9AED84D}"/>
    <dgm:cxn modelId="{3ED74B94-AFA0-4A69-90A9-85ACCD29E5D1}" type="presParOf" srcId="{D6922529-490F-417C-BCF6-366F0196C2C3}" destId="{9FFC805E-AEAD-411A-A5B8-D7C147F2BD7B}" srcOrd="0" destOrd="0" presId="urn:microsoft.com/office/officeart/2005/8/layout/venn1"/>
    <dgm:cxn modelId="{AB1BE883-777B-4F73-8A42-17733A8B67ED}" type="presParOf" srcId="{D6922529-490F-417C-BCF6-366F0196C2C3}" destId="{0B2F1D3B-2CF2-439B-835D-1195D8A32687}" srcOrd="1" destOrd="0" presId="urn:microsoft.com/office/officeart/2005/8/layout/venn1"/>
    <dgm:cxn modelId="{B2EBE1E9-9D46-4092-8385-19C8F08C6B78}" type="presParOf" srcId="{D6922529-490F-417C-BCF6-366F0196C2C3}" destId="{DF4569EC-DF12-422F-B7DE-76E64FFF672D}" srcOrd="2" destOrd="0" presId="urn:microsoft.com/office/officeart/2005/8/layout/venn1"/>
    <dgm:cxn modelId="{925B5D91-3CEB-4C66-893B-9E5001052421}" type="presParOf" srcId="{D6922529-490F-417C-BCF6-366F0196C2C3}" destId="{E9DEBCCE-5915-48D5-8437-45611C238AFC}" srcOrd="3" destOrd="0" presId="urn:microsoft.com/office/officeart/2005/8/layout/venn1"/>
    <dgm:cxn modelId="{705B9BF6-2C1A-4596-83B6-40DC3FD86F04}" type="presParOf" srcId="{D6922529-490F-417C-BCF6-366F0196C2C3}" destId="{3695AB8C-27BA-4631-BAF1-65B6F40B8C40}" srcOrd="4" destOrd="0" presId="urn:microsoft.com/office/officeart/2005/8/layout/venn1"/>
    <dgm:cxn modelId="{02AB4390-3025-416A-BE95-354B8AB57825}" type="presParOf" srcId="{D6922529-490F-417C-BCF6-366F0196C2C3}" destId="{2EAB91B5-64F6-4BA0-81A0-BFC9CA7E9619}" srcOrd="5" destOrd="0" presId="urn:microsoft.com/office/officeart/2005/8/layout/venn1"/>
    <dgm:cxn modelId="{7DE7E201-A638-452A-8485-BBF14C4396D0}" type="presParOf" srcId="{D6922529-490F-417C-BCF6-366F0196C2C3}" destId="{7747F9D6-C2BE-411A-8A60-D71D51AC0135}" srcOrd="6" destOrd="0" presId="urn:microsoft.com/office/officeart/2005/8/layout/venn1"/>
    <dgm:cxn modelId="{FDFDCA81-ADB1-4BAF-9169-85D33AA502CC}" type="presParOf" srcId="{D6922529-490F-417C-BCF6-366F0196C2C3}" destId="{D47AF8FC-0190-4509-B181-A075EBA51016}" srcOrd="7" destOrd="0" presId="urn:microsoft.com/office/officeart/2005/8/layout/venn1"/>
    <dgm:cxn modelId="{755A0606-91DA-469C-A92E-06052BC7C2C4}" type="presParOf" srcId="{D6922529-490F-417C-BCF6-366F0196C2C3}" destId="{DB2FE129-9D75-43F6-A949-172F94B252C5}" srcOrd="8" destOrd="0" presId="urn:microsoft.com/office/officeart/2005/8/layout/venn1"/>
    <dgm:cxn modelId="{089944C8-3980-40EF-BCD6-4880998CE75C}" type="presParOf" srcId="{D6922529-490F-417C-BCF6-366F0196C2C3}" destId="{E6F69E00-47F2-4308-B180-38D0DC19490B}" srcOrd="9" destOrd="0" presId="urn:microsoft.com/office/officeart/2005/8/layout/venn1"/>
    <dgm:cxn modelId="{F9FA2A67-7F28-4A55-87B9-F50E9A335DA6}" type="presParOf" srcId="{D6922529-490F-417C-BCF6-366F0196C2C3}" destId="{C7E7AEE0-FF18-4C12-BBF8-97AB2F7536AA}" srcOrd="10" destOrd="0" presId="urn:microsoft.com/office/officeart/2005/8/layout/venn1"/>
    <dgm:cxn modelId="{5B7058C7-CF00-4F45-B755-103DADE27DAD}" type="presParOf" srcId="{D6922529-490F-417C-BCF6-366F0196C2C3}" destId="{BFD12BD3-786D-4C62-9F20-C6320ED1D652}"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C3599-05FB-48B4-919B-7B2955F9E73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501382E-1775-4099-966A-E081EA0F1B54}">
      <dgm:prSet/>
      <dgm:spPr>
        <a:solidFill>
          <a:srgbClr val="FF0000"/>
        </a:solidFill>
      </dgm:spPr>
      <dgm:t>
        <a:bodyPr/>
        <a:lstStyle/>
        <a:p>
          <a:r>
            <a:rPr lang="en-GB" dirty="0"/>
            <a:t>Championing the youth development and youth-led action </a:t>
          </a:r>
        </a:p>
      </dgm:t>
    </dgm:pt>
    <dgm:pt modelId="{4719CC38-374A-4F23-8E76-DCB03A874F0E}" type="parTrans" cxnId="{C3CA6902-B963-4BBC-BB9A-B2124ED12D18}">
      <dgm:prSet/>
      <dgm:spPr/>
      <dgm:t>
        <a:bodyPr/>
        <a:lstStyle/>
        <a:p>
          <a:endParaRPr lang="en-US"/>
        </a:p>
      </dgm:t>
    </dgm:pt>
    <dgm:pt modelId="{7D9DDEF4-6818-423B-B3D4-E7D4B38D70A3}" type="sibTrans" cxnId="{C3CA6902-B963-4BBC-BB9A-B2124ED12D18}">
      <dgm:prSet/>
      <dgm:spPr/>
      <dgm:t>
        <a:bodyPr/>
        <a:lstStyle/>
        <a:p>
          <a:endParaRPr lang="en-US"/>
        </a:p>
      </dgm:t>
    </dgm:pt>
    <dgm:pt modelId="{A8C69EAF-232F-45DF-B0C5-E1301CAFE2E2}">
      <dgm:prSet/>
      <dgm:spPr>
        <a:solidFill>
          <a:srgbClr val="00B050"/>
        </a:solidFill>
      </dgm:spPr>
      <dgm:t>
        <a:bodyPr/>
        <a:lstStyle/>
        <a:p>
          <a:r>
            <a:rPr lang="en-GB" dirty="0"/>
            <a:t>Youth doing more, doing better, and reaching further</a:t>
          </a:r>
        </a:p>
      </dgm:t>
    </dgm:pt>
    <dgm:pt modelId="{535D7A1A-D2E9-432E-9885-7867731DDD4F}" type="parTrans" cxnId="{BDE994DA-D78A-4D0B-B7F5-CA528C06979B}">
      <dgm:prSet/>
      <dgm:spPr/>
      <dgm:t>
        <a:bodyPr/>
        <a:lstStyle/>
        <a:p>
          <a:endParaRPr lang="en-US"/>
        </a:p>
      </dgm:t>
    </dgm:pt>
    <dgm:pt modelId="{129E2EF3-1D2B-4F29-AF18-C50AC762C8AA}" type="sibTrans" cxnId="{BDE994DA-D78A-4D0B-B7F5-CA528C06979B}">
      <dgm:prSet/>
      <dgm:spPr/>
      <dgm:t>
        <a:bodyPr/>
        <a:lstStyle/>
        <a:p>
          <a:endParaRPr lang="en-US"/>
        </a:p>
      </dgm:t>
    </dgm:pt>
    <dgm:pt modelId="{3BBD85D3-283E-4053-AB02-BBA1F39113FE}">
      <dgm:prSet/>
      <dgm:spPr>
        <a:solidFill>
          <a:srgbClr val="7030A0"/>
        </a:solidFill>
      </dgm:spPr>
      <dgm:t>
        <a:bodyPr/>
        <a:lstStyle/>
        <a:p>
          <a:r>
            <a:rPr lang="en-GB" dirty="0"/>
            <a:t>Inter-generational partnerships &amp; Youth-led peer approaches</a:t>
          </a:r>
        </a:p>
      </dgm:t>
    </dgm:pt>
    <dgm:pt modelId="{E5CF7B03-D671-41BC-BB01-56349265BBA8}" type="parTrans" cxnId="{E221639C-E31A-49A8-B087-F0AB6CA6DBB5}">
      <dgm:prSet/>
      <dgm:spPr/>
      <dgm:t>
        <a:bodyPr/>
        <a:lstStyle/>
        <a:p>
          <a:endParaRPr lang="en-US"/>
        </a:p>
      </dgm:t>
    </dgm:pt>
    <dgm:pt modelId="{6E5C1917-8310-4007-A681-A38107A7D291}" type="sibTrans" cxnId="{E221639C-E31A-49A8-B087-F0AB6CA6DBB5}">
      <dgm:prSet/>
      <dgm:spPr/>
      <dgm:t>
        <a:bodyPr/>
        <a:lstStyle/>
        <a:p>
          <a:endParaRPr lang="en-US"/>
        </a:p>
      </dgm:t>
    </dgm:pt>
    <dgm:pt modelId="{2429D6EA-FA89-4CA9-8B66-55234FB36BAF}">
      <dgm:prSet/>
      <dgm:spPr>
        <a:solidFill>
          <a:srgbClr val="0070C0"/>
        </a:solidFill>
      </dgm:spPr>
      <dgm:t>
        <a:bodyPr/>
        <a:lstStyle/>
        <a:p>
          <a:r>
            <a:rPr lang="en-GB" dirty="0"/>
            <a:t>Transforming communities from “within” – Creating a better world</a:t>
          </a:r>
        </a:p>
      </dgm:t>
    </dgm:pt>
    <dgm:pt modelId="{9821875A-DBCA-4FC5-BA8B-3A1D0F6F9B18}" type="parTrans" cxnId="{BE73E134-4E9A-4BF9-BE88-3EEB74760571}">
      <dgm:prSet/>
      <dgm:spPr/>
      <dgm:t>
        <a:bodyPr/>
        <a:lstStyle/>
        <a:p>
          <a:endParaRPr lang="en-US"/>
        </a:p>
      </dgm:t>
    </dgm:pt>
    <dgm:pt modelId="{CE35357E-992D-4664-9744-C95F1D2A017A}" type="sibTrans" cxnId="{BE73E134-4E9A-4BF9-BE88-3EEB74760571}">
      <dgm:prSet/>
      <dgm:spPr/>
      <dgm:t>
        <a:bodyPr/>
        <a:lstStyle/>
        <a:p>
          <a:endParaRPr lang="en-US"/>
        </a:p>
      </dgm:t>
    </dgm:pt>
    <dgm:pt modelId="{761B2578-9BF0-40CE-8696-22A0673F3921}" type="pres">
      <dgm:prSet presAssocID="{2B7C3599-05FB-48B4-919B-7B2955F9E730}" presName="linear" presStyleCnt="0">
        <dgm:presLayoutVars>
          <dgm:animLvl val="lvl"/>
          <dgm:resizeHandles val="exact"/>
        </dgm:presLayoutVars>
      </dgm:prSet>
      <dgm:spPr/>
    </dgm:pt>
    <dgm:pt modelId="{4485D49F-3F2E-43E0-AFF2-CA1A07C8B0D2}" type="pres">
      <dgm:prSet presAssocID="{2501382E-1775-4099-966A-E081EA0F1B54}" presName="parentText" presStyleLbl="node1" presStyleIdx="0" presStyleCnt="4">
        <dgm:presLayoutVars>
          <dgm:chMax val="0"/>
          <dgm:bulletEnabled val="1"/>
        </dgm:presLayoutVars>
      </dgm:prSet>
      <dgm:spPr/>
    </dgm:pt>
    <dgm:pt modelId="{7FDB0CE5-6D20-4220-A3EA-C810EB7B4128}" type="pres">
      <dgm:prSet presAssocID="{7D9DDEF4-6818-423B-B3D4-E7D4B38D70A3}" presName="spacer" presStyleCnt="0"/>
      <dgm:spPr/>
    </dgm:pt>
    <dgm:pt modelId="{ADE65DB1-772E-495F-8126-DA24B9413B58}" type="pres">
      <dgm:prSet presAssocID="{A8C69EAF-232F-45DF-B0C5-E1301CAFE2E2}" presName="parentText" presStyleLbl="node1" presStyleIdx="1" presStyleCnt="4">
        <dgm:presLayoutVars>
          <dgm:chMax val="0"/>
          <dgm:bulletEnabled val="1"/>
        </dgm:presLayoutVars>
      </dgm:prSet>
      <dgm:spPr/>
    </dgm:pt>
    <dgm:pt modelId="{F2190C61-74FF-49C6-B37C-9DC73684944A}" type="pres">
      <dgm:prSet presAssocID="{129E2EF3-1D2B-4F29-AF18-C50AC762C8AA}" presName="spacer" presStyleCnt="0"/>
      <dgm:spPr/>
    </dgm:pt>
    <dgm:pt modelId="{CEC640DA-B874-4AA8-96F1-5A17C3472223}" type="pres">
      <dgm:prSet presAssocID="{2429D6EA-FA89-4CA9-8B66-55234FB36BAF}" presName="parentText" presStyleLbl="node1" presStyleIdx="2" presStyleCnt="4">
        <dgm:presLayoutVars>
          <dgm:chMax val="0"/>
          <dgm:bulletEnabled val="1"/>
        </dgm:presLayoutVars>
      </dgm:prSet>
      <dgm:spPr/>
    </dgm:pt>
    <dgm:pt modelId="{351F5DA6-3292-4ED2-85B3-CE5C0A68BDE5}" type="pres">
      <dgm:prSet presAssocID="{CE35357E-992D-4664-9744-C95F1D2A017A}" presName="spacer" presStyleCnt="0"/>
      <dgm:spPr/>
    </dgm:pt>
    <dgm:pt modelId="{7E98584E-9790-4C7B-8006-1AF80C03BB18}" type="pres">
      <dgm:prSet presAssocID="{3BBD85D3-283E-4053-AB02-BBA1F39113FE}" presName="parentText" presStyleLbl="node1" presStyleIdx="3" presStyleCnt="4">
        <dgm:presLayoutVars>
          <dgm:chMax val="0"/>
          <dgm:bulletEnabled val="1"/>
        </dgm:presLayoutVars>
      </dgm:prSet>
      <dgm:spPr/>
    </dgm:pt>
  </dgm:ptLst>
  <dgm:cxnLst>
    <dgm:cxn modelId="{C3CA6902-B963-4BBC-BB9A-B2124ED12D18}" srcId="{2B7C3599-05FB-48B4-919B-7B2955F9E730}" destId="{2501382E-1775-4099-966A-E081EA0F1B54}" srcOrd="0" destOrd="0" parTransId="{4719CC38-374A-4F23-8E76-DCB03A874F0E}" sibTransId="{7D9DDEF4-6818-423B-B3D4-E7D4B38D70A3}"/>
    <dgm:cxn modelId="{B4D21216-B0EE-4F74-946B-C39DA2851E1D}" type="presOf" srcId="{2429D6EA-FA89-4CA9-8B66-55234FB36BAF}" destId="{CEC640DA-B874-4AA8-96F1-5A17C3472223}" srcOrd="0" destOrd="0" presId="urn:microsoft.com/office/officeart/2005/8/layout/vList2"/>
    <dgm:cxn modelId="{9DDFAA19-C1A8-4236-A51F-F01781F4E89D}" type="presOf" srcId="{2B7C3599-05FB-48B4-919B-7B2955F9E730}" destId="{761B2578-9BF0-40CE-8696-22A0673F3921}" srcOrd="0" destOrd="0" presId="urn:microsoft.com/office/officeart/2005/8/layout/vList2"/>
    <dgm:cxn modelId="{1DF02B28-8B60-4EAE-AE00-FAD15D02BDB9}" type="presOf" srcId="{3BBD85D3-283E-4053-AB02-BBA1F39113FE}" destId="{7E98584E-9790-4C7B-8006-1AF80C03BB18}" srcOrd="0" destOrd="0" presId="urn:microsoft.com/office/officeart/2005/8/layout/vList2"/>
    <dgm:cxn modelId="{BE73E134-4E9A-4BF9-BE88-3EEB74760571}" srcId="{2B7C3599-05FB-48B4-919B-7B2955F9E730}" destId="{2429D6EA-FA89-4CA9-8B66-55234FB36BAF}" srcOrd="2" destOrd="0" parTransId="{9821875A-DBCA-4FC5-BA8B-3A1D0F6F9B18}" sibTransId="{CE35357E-992D-4664-9744-C95F1D2A017A}"/>
    <dgm:cxn modelId="{E221639C-E31A-49A8-B087-F0AB6CA6DBB5}" srcId="{2B7C3599-05FB-48B4-919B-7B2955F9E730}" destId="{3BBD85D3-283E-4053-AB02-BBA1F39113FE}" srcOrd="3" destOrd="0" parTransId="{E5CF7B03-D671-41BC-BB01-56349265BBA8}" sibTransId="{6E5C1917-8310-4007-A681-A38107A7D291}"/>
    <dgm:cxn modelId="{889738C2-4DD3-4D5A-8689-E934B6EC7B16}" type="presOf" srcId="{2501382E-1775-4099-966A-E081EA0F1B54}" destId="{4485D49F-3F2E-43E0-AFF2-CA1A07C8B0D2}" srcOrd="0" destOrd="0" presId="urn:microsoft.com/office/officeart/2005/8/layout/vList2"/>
    <dgm:cxn modelId="{3EB2C9D3-4BF2-4FD2-A836-AB515D447EFC}" type="presOf" srcId="{A8C69EAF-232F-45DF-B0C5-E1301CAFE2E2}" destId="{ADE65DB1-772E-495F-8126-DA24B9413B58}" srcOrd="0" destOrd="0" presId="urn:microsoft.com/office/officeart/2005/8/layout/vList2"/>
    <dgm:cxn modelId="{BDE994DA-D78A-4D0B-B7F5-CA528C06979B}" srcId="{2B7C3599-05FB-48B4-919B-7B2955F9E730}" destId="{A8C69EAF-232F-45DF-B0C5-E1301CAFE2E2}" srcOrd="1" destOrd="0" parTransId="{535D7A1A-D2E9-432E-9885-7867731DDD4F}" sibTransId="{129E2EF3-1D2B-4F29-AF18-C50AC762C8AA}"/>
    <dgm:cxn modelId="{B86743FE-A797-41C2-81E3-6D7E32282CC0}" type="presParOf" srcId="{761B2578-9BF0-40CE-8696-22A0673F3921}" destId="{4485D49F-3F2E-43E0-AFF2-CA1A07C8B0D2}" srcOrd="0" destOrd="0" presId="urn:microsoft.com/office/officeart/2005/8/layout/vList2"/>
    <dgm:cxn modelId="{B0EF26E6-8898-4FCD-A53A-077306FD9857}" type="presParOf" srcId="{761B2578-9BF0-40CE-8696-22A0673F3921}" destId="{7FDB0CE5-6D20-4220-A3EA-C810EB7B4128}" srcOrd="1" destOrd="0" presId="urn:microsoft.com/office/officeart/2005/8/layout/vList2"/>
    <dgm:cxn modelId="{F3DC17DA-A104-4FD4-8197-37E25A930817}" type="presParOf" srcId="{761B2578-9BF0-40CE-8696-22A0673F3921}" destId="{ADE65DB1-772E-495F-8126-DA24B9413B58}" srcOrd="2" destOrd="0" presId="urn:microsoft.com/office/officeart/2005/8/layout/vList2"/>
    <dgm:cxn modelId="{5713E2F5-4727-4D1F-A2EB-982D78982B95}" type="presParOf" srcId="{761B2578-9BF0-40CE-8696-22A0673F3921}" destId="{F2190C61-74FF-49C6-B37C-9DC73684944A}" srcOrd="3" destOrd="0" presId="urn:microsoft.com/office/officeart/2005/8/layout/vList2"/>
    <dgm:cxn modelId="{7DB0C390-ABEB-4570-8796-4CD0ADD4E3B5}" type="presParOf" srcId="{761B2578-9BF0-40CE-8696-22A0673F3921}" destId="{CEC640DA-B874-4AA8-96F1-5A17C3472223}" srcOrd="4" destOrd="0" presId="urn:microsoft.com/office/officeart/2005/8/layout/vList2"/>
    <dgm:cxn modelId="{2B9DBC37-2843-406B-AA40-3142FEB4D7C3}" type="presParOf" srcId="{761B2578-9BF0-40CE-8696-22A0673F3921}" destId="{351F5DA6-3292-4ED2-85B3-CE5C0A68BDE5}" srcOrd="5" destOrd="0" presId="urn:microsoft.com/office/officeart/2005/8/layout/vList2"/>
    <dgm:cxn modelId="{2BF8DB19-42C8-4ED0-BE09-C9B922EB2022}" type="presParOf" srcId="{761B2578-9BF0-40CE-8696-22A0673F3921}" destId="{7E98584E-9790-4C7B-8006-1AF80C03BB1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A9FC3-CDFA-4936-9067-0DF8A94CFBE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7FE330DD-2930-4EA7-BB56-E64474CAD7D4}">
      <dgm:prSet/>
      <dgm:spPr>
        <a:solidFill>
          <a:srgbClr val="FF0000"/>
        </a:solidFill>
      </dgm:spPr>
      <dgm:t>
        <a:bodyPr/>
        <a:lstStyle/>
        <a:p>
          <a:r>
            <a:rPr lang="en-GB" dirty="0"/>
            <a:t>Capacity to deliver</a:t>
          </a:r>
        </a:p>
      </dgm:t>
    </dgm:pt>
    <dgm:pt modelId="{3C5CA797-C82D-47E8-8F27-B6236DBEDC1B}" type="parTrans" cxnId="{39096C90-F9AA-43FC-9C1F-A42D68E42DF9}">
      <dgm:prSet/>
      <dgm:spPr/>
      <dgm:t>
        <a:bodyPr/>
        <a:lstStyle/>
        <a:p>
          <a:endParaRPr lang="en-US"/>
        </a:p>
      </dgm:t>
    </dgm:pt>
    <dgm:pt modelId="{7234965E-0346-492E-BBCC-AA451EA064E3}" type="sibTrans" cxnId="{39096C90-F9AA-43FC-9C1F-A42D68E42DF9}">
      <dgm:prSet/>
      <dgm:spPr/>
      <dgm:t>
        <a:bodyPr/>
        <a:lstStyle/>
        <a:p>
          <a:endParaRPr lang="en-US"/>
        </a:p>
      </dgm:t>
    </dgm:pt>
    <dgm:pt modelId="{B85EC1E2-06DD-4904-BDDB-9039CCC81D3D}">
      <dgm:prSet/>
      <dgm:spPr/>
      <dgm:t>
        <a:bodyPr/>
        <a:lstStyle/>
        <a:p>
          <a:r>
            <a:rPr lang="en-GB" dirty="0"/>
            <a:t>Continuity</a:t>
          </a:r>
        </a:p>
      </dgm:t>
    </dgm:pt>
    <dgm:pt modelId="{78758F47-79EB-4F09-B50E-AC77E93F9241}" type="parTrans" cxnId="{F47B2EF8-D78D-414B-A69A-99583B16EFE9}">
      <dgm:prSet/>
      <dgm:spPr/>
      <dgm:t>
        <a:bodyPr/>
        <a:lstStyle/>
        <a:p>
          <a:endParaRPr lang="en-US"/>
        </a:p>
      </dgm:t>
    </dgm:pt>
    <dgm:pt modelId="{CE69DC5C-CF98-4B49-A3F1-EBC62BCBB8EE}" type="sibTrans" cxnId="{F47B2EF8-D78D-414B-A69A-99583B16EFE9}">
      <dgm:prSet/>
      <dgm:spPr/>
      <dgm:t>
        <a:bodyPr/>
        <a:lstStyle/>
        <a:p>
          <a:endParaRPr lang="en-US"/>
        </a:p>
      </dgm:t>
    </dgm:pt>
    <dgm:pt modelId="{24F53A23-4FF9-45EF-ACF1-9A5940D9251A}">
      <dgm:prSet/>
      <dgm:spPr/>
      <dgm:t>
        <a:bodyPr/>
        <a:lstStyle/>
        <a:p>
          <a:r>
            <a:rPr lang="en-GB" dirty="0"/>
            <a:t>Leadership renewal </a:t>
          </a:r>
        </a:p>
      </dgm:t>
    </dgm:pt>
    <dgm:pt modelId="{2971FC25-08A9-4E9E-99A6-7BD81F8C1DAE}" type="parTrans" cxnId="{F5A09FB5-DB5B-425A-943B-52DED7C98A59}">
      <dgm:prSet/>
      <dgm:spPr/>
      <dgm:t>
        <a:bodyPr/>
        <a:lstStyle/>
        <a:p>
          <a:endParaRPr lang="en-US"/>
        </a:p>
      </dgm:t>
    </dgm:pt>
    <dgm:pt modelId="{108B4AEB-CBD4-4605-9CCE-48866FD79AE3}" type="sibTrans" cxnId="{F5A09FB5-DB5B-425A-943B-52DED7C98A59}">
      <dgm:prSet/>
      <dgm:spPr/>
      <dgm:t>
        <a:bodyPr/>
        <a:lstStyle/>
        <a:p>
          <a:endParaRPr lang="en-US"/>
        </a:p>
      </dgm:t>
    </dgm:pt>
    <dgm:pt modelId="{E764C82D-F234-4015-8A3A-5FF1B3415196}">
      <dgm:prSet/>
      <dgm:spPr/>
      <dgm:t>
        <a:bodyPr/>
        <a:lstStyle/>
        <a:p>
          <a:r>
            <a:rPr lang="en-GB"/>
            <a:t>Progress</a:t>
          </a:r>
          <a:endParaRPr lang="en-GB" dirty="0"/>
        </a:p>
      </dgm:t>
    </dgm:pt>
    <dgm:pt modelId="{D1D6CDE8-4B96-46F8-9A04-8CCE3D2C8801}" type="parTrans" cxnId="{9FEE12B3-5E38-4BA0-8DC3-DA0D1724422E}">
      <dgm:prSet/>
      <dgm:spPr/>
      <dgm:t>
        <a:bodyPr/>
        <a:lstStyle/>
        <a:p>
          <a:endParaRPr lang="en-US"/>
        </a:p>
      </dgm:t>
    </dgm:pt>
    <dgm:pt modelId="{B85F07AC-89F1-4547-B562-A85D483E2D08}" type="sibTrans" cxnId="{9FEE12B3-5E38-4BA0-8DC3-DA0D1724422E}">
      <dgm:prSet/>
      <dgm:spPr/>
      <dgm:t>
        <a:bodyPr/>
        <a:lstStyle/>
        <a:p>
          <a:endParaRPr lang="en-US"/>
        </a:p>
      </dgm:t>
    </dgm:pt>
    <dgm:pt modelId="{0C22F0B7-BF4F-4C13-ACF6-CCDD29B79DAB}" type="pres">
      <dgm:prSet presAssocID="{3D3A9FC3-CDFA-4936-9067-0DF8A94CFBE8}" presName="matrix" presStyleCnt="0">
        <dgm:presLayoutVars>
          <dgm:chMax val="1"/>
          <dgm:dir/>
          <dgm:resizeHandles val="exact"/>
        </dgm:presLayoutVars>
      </dgm:prSet>
      <dgm:spPr/>
    </dgm:pt>
    <dgm:pt modelId="{FE599B95-A129-4E05-AA96-A4CC3F36E9FF}" type="pres">
      <dgm:prSet presAssocID="{3D3A9FC3-CDFA-4936-9067-0DF8A94CFBE8}" presName="diamond" presStyleLbl="bgShp" presStyleIdx="0" presStyleCnt="1"/>
      <dgm:spPr>
        <a:solidFill>
          <a:srgbClr val="FFC000"/>
        </a:solidFill>
      </dgm:spPr>
    </dgm:pt>
    <dgm:pt modelId="{D2482E82-DAB2-42C1-A6B4-58BED6729CCA}" type="pres">
      <dgm:prSet presAssocID="{3D3A9FC3-CDFA-4936-9067-0DF8A94CFBE8}" presName="quad1" presStyleLbl="node1" presStyleIdx="0" presStyleCnt="4">
        <dgm:presLayoutVars>
          <dgm:chMax val="0"/>
          <dgm:chPref val="0"/>
          <dgm:bulletEnabled val="1"/>
        </dgm:presLayoutVars>
      </dgm:prSet>
      <dgm:spPr/>
    </dgm:pt>
    <dgm:pt modelId="{EF52DE64-37C1-42F9-B1E4-51DA2033F787}" type="pres">
      <dgm:prSet presAssocID="{3D3A9FC3-CDFA-4936-9067-0DF8A94CFBE8}" presName="quad2" presStyleLbl="node1" presStyleIdx="1" presStyleCnt="4">
        <dgm:presLayoutVars>
          <dgm:chMax val="0"/>
          <dgm:chPref val="0"/>
          <dgm:bulletEnabled val="1"/>
        </dgm:presLayoutVars>
      </dgm:prSet>
      <dgm:spPr/>
    </dgm:pt>
    <dgm:pt modelId="{96684232-6755-4B66-A19E-262DC56B2E33}" type="pres">
      <dgm:prSet presAssocID="{3D3A9FC3-CDFA-4936-9067-0DF8A94CFBE8}" presName="quad3" presStyleLbl="node1" presStyleIdx="2" presStyleCnt="4">
        <dgm:presLayoutVars>
          <dgm:chMax val="0"/>
          <dgm:chPref val="0"/>
          <dgm:bulletEnabled val="1"/>
        </dgm:presLayoutVars>
      </dgm:prSet>
      <dgm:spPr/>
    </dgm:pt>
    <dgm:pt modelId="{5AF93412-8E2C-4588-9098-3428E9E689A3}" type="pres">
      <dgm:prSet presAssocID="{3D3A9FC3-CDFA-4936-9067-0DF8A94CFBE8}" presName="quad4" presStyleLbl="node1" presStyleIdx="3" presStyleCnt="4">
        <dgm:presLayoutVars>
          <dgm:chMax val="0"/>
          <dgm:chPref val="0"/>
          <dgm:bulletEnabled val="1"/>
        </dgm:presLayoutVars>
      </dgm:prSet>
      <dgm:spPr/>
    </dgm:pt>
  </dgm:ptLst>
  <dgm:cxnLst>
    <dgm:cxn modelId="{AB2FC80B-C8FA-45D1-BEBA-6DEF1756F245}" type="presOf" srcId="{B85EC1E2-06DD-4904-BDDB-9039CCC81D3D}" destId="{EF52DE64-37C1-42F9-B1E4-51DA2033F787}" srcOrd="0" destOrd="0" presId="urn:microsoft.com/office/officeart/2005/8/layout/matrix3"/>
    <dgm:cxn modelId="{C8DEE239-A5D3-47FA-AA91-E434996F5B4E}" type="presOf" srcId="{24F53A23-4FF9-45EF-ACF1-9A5940D9251A}" destId="{5AF93412-8E2C-4588-9098-3428E9E689A3}" srcOrd="0" destOrd="0" presId="urn:microsoft.com/office/officeart/2005/8/layout/matrix3"/>
    <dgm:cxn modelId="{39096C90-F9AA-43FC-9C1F-A42D68E42DF9}" srcId="{3D3A9FC3-CDFA-4936-9067-0DF8A94CFBE8}" destId="{7FE330DD-2930-4EA7-BB56-E64474CAD7D4}" srcOrd="0" destOrd="0" parTransId="{3C5CA797-C82D-47E8-8F27-B6236DBEDC1B}" sibTransId="{7234965E-0346-492E-BBCC-AA451EA064E3}"/>
    <dgm:cxn modelId="{8ADB8DA7-7EDE-48B9-A337-4ADAADE0C4B3}" type="presOf" srcId="{3D3A9FC3-CDFA-4936-9067-0DF8A94CFBE8}" destId="{0C22F0B7-BF4F-4C13-ACF6-CCDD29B79DAB}" srcOrd="0" destOrd="0" presId="urn:microsoft.com/office/officeart/2005/8/layout/matrix3"/>
    <dgm:cxn modelId="{9FEE12B3-5E38-4BA0-8DC3-DA0D1724422E}" srcId="{3D3A9FC3-CDFA-4936-9067-0DF8A94CFBE8}" destId="{E764C82D-F234-4015-8A3A-5FF1B3415196}" srcOrd="2" destOrd="0" parTransId="{D1D6CDE8-4B96-46F8-9A04-8CCE3D2C8801}" sibTransId="{B85F07AC-89F1-4547-B562-A85D483E2D08}"/>
    <dgm:cxn modelId="{F5A09FB5-DB5B-425A-943B-52DED7C98A59}" srcId="{3D3A9FC3-CDFA-4936-9067-0DF8A94CFBE8}" destId="{24F53A23-4FF9-45EF-ACF1-9A5940D9251A}" srcOrd="3" destOrd="0" parTransId="{2971FC25-08A9-4E9E-99A6-7BD81F8C1DAE}" sibTransId="{108B4AEB-CBD4-4605-9CCE-48866FD79AE3}"/>
    <dgm:cxn modelId="{708957BD-D0EE-4E14-8E7D-4FDE7A76663B}" type="presOf" srcId="{E764C82D-F234-4015-8A3A-5FF1B3415196}" destId="{96684232-6755-4B66-A19E-262DC56B2E33}" srcOrd="0" destOrd="0" presId="urn:microsoft.com/office/officeart/2005/8/layout/matrix3"/>
    <dgm:cxn modelId="{573BD2F2-457F-4D40-9174-9906FF44B6A3}" type="presOf" srcId="{7FE330DD-2930-4EA7-BB56-E64474CAD7D4}" destId="{D2482E82-DAB2-42C1-A6B4-58BED6729CCA}" srcOrd="0" destOrd="0" presId="urn:microsoft.com/office/officeart/2005/8/layout/matrix3"/>
    <dgm:cxn modelId="{F47B2EF8-D78D-414B-A69A-99583B16EFE9}" srcId="{3D3A9FC3-CDFA-4936-9067-0DF8A94CFBE8}" destId="{B85EC1E2-06DD-4904-BDDB-9039CCC81D3D}" srcOrd="1" destOrd="0" parTransId="{78758F47-79EB-4F09-B50E-AC77E93F9241}" sibTransId="{CE69DC5C-CF98-4B49-A3F1-EBC62BCBB8EE}"/>
    <dgm:cxn modelId="{1BA8EC16-1F63-48A8-B81E-07609F9160CF}" type="presParOf" srcId="{0C22F0B7-BF4F-4C13-ACF6-CCDD29B79DAB}" destId="{FE599B95-A129-4E05-AA96-A4CC3F36E9FF}" srcOrd="0" destOrd="0" presId="urn:microsoft.com/office/officeart/2005/8/layout/matrix3"/>
    <dgm:cxn modelId="{C7ACD73E-2F15-41D2-A1C7-243A5D85008E}" type="presParOf" srcId="{0C22F0B7-BF4F-4C13-ACF6-CCDD29B79DAB}" destId="{D2482E82-DAB2-42C1-A6B4-58BED6729CCA}" srcOrd="1" destOrd="0" presId="urn:microsoft.com/office/officeart/2005/8/layout/matrix3"/>
    <dgm:cxn modelId="{1945AA90-4934-43C2-ABFA-3B900CDA978C}" type="presParOf" srcId="{0C22F0B7-BF4F-4C13-ACF6-CCDD29B79DAB}" destId="{EF52DE64-37C1-42F9-B1E4-51DA2033F787}" srcOrd="2" destOrd="0" presId="urn:microsoft.com/office/officeart/2005/8/layout/matrix3"/>
    <dgm:cxn modelId="{558C4767-A8D4-407C-B95D-3DB6D4DE2297}" type="presParOf" srcId="{0C22F0B7-BF4F-4C13-ACF6-CCDD29B79DAB}" destId="{96684232-6755-4B66-A19E-262DC56B2E33}" srcOrd="3" destOrd="0" presId="urn:microsoft.com/office/officeart/2005/8/layout/matrix3"/>
    <dgm:cxn modelId="{6B63918D-B126-4D32-AB2E-5015D0CFC105}" type="presParOf" srcId="{0C22F0B7-BF4F-4C13-ACF6-CCDD29B79DAB}" destId="{5AF93412-8E2C-4588-9098-3428E9E689A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F9E9D3-7322-4916-8D59-3DA8E6DCFE13}" type="doc">
      <dgm:prSet loTypeId="urn:microsoft.com/office/officeart/2009/layout/CircleArrowProcess" loCatId="process" qsTypeId="urn:microsoft.com/office/officeart/2005/8/quickstyle/simple5" qsCatId="simple" csTypeId="urn:microsoft.com/office/officeart/2005/8/colors/colorful1" csCatId="colorful" phldr="1"/>
      <dgm:spPr/>
      <dgm:t>
        <a:bodyPr/>
        <a:lstStyle/>
        <a:p>
          <a:endParaRPr lang="en-US"/>
        </a:p>
      </dgm:t>
    </dgm:pt>
    <dgm:pt modelId="{ABD89E90-1FC7-4C30-9F18-C40BEFE6049F}">
      <dgm:prSet/>
      <dgm:spPr/>
      <dgm:t>
        <a:bodyPr/>
        <a:lstStyle/>
        <a:p>
          <a:r>
            <a:rPr lang="en-GB" b="1" dirty="0">
              <a:solidFill>
                <a:srgbClr val="FF0000"/>
              </a:solidFill>
            </a:rPr>
            <a:t>Youth Engagement</a:t>
          </a:r>
        </a:p>
      </dgm:t>
    </dgm:pt>
    <dgm:pt modelId="{B076AFA4-53B9-4C4D-AD6F-89788DE18D0E}" type="parTrans" cxnId="{2DA059A4-088F-4050-B83E-274CADA8CF9A}">
      <dgm:prSet/>
      <dgm:spPr/>
      <dgm:t>
        <a:bodyPr/>
        <a:lstStyle/>
        <a:p>
          <a:endParaRPr lang="en-US"/>
        </a:p>
      </dgm:t>
    </dgm:pt>
    <dgm:pt modelId="{9DD55E01-D7CD-4288-967A-1902D3DBBB04}" type="sibTrans" cxnId="{2DA059A4-088F-4050-B83E-274CADA8CF9A}">
      <dgm:prSet/>
      <dgm:spPr/>
      <dgm:t>
        <a:bodyPr/>
        <a:lstStyle/>
        <a:p>
          <a:endParaRPr lang="en-US"/>
        </a:p>
      </dgm:t>
    </dgm:pt>
    <dgm:pt modelId="{44090CBA-6602-48B1-8A95-D4229DC212A6}">
      <dgm:prSet/>
      <dgm:spPr/>
      <dgm:t>
        <a:bodyPr/>
        <a:lstStyle/>
        <a:p>
          <a:r>
            <a:rPr lang="en-GB" b="1" dirty="0">
              <a:solidFill>
                <a:srgbClr val="00B050"/>
              </a:solidFill>
            </a:rPr>
            <a:t>Humanitarian Excellence</a:t>
          </a:r>
        </a:p>
      </dgm:t>
    </dgm:pt>
    <dgm:pt modelId="{9C5BB72A-F927-4A4A-9160-EBBB0206FDC5}" type="parTrans" cxnId="{B801C6F0-EAC3-49D7-A765-626EBC4E9E16}">
      <dgm:prSet/>
      <dgm:spPr/>
      <dgm:t>
        <a:bodyPr/>
        <a:lstStyle/>
        <a:p>
          <a:endParaRPr lang="en-US"/>
        </a:p>
      </dgm:t>
    </dgm:pt>
    <dgm:pt modelId="{3E1E62F2-E1DE-4B8C-950E-1C6B3948F2EB}" type="sibTrans" cxnId="{B801C6F0-EAC3-49D7-A765-626EBC4E9E16}">
      <dgm:prSet/>
      <dgm:spPr/>
      <dgm:t>
        <a:bodyPr/>
        <a:lstStyle/>
        <a:p>
          <a:endParaRPr lang="en-US"/>
        </a:p>
      </dgm:t>
    </dgm:pt>
    <dgm:pt modelId="{F6E9357A-DEEA-428E-8BFA-F7C6B5E62522}">
      <dgm:prSet/>
      <dgm:spPr/>
      <dgm:t>
        <a:bodyPr/>
        <a:lstStyle/>
        <a:p>
          <a:r>
            <a:rPr lang="en-GB" b="1" dirty="0">
              <a:solidFill>
                <a:srgbClr val="7030A0"/>
              </a:solidFill>
            </a:rPr>
            <a:t>Wider Engagement w/Communities</a:t>
          </a:r>
        </a:p>
      </dgm:t>
    </dgm:pt>
    <dgm:pt modelId="{0DEE3F89-9E0A-4BA4-B854-9A30935E22F1}" type="parTrans" cxnId="{93A684C8-C4C9-44C1-9D73-2E165BF6E3AE}">
      <dgm:prSet/>
      <dgm:spPr/>
      <dgm:t>
        <a:bodyPr/>
        <a:lstStyle/>
        <a:p>
          <a:endParaRPr lang="en-US"/>
        </a:p>
      </dgm:t>
    </dgm:pt>
    <dgm:pt modelId="{3EF2394E-D334-4A09-9721-38E04F284560}" type="sibTrans" cxnId="{93A684C8-C4C9-44C1-9D73-2E165BF6E3AE}">
      <dgm:prSet/>
      <dgm:spPr/>
      <dgm:t>
        <a:bodyPr/>
        <a:lstStyle/>
        <a:p>
          <a:endParaRPr lang="en-US"/>
        </a:p>
      </dgm:t>
    </dgm:pt>
    <dgm:pt modelId="{8D14C2A5-94D4-47DD-AAC4-5E0AEBD6C852}">
      <dgm:prSet/>
      <dgm:spPr/>
      <dgm:t>
        <a:bodyPr/>
        <a:lstStyle/>
        <a:p>
          <a:r>
            <a:rPr lang="en-GB" b="1" dirty="0">
              <a:solidFill>
                <a:srgbClr val="00B0F0"/>
              </a:solidFill>
            </a:rPr>
            <a:t>Community Resilience </a:t>
          </a:r>
        </a:p>
      </dgm:t>
    </dgm:pt>
    <dgm:pt modelId="{D1A552E3-2736-4AB2-889D-46320F4A0E39}" type="parTrans" cxnId="{B4C0B360-2322-46C4-8163-8D643D407D7A}">
      <dgm:prSet/>
      <dgm:spPr/>
      <dgm:t>
        <a:bodyPr/>
        <a:lstStyle/>
        <a:p>
          <a:endParaRPr lang="en-US"/>
        </a:p>
      </dgm:t>
    </dgm:pt>
    <dgm:pt modelId="{0687D8CB-3DF5-483B-B8E7-8A2132FCEF57}" type="sibTrans" cxnId="{B4C0B360-2322-46C4-8163-8D643D407D7A}">
      <dgm:prSet/>
      <dgm:spPr/>
      <dgm:t>
        <a:bodyPr/>
        <a:lstStyle/>
        <a:p>
          <a:endParaRPr lang="en-US"/>
        </a:p>
      </dgm:t>
    </dgm:pt>
    <dgm:pt modelId="{C1F6574A-D746-479B-BEDD-BFBE09FDCFE6}" type="pres">
      <dgm:prSet presAssocID="{84F9E9D3-7322-4916-8D59-3DA8E6DCFE13}" presName="Name0" presStyleCnt="0">
        <dgm:presLayoutVars>
          <dgm:chMax val="7"/>
          <dgm:chPref val="7"/>
          <dgm:dir/>
          <dgm:animLvl val="lvl"/>
        </dgm:presLayoutVars>
      </dgm:prSet>
      <dgm:spPr/>
    </dgm:pt>
    <dgm:pt modelId="{9C04BC20-5E59-412E-8615-FEE05E5FE9D4}" type="pres">
      <dgm:prSet presAssocID="{ABD89E90-1FC7-4C30-9F18-C40BEFE6049F}" presName="Accent1" presStyleCnt="0"/>
      <dgm:spPr/>
    </dgm:pt>
    <dgm:pt modelId="{1AC371C2-C928-4E9E-9C03-54363DF03CF5}" type="pres">
      <dgm:prSet presAssocID="{ABD89E90-1FC7-4C30-9F18-C40BEFE6049F}" presName="Accent" presStyleLbl="node1" presStyleIdx="0" presStyleCnt="4" custLinFactNeighborX="-2166"/>
      <dgm:spPr>
        <a:solidFill>
          <a:srgbClr val="FF0000"/>
        </a:solidFill>
        <a:ln>
          <a:solidFill>
            <a:srgbClr val="FF0000"/>
          </a:solidFill>
        </a:ln>
      </dgm:spPr>
    </dgm:pt>
    <dgm:pt modelId="{0A8CF7FD-8B30-40F6-862C-03FF2EE55309}" type="pres">
      <dgm:prSet presAssocID="{ABD89E90-1FC7-4C30-9F18-C40BEFE6049F}" presName="Parent1" presStyleLbl="revTx" presStyleIdx="0" presStyleCnt="4" custScaleX="99089" custScaleY="124615">
        <dgm:presLayoutVars>
          <dgm:chMax val="1"/>
          <dgm:chPref val="1"/>
          <dgm:bulletEnabled val="1"/>
        </dgm:presLayoutVars>
      </dgm:prSet>
      <dgm:spPr/>
    </dgm:pt>
    <dgm:pt modelId="{0A434C62-F280-46F6-80DB-06BFD25678D8}" type="pres">
      <dgm:prSet presAssocID="{44090CBA-6602-48B1-8A95-D4229DC212A6}" presName="Accent2" presStyleCnt="0"/>
      <dgm:spPr/>
    </dgm:pt>
    <dgm:pt modelId="{85548740-2437-4E99-B8A0-2D105802639D}" type="pres">
      <dgm:prSet presAssocID="{44090CBA-6602-48B1-8A95-D4229DC212A6}" presName="Accent" presStyleLbl="node1" presStyleIdx="1" presStyleCnt="4"/>
      <dgm:spPr/>
    </dgm:pt>
    <dgm:pt modelId="{218BD490-BCC9-44DE-8471-30747DBFAC98}" type="pres">
      <dgm:prSet presAssocID="{44090CBA-6602-48B1-8A95-D4229DC212A6}" presName="Parent2" presStyleLbl="revTx" presStyleIdx="1" presStyleCnt="4">
        <dgm:presLayoutVars>
          <dgm:chMax val="1"/>
          <dgm:chPref val="1"/>
          <dgm:bulletEnabled val="1"/>
        </dgm:presLayoutVars>
      </dgm:prSet>
      <dgm:spPr/>
    </dgm:pt>
    <dgm:pt modelId="{29C92801-E946-495B-9B14-ACA766AE4430}" type="pres">
      <dgm:prSet presAssocID="{F6E9357A-DEEA-428E-8BFA-F7C6B5E62522}" presName="Accent3" presStyleCnt="0"/>
      <dgm:spPr/>
    </dgm:pt>
    <dgm:pt modelId="{3D9AEF44-325E-42E9-AC0E-4FC8C7A9ED47}" type="pres">
      <dgm:prSet presAssocID="{F6E9357A-DEEA-428E-8BFA-F7C6B5E62522}" presName="Accent" presStyleLbl="node1" presStyleIdx="2" presStyleCnt="4"/>
      <dgm:spPr/>
    </dgm:pt>
    <dgm:pt modelId="{BD6614F6-0536-4BA4-A6D1-7B7C0F904364}" type="pres">
      <dgm:prSet presAssocID="{F6E9357A-DEEA-428E-8BFA-F7C6B5E62522}" presName="Parent3" presStyleLbl="revTx" presStyleIdx="2" presStyleCnt="4">
        <dgm:presLayoutVars>
          <dgm:chMax val="1"/>
          <dgm:chPref val="1"/>
          <dgm:bulletEnabled val="1"/>
        </dgm:presLayoutVars>
      </dgm:prSet>
      <dgm:spPr/>
    </dgm:pt>
    <dgm:pt modelId="{9D660E6B-6E51-4249-8C41-E4F2F12DAC7D}" type="pres">
      <dgm:prSet presAssocID="{8D14C2A5-94D4-47DD-AAC4-5E0AEBD6C852}" presName="Accent4" presStyleCnt="0"/>
      <dgm:spPr/>
    </dgm:pt>
    <dgm:pt modelId="{57DFF535-FD1F-4E7D-AC46-61FAE304DEFF}" type="pres">
      <dgm:prSet presAssocID="{8D14C2A5-94D4-47DD-AAC4-5E0AEBD6C852}" presName="Accent" presStyleLbl="node1" presStyleIdx="3" presStyleCnt="4"/>
      <dgm:spPr/>
    </dgm:pt>
    <dgm:pt modelId="{690F3D52-F86C-445E-A541-7958F2794C79}" type="pres">
      <dgm:prSet presAssocID="{8D14C2A5-94D4-47DD-AAC4-5E0AEBD6C852}" presName="Parent4" presStyleLbl="revTx" presStyleIdx="3" presStyleCnt="4">
        <dgm:presLayoutVars>
          <dgm:chMax val="1"/>
          <dgm:chPref val="1"/>
          <dgm:bulletEnabled val="1"/>
        </dgm:presLayoutVars>
      </dgm:prSet>
      <dgm:spPr/>
    </dgm:pt>
  </dgm:ptLst>
  <dgm:cxnLst>
    <dgm:cxn modelId="{B4C0B360-2322-46C4-8163-8D643D407D7A}" srcId="{84F9E9D3-7322-4916-8D59-3DA8E6DCFE13}" destId="{8D14C2A5-94D4-47DD-AAC4-5E0AEBD6C852}" srcOrd="3" destOrd="0" parTransId="{D1A552E3-2736-4AB2-889D-46320F4A0E39}" sibTransId="{0687D8CB-3DF5-483B-B8E7-8A2132FCEF57}"/>
    <dgm:cxn modelId="{92D34A48-628A-47D3-A8CF-915344034B6E}" type="presOf" srcId="{F6E9357A-DEEA-428E-8BFA-F7C6B5E62522}" destId="{BD6614F6-0536-4BA4-A6D1-7B7C0F904364}" srcOrd="0" destOrd="0" presId="urn:microsoft.com/office/officeart/2009/layout/CircleArrowProcess"/>
    <dgm:cxn modelId="{44B22551-67E9-453A-BA7A-58D399EA5169}" type="presOf" srcId="{84F9E9D3-7322-4916-8D59-3DA8E6DCFE13}" destId="{C1F6574A-D746-479B-BEDD-BFBE09FDCFE6}" srcOrd="0" destOrd="0" presId="urn:microsoft.com/office/officeart/2009/layout/CircleArrowProcess"/>
    <dgm:cxn modelId="{0850AC89-E43A-42F8-B46B-08D369669144}" type="presOf" srcId="{44090CBA-6602-48B1-8A95-D4229DC212A6}" destId="{218BD490-BCC9-44DE-8471-30747DBFAC98}" srcOrd="0" destOrd="0" presId="urn:microsoft.com/office/officeart/2009/layout/CircleArrowProcess"/>
    <dgm:cxn modelId="{2DA059A4-088F-4050-B83E-274CADA8CF9A}" srcId="{84F9E9D3-7322-4916-8D59-3DA8E6DCFE13}" destId="{ABD89E90-1FC7-4C30-9F18-C40BEFE6049F}" srcOrd="0" destOrd="0" parTransId="{B076AFA4-53B9-4C4D-AD6F-89788DE18D0E}" sibTransId="{9DD55E01-D7CD-4288-967A-1902D3DBBB04}"/>
    <dgm:cxn modelId="{93A684C8-C4C9-44C1-9D73-2E165BF6E3AE}" srcId="{84F9E9D3-7322-4916-8D59-3DA8E6DCFE13}" destId="{F6E9357A-DEEA-428E-8BFA-F7C6B5E62522}" srcOrd="2" destOrd="0" parTransId="{0DEE3F89-9E0A-4BA4-B854-9A30935E22F1}" sibTransId="{3EF2394E-D334-4A09-9721-38E04F284560}"/>
    <dgm:cxn modelId="{67420BD6-87EE-4EED-A546-921515FB3D15}" type="presOf" srcId="{ABD89E90-1FC7-4C30-9F18-C40BEFE6049F}" destId="{0A8CF7FD-8B30-40F6-862C-03FF2EE55309}" srcOrd="0" destOrd="0" presId="urn:microsoft.com/office/officeart/2009/layout/CircleArrowProcess"/>
    <dgm:cxn modelId="{B801C6F0-EAC3-49D7-A765-626EBC4E9E16}" srcId="{84F9E9D3-7322-4916-8D59-3DA8E6DCFE13}" destId="{44090CBA-6602-48B1-8A95-D4229DC212A6}" srcOrd="1" destOrd="0" parTransId="{9C5BB72A-F927-4A4A-9160-EBBB0206FDC5}" sibTransId="{3E1E62F2-E1DE-4B8C-950E-1C6B3948F2EB}"/>
    <dgm:cxn modelId="{140A30FE-B188-40C6-AF19-62B288A94B2D}" type="presOf" srcId="{8D14C2A5-94D4-47DD-AAC4-5E0AEBD6C852}" destId="{690F3D52-F86C-445E-A541-7958F2794C79}" srcOrd="0" destOrd="0" presId="urn:microsoft.com/office/officeart/2009/layout/CircleArrowProcess"/>
    <dgm:cxn modelId="{83F5E153-92BD-4D52-AB1C-FB83A11AFC39}" type="presParOf" srcId="{C1F6574A-D746-479B-BEDD-BFBE09FDCFE6}" destId="{9C04BC20-5E59-412E-8615-FEE05E5FE9D4}" srcOrd="0" destOrd="0" presId="urn:microsoft.com/office/officeart/2009/layout/CircleArrowProcess"/>
    <dgm:cxn modelId="{B3149488-32CB-480F-8621-C0AF722B35DD}" type="presParOf" srcId="{9C04BC20-5E59-412E-8615-FEE05E5FE9D4}" destId="{1AC371C2-C928-4E9E-9C03-54363DF03CF5}" srcOrd="0" destOrd="0" presId="urn:microsoft.com/office/officeart/2009/layout/CircleArrowProcess"/>
    <dgm:cxn modelId="{E6B164D7-E199-4532-8BA3-471384F36177}" type="presParOf" srcId="{C1F6574A-D746-479B-BEDD-BFBE09FDCFE6}" destId="{0A8CF7FD-8B30-40F6-862C-03FF2EE55309}" srcOrd="1" destOrd="0" presId="urn:microsoft.com/office/officeart/2009/layout/CircleArrowProcess"/>
    <dgm:cxn modelId="{7D6138D2-F0AE-493B-BD0D-3635E94FB768}" type="presParOf" srcId="{C1F6574A-D746-479B-BEDD-BFBE09FDCFE6}" destId="{0A434C62-F280-46F6-80DB-06BFD25678D8}" srcOrd="2" destOrd="0" presId="urn:microsoft.com/office/officeart/2009/layout/CircleArrowProcess"/>
    <dgm:cxn modelId="{59195072-526F-40A3-94D1-CAEDAB00C0EF}" type="presParOf" srcId="{0A434C62-F280-46F6-80DB-06BFD25678D8}" destId="{85548740-2437-4E99-B8A0-2D105802639D}" srcOrd="0" destOrd="0" presId="urn:microsoft.com/office/officeart/2009/layout/CircleArrowProcess"/>
    <dgm:cxn modelId="{803AAC4D-C662-4D38-9AA7-1C264004E9AE}" type="presParOf" srcId="{C1F6574A-D746-479B-BEDD-BFBE09FDCFE6}" destId="{218BD490-BCC9-44DE-8471-30747DBFAC98}" srcOrd="3" destOrd="0" presId="urn:microsoft.com/office/officeart/2009/layout/CircleArrowProcess"/>
    <dgm:cxn modelId="{86C091C9-0075-4EA8-9AE1-A864DDCB0958}" type="presParOf" srcId="{C1F6574A-D746-479B-BEDD-BFBE09FDCFE6}" destId="{29C92801-E946-495B-9B14-ACA766AE4430}" srcOrd="4" destOrd="0" presId="urn:microsoft.com/office/officeart/2009/layout/CircleArrowProcess"/>
    <dgm:cxn modelId="{3946410D-D995-47E2-B5F3-3B8C67E17827}" type="presParOf" srcId="{29C92801-E946-495B-9B14-ACA766AE4430}" destId="{3D9AEF44-325E-42E9-AC0E-4FC8C7A9ED47}" srcOrd="0" destOrd="0" presId="urn:microsoft.com/office/officeart/2009/layout/CircleArrowProcess"/>
    <dgm:cxn modelId="{4ABE114B-A4F6-4813-AE22-554D57F73D05}" type="presParOf" srcId="{C1F6574A-D746-479B-BEDD-BFBE09FDCFE6}" destId="{BD6614F6-0536-4BA4-A6D1-7B7C0F904364}" srcOrd="5" destOrd="0" presId="urn:microsoft.com/office/officeart/2009/layout/CircleArrowProcess"/>
    <dgm:cxn modelId="{01B36E92-DA8B-48F7-9A0D-8AE4BC0A9AB2}" type="presParOf" srcId="{C1F6574A-D746-479B-BEDD-BFBE09FDCFE6}" destId="{9D660E6B-6E51-4249-8C41-E4F2F12DAC7D}" srcOrd="6" destOrd="0" presId="urn:microsoft.com/office/officeart/2009/layout/CircleArrowProcess"/>
    <dgm:cxn modelId="{BEB162F7-2BE6-400D-BCCD-60883F445A5C}" type="presParOf" srcId="{9D660E6B-6E51-4249-8C41-E4F2F12DAC7D}" destId="{57DFF535-FD1F-4E7D-AC46-61FAE304DEFF}" srcOrd="0" destOrd="0" presId="urn:microsoft.com/office/officeart/2009/layout/CircleArrowProcess"/>
    <dgm:cxn modelId="{EA4EC1E1-239C-4133-A2FF-BDDC0DF6FD6B}" type="presParOf" srcId="{C1F6574A-D746-479B-BEDD-BFBE09FDCFE6}" destId="{690F3D52-F86C-445E-A541-7958F2794C79}"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A40AE6-FE65-49CE-B8F7-6A37989AFB0F}"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en-US"/>
        </a:p>
      </dgm:t>
    </dgm:pt>
    <dgm:pt modelId="{B9F2837E-5556-4DC7-90CD-BDF15175D93A}">
      <dgm:prSet custT="1"/>
      <dgm:spPr/>
      <dgm:t>
        <a:bodyPr/>
        <a:lstStyle/>
        <a:p>
          <a:r>
            <a:rPr lang="en-GB" sz="1800" b="1" dirty="0">
              <a:solidFill>
                <a:srgbClr val="0070C0"/>
              </a:solidFill>
            </a:rPr>
            <a:t>Education</a:t>
          </a:r>
        </a:p>
      </dgm:t>
    </dgm:pt>
    <dgm:pt modelId="{D804FB67-EC8A-46B4-A61A-76FAFF969D64}" type="parTrans" cxnId="{E44E2E7C-9691-4488-8B73-337B33AC40C9}">
      <dgm:prSet/>
      <dgm:spPr/>
      <dgm:t>
        <a:bodyPr/>
        <a:lstStyle/>
        <a:p>
          <a:endParaRPr lang="en-US"/>
        </a:p>
      </dgm:t>
    </dgm:pt>
    <dgm:pt modelId="{40803437-6A4E-4D6D-B643-AA6C66BEDEAD}" type="sibTrans" cxnId="{E44E2E7C-9691-4488-8B73-337B33AC40C9}">
      <dgm:prSet/>
      <dgm:spPr/>
      <dgm:t>
        <a:bodyPr/>
        <a:lstStyle/>
        <a:p>
          <a:endParaRPr lang="en-US"/>
        </a:p>
      </dgm:t>
    </dgm:pt>
    <dgm:pt modelId="{292D245B-D259-443D-AA39-86654C8DBD5B}">
      <dgm:prSet custT="1"/>
      <dgm:spPr/>
      <dgm:t>
        <a:bodyPr/>
        <a:lstStyle/>
        <a:p>
          <a:r>
            <a:rPr lang="en-GB" sz="1800" b="1" dirty="0">
              <a:solidFill>
                <a:srgbClr val="00B050"/>
              </a:solidFill>
            </a:rPr>
            <a:t>Empower-</a:t>
          </a:r>
          <a:r>
            <a:rPr lang="en-GB" sz="1800" b="1" dirty="0" err="1">
              <a:solidFill>
                <a:srgbClr val="00B050"/>
              </a:solidFill>
            </a:rPr>
            <a:t>ment</a:t>
          </a:r>
          <a:endParaRPr lang="en-GB" sz="1800" b="1" dirty="0">
            <a:solidFill>
              <a:srgbClr val="00B050"/>
            </a:solidFill>
          </a:endParaRPr>
        </a:p>
      </dgm:t>
    </dgm:pt>
    <dgm:pt modelId="{ABB06509-9D30-4589-B489-6DB7AB469DA1}" type="parTrans" cxnId="{171EE7F6-29A1-48A8-A2FA-77A0DFE197A9}">
      <dgm:prSet/>
      <dgm:spPr/>
      <dgm:t>
        <a:bodyPr/>
        <a:lstStyle/>
        <a:p>
          <a:endParaRPr lang="en-US"/>
        </a:p>
      </dgm:t>
    </dgm:pt>
    <dgm:pt modelId="{EC36CE2E-D15E-4EF8-AAD6-0C011393AEFC}" type="sibTrans" cxnId="{171EE7F6-29A1-48A8-A2FA-77A0DFE197A9}">
      <dgm:prSet/>
      <dgm:spPr/>
      <dgm:t>
        <a:bodyPr/>
        <a:lstStyle/>
        <a:p>
          <a:endParaRPr lang="en-US"/>
        </a:p>
      </dgm:t>
    </dgm:pt>
    <dgm:pt modelId="{E81B70B9-AF4E-4552-8E4D-66ABBA1F0D05}">
      <dgm:prSet custT="1"/>
      <dgm:spPr>
        <a:solidFill>
          <a:srgbClr val="FFC000">
            <a:alpha val="50000"/>
          </a:srgbClr>
        </a:solidFill>
      </dgm:spPr>
      <dgm:t>
        <a:bodyPr/>
        <a:lstStyle/>
        <a:p>
          <a:r>
            <a:rPr lang="en-GB" sz="1700" b="1" dirty="0">
              <a:solidFill>
                <a:schemeClr val="accent6">
                  <a:lumMod val="75000"/>
                </a:schemeClr>
              </a:solidFill>
            </a:rPr>
            <a:t>Enabling Enviro</a:t>
          </a:r>
        </a:p>
      </dgm:t>
    </dgm:pt>
    <dgm:pt modelId="{463B6403-F8FE-48B8-8E3E-24407DCE9F9A}" type="parTrans" cxnId="{694D0B76-0CEC-4D20-9C3D-F140F7263263}">
      <dgm:prSet/>
      <dgm:spPr/>
      <dgm:t>
        <a:bodyPr/>
        <a:lstStyle/>
        <a:p>
          <a:endParaRPr lang="en-US"/>
        </a:p>
      </dgm:t>
    </dgm:pt>
    <dgm:pt modelId="{6368E537-5CCB-4024-A550-F4A03DDAEA83}" type="sibTrans" cxnId="{694D0B76-0CEC-4D20-9C3D-F140F7263263}">
      <dgm:prSet/>
      <dgm:spPr/>
      <dgm:t>
        <a:bodyPr/>
        <a:lstStyle/>
        <a:p>
          <a:endParaRPr lang="en-US"/>
        </a:p>
      </dgm:t>
    </dgm:pt>
    <dgm:pt modelId="{852B922A-E9DA-4C43-AAFC-988613D1F0A1}" type="pres">
      <dgm:prSet presAssocID="{D8A40AE6-FE65-49CE-B8F7-6A37989AFB0F}" presName="Name0" presStyleCnt="0">
        <dgm:presLayoutVars>
          <dgm:dir/>
          <dgm:resizeHandles val="exact"/>
        </dgm:presLayoutVars>
      </dgm:prSet>
      <dgm:spPr/>
    </dgm:pt>
    <dgm:pt modelId="{DA67C65C-B577-4BE3-86A5-62012E4AC0ED}" type="pres">
      <dgm:prSet presAssocID="{B9F2837E-5556-4DC7-90CD-BDF15175D93A}" presName="Name5" presStyleLbl="vennNode1" presStyleIdx="0" presStyleCnt="3" custLinFactNeighborX="572" custLinFactNeighborY="-1633">
        <dgm:presLayoutVars>
          <dgm:bulletEnabled val="1"/>
        </dgm:presLayoutVars>
      </dgm:prSet>
      <dgm:spPr/>
    </dgm:pt>
    <dgm:pt modelId="{B3EA3B80-A280-4194-8EBB-947E34DFC2BE}" type="pres">
      <dgm:prSet presAssocID="{40803437-6A4E-4D6D-B643-AA6C66BEDEAD}" presName="space" presStyleCnt="0"/>
      <dgm:spPr/>
    </dgm:pt>
    <dgm:pt modelId="{BD81874D-9979-43B8-AF28-1B848DE0E673}" type="pres">
      <dgm:prSet presAssocID="{292D245B-D259-443D-AA39-86654C8DBD5B}" presName="Name5" presStyleLbl="vennNode1" presStyleIdx="1" presStyleCnt="3" custLinFactNeighborX="572" custLinFactNeighborY="-1633">
        <dgm:presLayoutVars>
          <dgm:bulletEnabled val="1"/>
        </dgm:presLayoutVars>
      </dgm:prSet>
      <dgm:spPr/>
    </dgm:pt>
    <dgm:pt modelId="{A704635C-9158-4AF7-B7EF-37A9A0AF51AE}" type="pres">
      <dgm:prSet presAssocID="{EC36CE2E-D15E-4EF8-AAD6-0C011393AEFC}" presName="space" presStyleCnt="0"/>
      <dgm:spPr/>
    </dgm:pt>
    <dgm:pt modelId="{923BA650-09EC-454A-9370-3A2B390009B2}" type="pres">
      <dgm:prSet presAssocID="{E81B70B9-AF4E-4552-8E4D-66ABBA1F0D05}" presName="Name5" presStyleLbl="vennNode1" presStyleIdx="2" presStyleCnt="3" custLinFactNeighborX="572" custLinFactNeighborY="-1633">
        <dgm:presLayoutVars>
          <dgm:bulletEnabled val="1"/>
        </dgm:presLayoutVars>
      </dgm:prSet>
      <dgm:spPr/>
    </dgm:pt>
  </dgm:ptLst>
  <dgm:cxnLst>
    <dgm:cxn modelId="{665C6225-E746-43B6-8D1E-E7B646C22619}" type="presOf" srcId="{292D245B-D259-443D-AA39-86654C8DBD5B}" destId="{BD81874D-9979-43B8-AF28-1B848DE0E673}" srcOrd="0" destOrd="0" presId="urn:microsoft.com/office/officeart/2005/8/layout/venn3"/>
    <dgm:cxn modelId="{694D0B76-0CEC-4D20-9C3D-F140F7263263}" srcId="{D8A40AE6-FE65-49CE-B8F7-6A37989AFB0F}" destId="{E81B70B9-AF4E-4552-8E4D-66ABBA1F0D05}" srcOrd="2" destOrd="0" parTransId="{463B6403-F8FE-48B8-8E3E-24407DCE9F9A}" sibTransId="{6368E537-5CCB-4024-A550-F4A03DDAEA83}"/>
    <dgm:cxn modelId="{E44E2E7C-9691-4488-8B73-337B33AC40C9}" srcId="{D8A40AE6-FE65-49CE-B8F7-6A37989AFB0F}" destId="{B9F2837E-5556-4DC7-90CD-BDF15175D93A}" srcOrd="0" destOrd="0" parTransId="{D804FB67-EC8A-46B4-A61A-76FAFF969D64}" sibTransId="{40803437-6A4E-4D6D-B643-AA6C66BEDEAD}"/>
    <dgm:cxn modelId="{0F4D7991-D956-44A1-81E4-DA96C6B77D92}" type="presOf" srcId="{D8A40AE6-FE65-49CE-B8F7-6A37989AFB0F}" destId="{852B922A-E9DA-4C43-AAFC-988613D1F0A1}" srcOrd="0" destOrd="0" presId="urn:microsoft.com/office/officeart/2005/8/layout/venn3"/>
    <dgm:cxn modelId="{BBCF18EC-5B0A-45B6-B7A2-F53461049F7A}" type="presOf" srcId="{E81B70B9-AF4E-4552-8E4D-66ABBA1F0D05}" destId="{923BA650-09EC-454A-9370-3A2B390009B2}" srcOrd="0" destOrd="0" presId="urn:microsoft.com/office/officeart/2005/8/layout/venn3"/>
    <dgm:cxn modelId="{11C2F4ED-93FB-47A0-ADAE-2AF2353F66A9}" type="presOf" srcId="{B9F2837E-5556-4DC7-90CD-BDF15175D93A}" destId="{DA67C65C-B577-4BE3-86A5-62012E4AC0ED}" srcOrd="0" destOrd="0" presId="urn:microsoft.com/office/officeart/2005/8/layout/venn3"/>
    <dgm:cxn modelId="{171EE7F6-29A1-48A8-A2FA-77A0DFE197A9}" srcId="{D8A40AE6-FE65-49CE-B8F7-6A37989AFB0F}" destId="{292D245B-D259-443D-AA39-86654C8DBD5B}" srcOrd="1" destOrd="0" parTransId="{ABB06509-9D30-4589-B489-6DB7AB469DA1}" sibTransId="{EC36CE2E-D15E-4EF8-AAD6-0C011393AEFC}"/>
    <dgm:cxn modelId="{8ED3F8A4-C467-4D5E-8AB3-57FBD40CBF34}" type="presParOf" srcId="{852B922A-E9DA-4C43-AAFC-988613D1F0A1}" destId="{DA67C65C-B577-4BE3-86A5-62012E4AC0ED}" srcOrd="0" destOrd="0" presId="urn:microsoft.com/office/officeart/2005/8/layout/venn3"/>
    <dgm:cxn modelId="{802D1643-3296-4E46-8986-F3BA6306552B}" type="presParOf" srcId="{852B922A-E9DA-4C43-AAFC-988613D1F0A1}" destId="{B3EA3B80-A280-4194-8EBB-947E34DFC2BE}" srcOrd="1" destOrd="0" presId="urn:microsoft.com/office/officeart/2005/8/layout/venn3"/>
    <dgm:cxn modelId="{BAD5BC21-0537-4FA6-9057-A932A586FD8D}" type="presParOf" srcId="{852B922A-E9DA-4C43-AAFC-988613D1F0A1}" destId="{BD81874D-9979-43B8-AF28-1B848DE0E673}" srcOrd="2" destOrd="0" presId="urn:microsoft.com/office/officeart/2005/8/layout/venn3"/>
    <dgm:cxn modelId="{92A47531-240D-48E4-B0A4-46C51B01C6BB}" type="presParOf" srcId="{852B922A-E9DA-4C43-AAFC-988613D1F0A1}" destId="{A704635C-9158-4AF7-B7EF-37A9A0AF51AE}" srcOrd="3" destOrd="0" presId="urn:microsoft.com/office/officeart/2005/8/layout/venn3"/>
    <dgm:cxn modelId="{555BD69F-092A-493A-AD98-A737A307E851}" type="presParOf" srcId="{852B922A-E9DA-4C43-AAFC-988613D1F0A1}" destId="{923BA650-09EC-454A-9370-3A2B390009B2}"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9AFB7D-DAA1-4C2C-80E8-69BFC3851E2C}" type="doc">
      <dgm:prSet loTypeId="urn:microsoft.com/office/officeart/2005/8/layout/pyramid2" loCatId="pyramid" qsTypeId="urn:microsoft.com/office/officeart/2005/8/quickstyle/simple1" qsCatId="simple" csTypeId="urn:microsoft.com/office/officeart/2005/8/colors/colorful1" csCatId="colorful" phldr="1"/>
      <dgm:spPr/>
      <dgm:t>
        <a:bodyPr/>
        <a:lstStyle/>
        <a:p>
          <a:endParaRPr lang="en-US"/>
        </a:p>
      </dgm:t>
    </dgm:pt>
    <dgm:pt modelId="{77F4628A-0670-404E-B99C-A6E9974E8E4C}">
      <dgm:prSet custT="1"/>
      <dgm:spPr/>
      <dgm:t>
        <a:bodyPr/>
        <a:lstStyle/>
        <a:p>
          <a:r>
            <a:rPr lang="en-GB" sz="1800" b="1" dirty="0">
              <a:solidFill>
                <a:srgbClr val="FF0000"/>
              </a:solidFill>
            </a:rPr>
            <a:t>Youth as LEADERS </a:t>
          </a:r>
        </a:p>
      </dgm:t>
    </dgm:pt>
    <dgm:pt modelId="{31B7E9EF-5731-47C6-BA1B-C430C108B014}" type="parTrans" cxnId="{8BB2159B-2F49-4B0F-AD85-2F0D50179E5E}">
      <dgm:prSet/>
      <dgm:spPr/>
      <dgm:t>
        <a:bodyPr/>
        <a:lstStyle/>
        <a:p>
          <a:endParaRPr lang="en-US"/>
        </a:p>
      </dgm:t>
    </dgm:pt>
    <dgm:pt modelId="{A9FBBAAA-1D22-49A3-8C3F-091105536F37}" type="sibTrans" cxnId="{8BB2159B-2F49-4B0F-AD85-2F0D50179E5E}">
      <dgm:prSet/>
      <dgm:spPr/>
      <dgm:t>
        <a:bodyPr/>
        <a:lstStyle/>
        <a:p>
          <a:endParaRPr lang="en-US"/>
        </a:p>
      </dgm:t>
    </dgm:pt>
    <dgm:pt modelId="{8C863BDC-1A66-4EA0-A037-8543E3DFEDF2}">
      <dgm:prSet custT="1"/>
      <dgm:spPr/>
      <dgm:t>
        <a:bodyPr/>
        <a:lstStyle/>
        <a:p>
          <a:r>
            <a:rPr lang="en-GB" sz="1800" b="1" dirty="0">
              <a:solidFill>
                <a:srgbClr val="00B050"/>
              </a:solidFill>
            </a:rPr>
            <a:t>Youth as VOLUNTEERS</a:t>
          </a:r>
        </a:p>
      </dgm:t>
    </dgm:pt>
    <dgm:pt modelId="{ECE6E653-F00A-4C0F-BDB7-5E753C659987}" type="parTrans" cxnId="{808F3AF1-634E-4927-B38F-B0BFBA7DE0F3}">
      <dgm:prSet/>
      <dgm:spPr/>
      <dgm:t>
        <a:bodyPr/>
        <a:lstStyle/>
        <a:p>
          <a:endParaRPr lang="en-US"/>
        </a:p>
      </dgm:t>
    </dgm:pt>
    <dgm:pt modelId="{FC4DD48D-9EED-40A8-B744-ADF94B72BEC4}" type="sibTrans" cxnId="{808F3AF1-634E-4927-B38F-B0BFBA7DE0F3}">
      <dgm:prSet/>
      <dgm:spPr/>
      <dgm:t>
        <a:bodyPr/>
        <a:lstStyle/>
        <a:p>
          <a:endParaRPr lang="en-US"/>
        </a:p>
      </dgm:t>
    </dgm:pt>
    <dgm:pt modelId="{372AA5AA-1F25-4CDC-B589-1D9D6212BF15}">
      <dgm:prSet custT="1"/>
      <dgm:spPr/>
      <dgm:t>
        <a:bodyPr/>
        <a:lstStyle/>
        <a:p>
          <a:r>
            <a:rPr lang="en-GB" sz="1800" b="1" cap="none" baseline="0" dirty="0">
              <a:solidFill>
                <a:srgbClr val="7030A0"/>
              </a:solidFill>
            </a:rPr>
            <a:t>Youth as MEMBERS OF AFFECTED COMMUNITIES </a:t>
          </a:r>
        </a:p>
      </dgm:t>
    </dgm:pt>
    <dgm:pt modelId="{38986BC2-BED2-41C1-97E0-47229AA4CD69}" type="parTrans" cxnId="{9FA28C52-797E-470B-B161-23D7485A3F9A}">
      <dgm:prSet/>
      <dgm:spPr/>
      <dgm:t>
        <a:bodyPr/>
        <a:lstStyle/>
        <a:p>
          <a:endParaRPr lang="en-US"/>
        </a:p>
      </dgm:t>
    </dgm:pt>
    <dgm:pt modelId="{D1AB19B5-0B81-4454-B14D-5FA429EDF422}" type="sibTrans" cxnId="{9FA28C52-797E-470B-B161-23D7485A3F9A}">
      <dgm:prSet/>
      <dgm:spPr/>
      <dgm:t>
        <a:bodyPr/>
        <a:lstStyle/>
        <a:p>
          <a:endParaRPr lang="en-US"/>
        </a:p>
      </dgm:t>
    </dgm:pt>
    <dgm:pt modelId="{F3D0D9D4-FEC9-479E-A5D5-C09DA3110780}" type="pres">
      <dgm:prSet presAssocID="{309AFB7D-DAA1-4C2C-80E8-69BFC3851E2C}" presName="compositeShape" presStyleCnt="0">
        <dgm:presLayoutVars>
          <dgm:dir/>
          <dgm:resizeHandles/>
        </dgm:presLayoutVars>
      </dgm:prSet>
      <dgm:spPr/>
    </dgm:pt>
    <dgm:pt modelId="{7935FC15-94BB-43F0-A10B-B73A0BFE2470}" type="pres">
      <dgm:prSet presAssocID="{309AFB7D-DAA1-4C2C-80E8-69BFC3851E2C}" presName="pyramid" presStyleLbl="node1" presStyleIdx="0" presStyleCnt="1" custLinFactNeighborX="1921" custLinFactNeighborY="-264"/>
      <dgm:spPr>
        <a:solidFill>
          <a:srgbClr val="FF0000"/>
        </a:solidFill>
      </dgm:spPr>
    </dgm:pt>
    <dgm:pt modelId="{B7F36BA0-7266-4F76-9F6F-4EC028F031BF}" type="pres">
      <dgm:prSet presAssocID="{309AFB7D-DAA1-4C2C-80E8-69BFC3851E2C}" presName="theList" presStyleCnt="0"/>
      <dgm:spPr/>
    </dgm:pt>
    <dgm:pt modelId="{BE5A60A4-0DC3-4C3E-9E59-CA65301F8B0F}" type="pres">
      <dgm:prSet presAssocID="{77F4628A-0670-404E-B99C-A6E9974E8E4C}" presName="aNode" presStyleLbl="fgAcc1" presStyleIdx="0" presStyleCnt="3">
        <dgm:presLayoutVars>
          <dgm:bulletEnabled val="1"/>
        </dgm:presLayoutVars>
      </dgm:prSet>
      <dgm:spPr/>
    </dgm:pt>
    <dgm:pt modelId="{007657CE-5C5F-445D-B75F-FF5B2D34C890}" type="pres">
      <dgm:prSet presAssocID="{77F4628A-0670-404E-B99C-A6E9974E8E4C}" presName="aSpace" presStyleCnt="0"/>
      <dgm:spPr/>
    </dgm:pt>
    <dgm:pt modelId="{F10E41A4-C5F2-4DB6-94BE-951A4D9834F5}" type="pres">
      <dgm:prSet presAssocID="{8C863BDC-1A66-4EA0-A037-8543E3DFEDF2}" presName="aNode" presStyleLbl="fgAcc1" presStyleIdx="1" presStyleCnt="3">
        <dgm:presLayoutVars>
          <dgm:bulletEnabled val="1"/>
        </dgm:presLayoutVars>
      </dgm:prSet>
      <dgm:spPr/>
    </dgm:pt>
    <dgm:pt modelId="{C3E51F46-53BE-402D-88E7-0F9D6B0DE008}" type="pres">
      <dgm:prSet presAssocID="{8C863BDC-1A66-4EA0-A037-8543E3DFEDF2}" presName="aSpace" presStyleCnt="0"/>
      <dgm:spPr/>
    </dgm:pt>
    <dgm:pt modelId="{202F059F-9B78-4805-A153-21A09065A2D9}" type="pres">
      <dgm:prSet presAssocID="{372AA5AA-1F25-4CDC-B589-1D9D6212BF15}" presName="aNode" presStyleLbl="fgAcc1" presStyleIdx="2" presStyleCnt="3" custScaleX="103190" custScaleY="168729">
        <dgm:presLayoutVars>
          <dgm:bulletEnabled val="1"/>
        </dgm:presLayoutVars>
      </dgm:prSet>
      <dgm:spPr/>
    </dgm:pt>
    <dgm:pt modelId="{E85F5590-5C0C-4EB2-9F0F-1A94DF796D85}" type="pres">
      <dgm:prSet presAssocID="{372AA5AA-1F25-4CDC-B589-1D9D6212BF15}" presName="aSpace" presStyleCnt="0"/>
      <dgm:spPr/>
    </dgm:pt>
  </dgm:ptLst>
  <dgm:cxnLst>
    <dgm:cxn modelId="{1CB67A05-35BE-46E4-ADF1-8C9BFF278276}" type="presOf" srcId="{77F4628A-0670-404E-B99C-A6E9974E8E4C}" destId="{BE5A60A4-0DC3-4C3E-9E59-CA65301F8B0F}" srcOrd="0" destOrd="0" presId="urn:microsoft.com/office/officeart/2005/8/layout/pyramid2"/>
    <dgm:cxn modelId="{EAB89F13-E015-4649-9BD1-4108CE5FCA0B}" type="presOf" srcId="{8C863BDC-1A66-4EA0-A037-8543E3DFEDF2}" destId="{F10E41A4-C5F2-4DB6-94BE-951A4D9834F5}" srcOrd="0" destOrd="0" presId="urn:microsoft.com/office/officeart/2005/8/layout/pyramid2"/>
    <dgm:cxn modelId="{9FA28C52-797E-470B-B161-23D7485A3F9A}" srcId="{309AFB7D-DAA1-4C2C-80E8-69BFC3851E2C}" destId="{372AA5AA-1F25-4CDC-B589-1D9D6212BF15}" srcOrd="2" destOrd="0" parTransId="{38986BC2-BED2-41C1-97E0-47229AA4CD69}" sibTransId="{D1AB19B5-0B81-4454-B14D-5FA429EDF422}"/>
    <dgm:cxn modelId="{D8C19B56-13A9-48B6-9AEF-8633462173C0}" type="presOf" srcId="{309AFB7D-DAA1-4C2C-80E8-69BFC3851E2C}" destId="{F3D0D9D4-FEC9-479E-A5D5-C09DA3110780}" srcOrd="0" destOrd="0" presId="urn:microsoft.com/office/officeart/2005/8/layout/pyramid2"/>
    <dgm:cxn modelId="{4A395588-74C8-490D-8727-25B1F9AF6DAB}" type="presOf" srcId="{372AA5AA-1F25-4CDC-B589-1D9D6212BF15}" destId="{202F059F-9B78-4805-A153-21A09065A2D9}" srcOrd="0" destOrd="0" presId="urn:microsoft.com/office/officeart/2005/8/layout/pyramid2"/>
    <dgm:cxn modelId="{8BB2159B-2F49-4B0F-AD85-2F0D50179E5E}" srcId="{309AFB7D-DAA1-4C2C-80E8-69BFC3851E2C}" destId="{77F4628A-0670-404E-B99C-A6E9974E8E4C}" srcOrd="0" destOrd="0" parTransId="{31B7E9EF-5731-47C6-BA1B-C430C108B014}" sibTransId="{A9FBBAAA-1D22-49A3-8C3F-091105536F37}"/>
    <dgm:cxn modelId="{808F3AF1-634E-4927-B38F-B0BFBA7DE0F3}" srcId="{309AFB7D-DAA1-4C2C-80E8-69BFC3851E2C}" destId="{8C863BDC-1A66-4EA0-A037-8543E3DFEDF2}" srcOrd="1" destOrd="0" parTransId="{ECE6E653-F00A-4C0F-BDB7-5E753C659987}" sibTransId="{FC4DD48D-9EED-40A8-B744-ADF94B72BEC4}"/>
    <dgm:cxn modelId="{DAC6DD5F-6C79-47D1-83B0-1528A2451B61}" type="presParOf" srcId="{F3D0D9D4-FEC9-479E-A5D5-C09DA3110780}" destId="{7935FC15-94BB-43F0-A10B-B73A0BFE2470}" srcOrd="0" destOrd="0" presId="urn:microsoft.com/office/officeart/2005/8/layout/pyramid2"/>
    <dgm:cxn modelId="{038E34A7-A694-46C9-809B-496F9C45C0FB}" type="presParOf" srcId="{F3D0D9D4-FEC9-479E-A5D5-C09DA3110780}" destId="{B7F36BA0-7266-4F76-9F6F-4EC028F031BF}" srcOrd="1" destOrd="0" presId="urn:microsoft.com/office/officeart/2005/8/layout/pyramid2"/>
    <dgm:cxn modelId="{B7EC4B78-366F-47F5-BB38-3B41B40DB7F9}" type="presParOf" srcId="{B7F36BA0-7266-4F76-9F6F-4EC028F031BF}" destId="{BE5A60A4-0DC3-4C3E-9E59-CA65301F8B0F}" srcOrd="0" destOrd="0" presId="urn:microsoft.com/office/officeart/2005/8/layout/pyramid2"/>
    <dgm:cxn modelId="{1C717741-D75E-4A9C-9491-E1EAD7AB7575}" type="presParOf" srcId="{B7F36BA0-7266-4F76-9F6F-4EC028F031BF}" destId="{007657CE-5C5F-445D-B75F-FF5B2D34C890}" srcOrd="1" destOrd="0" presId="urn:microsoft.com/office/officeart/2005/8/layout/pyramid2"/>
    <dgm:cxn modelId="{8ED5C406-B2D0-4BFE-A1C6-708178114F77}" type="presParOf" srcId="{B7F36BA0-7266-4F76-9F6F-4EC028F031BF}" destId="{F10E41A4-C5F2-4DB6-94BE-951A4D9834F5}" srcOrd="2" destOrd="0" presId="urn:microsoft.com/office/officeart/2005/8/layout/pyramid2"/>
    <dgm:cxn modelId="{C173754D-9D13-4139-87B3-03EA55791E2B}" type="presParOf" srcId="{B7F36BA0-7266-4F76-9F6F-4EC028F031BF}" destId="{C3E51F46-53BE-402D-88E7-0F9D6B0DE008}" srcOrd="3" destOrd="0" presId="urn:microsoft.com/office/officeart/2005/8/layout/pyramid2"/>
    <dgm:cxn modelId="{525343A6-EA28-4925-A639-F5AFD7DA4E2A}" type="presParOf" srcId="{B7F36BA0-7266-4F76-9F6F-4EC028F031BF}" destId="{202F059F-9B78-4805-A153-21A09065A2D9}" srcOrd="4" destOrd="0" presId="urn:microsoft.com/office/officeart/2005/8/layout/pyramid2"/>
    <dgm:cxn modelId="{630A5400-865A-4547-BAEC-A3A96929D9CA}" type="presParOf" srcId="{B7F36BA0-7266-4F76-9F6F-4EC028F031BF}" destId="{E85F5590-5C0C-4EB2-9F0F-1A94DF796D85}" srcOrd="5" destOrd="0" presId="urn:microsoft.com/office/officeart/2005/8/layout/pyramid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D2EA98-12D3-4203-BB9B-DDCC931524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54AC8E3-2782-43E9-ACF0-1F8B7053D614}">
      <dgm:prSet custT="1"/>
      <dgm:spPr>
        <a:solidFill>
          <a:srgbClr val="FF0000"/>
        </a:solidFill>
      </dgm:spPr>
      <dgm:t>
        <a:bodyPr/>
        <a:lstStyle/>
        <a:p>
          <a:pPr algn="ctr" rtl="0"/>
          <a:r>
            <a:rPr lang="en-GB" sz="2600" b="0" i="0" dirty="0">
              <a:latin typeface="Arial" panose="020B0604020202020204" pitchFamily="34" charset="0"/>
              <a:cs typeface="Arial" panose="020B0604020202020204" pitchFamily="34" charset="0"/>
            </a:rPr>
            <a:t>Vision of youth engagement 2020</a:t>
          </a:r>
        </a:p>
      </dgm:t>
    </dgm:pt>
    <dgm:pt modelId="{875EA3CE-FAB2-4C1A-B958-6133396D94AB}" type="parTrans" cxnId="{41006580-27B4-4562-A749-EA2D634AB352}">
      <dgm:prSet/>
      <dgm:spPr/>
      <dgm:t>
        <a:bodyPr/>
        <a:lstStyle/>
        <a:p>
          <a:endParaRPr lang="en-GB"/>
        </a:p>
      </dgm:t>
    </dgm:pt>
    <dgm:pt modelId="{14249DB7-40EA-462D-8B63-AA04DFDD7418}" type="sibTrans" cxnId="{41006580-27B4-4562-A749-EA2D634AB352}">
      <dgm:prSet/>
      <dgm:spPr/>
      <dgm:t>
        <a:bodyPr/>
        <a:lstStyle/>
        <a:p>
          <a:endParaRPr lang="en-GB"/>
        </a:p>
      </dgm:t>
    </dgm:pt>
    <dgm:pt modelId="{8AC703E3-FA9B-4D97-926D-39B4429033CB}" type="pres">
      <dgm:prSet presAssocID="{7AD2EA98-12D3-4203-BB9B-DDCC9315245F}" presName="linear" presStyleCnt="0">
        <dgm:presLayoutVars>
          <dgm:animLvl val="lvl"/>
          <dgm:resizeHandles val="exact"/>
        </dgm:presLayoutVars>
      </dgm:prSet>
      <dgm:spPr/>
    </dgm:pt>
    <dgm:pt modelId="{021D9059-6806-4CC3-8269-F9CC66EAEFD8}" type="pres">
      <dgm:prSet presAssocID="{754AC8E3-2782-43E9-ACF0-1F8B7053D614}" presName="parentText" presStyleLbl="node1" presStyleIdx="0" presStyleCnt="1">
        <dgm:presLayoutVars>
          <dgm:chMax val="0"/>
          <dgm:bulletEnabled val="1"/>
        </dgm:presLayoutVars>
      </dgm:prSet>
      <dgm:spPr/>
    </dgm:pt>
  </dgm:ptLst>
  <dgm:cxnLst>
    <dgm:cxn modelId="{9B3B7617-6953-42E4-A323-B24C4B47C052}" type="presOf" srcId="{754AC8E3-2782-43E9-ACF0-1F8B7053D614}" destId="{021D9059-6806-4CC3-8269-F9CC66EAEFD8}" srcOrd="0" destOrd="0" presId="urn:microsoft.com/office/officeart/2005/8/layout/vList2"/>
    <dgm:cxn modelId="{41006580-27B4-4562-A749-EA2D634AB352}" srcId="{7AD2EA98-12D3-4203-BB9B-DDCC9315245F}" destId="{754AC8E3-2782-43E9-ACF0-1F8B7053D614}" srcOrd="0" destOrd="0" parTransId="{875EA3CE-FAB2-4C1A-B958-6133396D94AB}" sibTransId="{14249DB7-40EA-462D-8B63-AA04DFDD7418}"/>
    <dgm:cxn modelId="{13FE66C4-BED4-43E3-A2B3-98B680137377}" type="presOf" srcId="{7AD2EA98-12D3-4203-BB9B-DDCC9315245F}" destId="{8AC703E3-FA9B-4D97-926D-39B4429033CB}" srcOrd="0" destOrd="0" presId="urn:microsoft.com/office/officeart/2005/8/layout/vList2"/>
    <dgm:cxn modelId="{D67B284B-268B-4B51-998A-BE780D259FFE}" type="presParOf" srcId="{8AC703E3-FA9B-4D97-926D-39B4429033CB}" destId="{021D9059-6806-4CC3-8269-F9CC66EAEFD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AB8AB9-0400-4D6D-A477-4AAD4430D9C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6A87133-E5ED-4663-B992-5D60319D8253}">
      <dgm:prSet/>
      <dgm:spPr/>
      <dgm:t>
        <a:bodyPr/>
        <a:lstStyle/>
        <a:p>
          <a:r>
            <a:rPr lang="en-GB" b="1" baseline="0" dirty="0"/>
            <a:t>Adopting own Youth Policy</a:t>
          </a:r>
          <a:endParaRPr lang="en-GB" b="1" dirty="0"/>
        </a:p>
      </dgm:t>
    </dgm:pt>
    <dgm:pt modelId="{D362AA6D-14C2-43B8-91E1-65152BC6F9B1}" type="parTrans" cxnId="{5EE17CA0-A8AE-40A8-9834-1A55A40E1686}">
      <dgm:prSet/>
      <dgm:spPr/>
      <dgm:t>
        <a:bodyPr/>
        <a:lstStyle/>
        <a:p>
          <a:endParaRPr lang="en-US"/>
        </a:p>
      </dgm:t>
    </dgm:pt>
    <dgm:pt modelId="{08995A2E-1BF5-4F16-B2FC-E2EF252382D1}" type="sibTrans" cxnId="{5EE17CA0-A8AE-40A8-9834-1A55A40E1686}">
      <dgm:prSet/>
      <dgm:spPr/>
      <dgm:t>
        <a:bodyPr/>
        <a:lstStyle/>
        <a:p>
          <a:endParaRPr lang="en-US"/>
        </a:p>
      </dgm:t>
    </dgm:pt>
    <dgm:pt modelId="{DEC042FD-72C2-4582-822A-8A4EF6532378}">
      <dgm:prSet/>
      <dgm:spPr/>
      <dgm:t>
        <a:bodyPr/>
        <a:lstStyle/>
        <a:p>
          <a:r>
            <a:rPr lang="en-GB" b="1" baseline="0"/>
            <a:t>Adopting own Youth Engagement Strategy </a:t>
          </a:r>
          <a:endParaRPr lang="en-GB" b="1"/>
        </a:p>
      </dgm:t>
    </dgm:pt>
    <dgm:pt modelId="{CCD64718-9008-4C45-B62D-8D82D4D8B027}" type="parTrans" cxnId="{E66F403E-86C8-4B33-ACDC-92EB96D462E5}">
      <dgm:prSet/>
      <dgm:spPr/>
      <dgm:t>
        <a:bodyPr/>
        <a:lstStyle/>
        <a:p>
          <a:endParaRPr lang="en-US"/>
        </a:p>
      </dgm:t>
    </dgm:pt>
    <dgm:pt modelId="{A059C4EC-976A-418D-B506-905FE33E6DD6}" type="sibTrans" cxnId="{E66F403E-86C8-4B33-ACDC-92EB96D462E5}">
      <dgm:prSet/>
      <dgm:spPr/>
      <dgm:t>
        <a:bodyPr/>
        <a:lstStyle/>
        <a:p>
          <a:endParaRPr lang="en-US"/>
        </a:p>
      </dgm:t>
    </dgm:pt>
    <dgm:pt modelId="{F6637F02-6190-4046-BA68-947DCC4A8D4A}">
      <dgm:prSet/>
      <dgm:spPr/>
      <dgm:t>
        <a:bodyPr/>
        <a:lstStyle/>
        <a:p>
          <a:r>
            <a:rPr lang="en-GB" b="1" baseline="0"/>
            <a:t>Ensuring a seat for Youth representatives across the NS’s governance structures</a:t>
          </a:r>
          <a:endParaRPr lang="en-GB" b="1"/>
        </a:p>
      </dgm:t>
    </dgm:pt>
    <dgm:pt modelId="{2219A47F-766E-40C2-8187-B27C359B4976}" type="parTrans" cxnId="{D9407511-F990-4F37-9928-0746514F0A19}">
      <dgm:prSet/>
      <dgm:spPr/>
      <dgm:t>
        <a:bodyPr/>
        <a:lstStyle/>
        <a:p>
          <a:endParaRPr lang="en-US"/>
        </a:p>
      </dgm:t>
    </dgm:pt>
    <dgm:pt modelId="{93E29805-8855-49EB-9F2A-EE7ED4373C51}" type="sibTrans" cxnId="{D9407511-F990-4F37-9928-0746514F0A19}">
      <dgm:prSet/>
      <dgm:spPr/>
      <dgm:t>
        <a:bodyPr/>
        <a:lstStyle/>
        <a:p>
          <a:endParaRPr lang="en-US"/>
        </a:p>
      </dgm:t>
    </dgm:pt>
    <dgm:pt modelId="{BE52EAFD-1741-410B-AD4A-7FDF5367173F}">
      <dgm:prSet/>
      <dgm:spPr/>
      <dgm:t>
        <a:bodyPr/>
        <a:lstStyle/>
        <a:p>
          <a:r>
            <a:rPr lang="en-GB" b="1" baseline="0"/>
            <a:t>Establishing Youth-led governance structures</a:t>
          </a:r>
          <a:endParaRPr lang="en-GB" b="1"/>
        </a:p>
      </dgm:t>
    </dgm:pt>
    <dgm:pt modelId="{55BFAFE6-44DD-4BB8-834B-8D61BCE10A4E}" type="parTrans" cxnId="{AD017898-A004-406D-9878-EC8AF3DB3C96}">
      <dgm:prSet/>
      <dgm:spPr/>
      <dgm:t>
        <a:bodyPr/>
        <a:lstStyle/>
        <a:p>
          <a:endParaRPr lang="en-US"/>
        </a:p>
      </dgm:t>
    </dgm:pt>
    <dgm:pt modelId="{0BD16614-A58D-4AC6-91CB-7DB304D8FA4C}" type="sibTrans" cxnId="{AD017898-A004-406D-9878-EC8AF3DB3C96}">
      <dgm:prSet/>
      <dgm:spPr/>
      <dgm:t>
        <a:bodyPr/>
        <a:lstStyle/>
        <a:p>
          <a:endParaRPr lang="en-US"/>
        </a:p>
      </dgm:t>
    </dgm:pt>
    <dgm:pt modelId="{6F91F5D1-6391-4B91-94EF-DB49B90425FA}">
      <dgm:prSet/>
      <dgm:spPr/>
      <dgm:t>
        <a:bodyPr/>
        <a:lstStyle/>
        <a:p>
          <a:r>
            <a:rPr lang="en-GB" b="1" baseline="0"/>
            <a:t>Establish Youth-led  programming </a:t>
          </a:r>
          <a:endParaRPr lang="en-GB" b="1"/>
        </a:p>
      </dgm:t>
    </dgm:pt>
    <dgm:pt modelId="{B90B007E-76A9-43CF-9F64-74E43CE42751}" type="parTrans" cxnId="{96515C81-A5EE-4903-9EE8-51BF47F910A7}">
      <dgm:prSet/>
      <dgm:spPr/>
      <dgm:t>
        <a:bodyPr/>
        <a:lstStyle/>
        <a:p>
          <a:endParaRPr lang="en-US"/>
        </a:p>
      </dgm:t>
    </dgm:pt>
    <dgm:pt modelId="{B9AD547D-31A6-486E-96CD-CA4F24CDDE64}" type="sibTrans" cxnId="{96515C81-A5EE-4903-9EE8-51BF47F910A7}">
      <dgm:prSet/>
      <dgm:spPr/>
      <dgm:t>
        <a:bodyPr/>
        <a:lstStyle/>
        <a:p>
          <a:endParaRPr lang="en-US"/>
        </a:p>
      </dgm:t>
    </dgm:pt>
    <dgm:pt modelId="{A0023E94-6ED1-43CF-B457-60A3425A19D4}">
      <dgm:prSet/>
      <dgm:spPr/>
      <dgm:t>
        <a:bodyPr/>
        <a:lstStyle/>
        <a:p>
          <a:r>
            <a:rPr lang="en-GB" b="1" baseline="0" dirty="0"/>
            <a:t>Nurturing inter-generational cooperation </a:t>
          </a:r>
          <a:endParaRPr lang="en-GB" b="1" dirty="0"/>
        </a:p>
      </dgm:t>
    </dgm:pt>
    <dgm:pt modelId="{BBE12DCE-C969-466C-96F8-4743790E585D}" type="parTrans" cxnId="{B12331F8-72ED-45B6-B90D-18A832C2150F}">
      <dgm:prSet/>
      <dgm:spPr/>
      <dgm:t>
        <a:bodyPr/>
        <a:lstStyle/>
        <a:p>
          <a:endParaRPr lang="en-US"/>
        </a:p>
      </dgm:t>
    </dgm:pt>
    <dgm:pt modelId="{F37A077F-F38B-41A8-802D-B2A14991BF77}" type="sibTrans" cxnId="{B12331F8-72ED-45B6-B90D-18A832C2150F}">
      <dgm:prSet/>
      <dgm:spPr/>
      <dgm:t>
        <a:bodyPr/>
        <a:lstStyle/>
        <a:p>
          <a:endParaRPr lang="en-US"/>
        </a:p>
      </dgm:t>
    </dgm:pt>
    <dgm:pt modelId="{938CA649-D808-43AE-ABE8-301F81437D04}">
      <dgm:prSet/>
      <dgm:spPr/>
      <dgm:t>
        <a:bodyPr/>
        <a:lstStyle/>
        <a:p>
          <a:r>
            <a:rPr lang="en-GB" b="1" baseline="0"/>
            <a:t>Investing in peer approaches</a:t>
          </a:r>
          <a:endParaRPr lang="en-GB" b="1"/>
        </a:p>
      </dgm:t>
    </dgm:pt>
    <dgm:pt modelId="{D8649F11-A597-49BE-8949-2D7C150AF919}" type="parTrans" cxnId="{FE941250-FA42-463D-8612-1D5EAE853676}">
      <dgm:prSet/>
      <dgm:spPr/>
      <dgm:t>
        <a:bodyPr/>
        <a:lstStyle/>
        <a:p>
          <a:endParaRPr lang="en-US"/>
        </a:p>
      </dgm:t>
    </dgm:pt>
    <dgm:pt modelId="{25F7745C-DEF2-43B8-9EAC-5BA4F3A334BF}" type="sibTrans" cxnId="{FE941250-FA42-463D-8612-1D5EAE853676}">
      <dgm:prSet/>
      <dgm:spPr/>
      <dgm:t>
        <a:bodyPr/>
        <a:lstStyle/>
        <a:p>
          <a:endParaRPr lang="en-US"/>
        </a:p>
      </dgm:t>
    </dgm:pt>
    <dgm:pt modelId="{F513518E-433F-45FF-8B47-3B053B1505E5}" type="pres">
      <dgm:prSet presAssocID="{43AB8AB9-0400-4D6D-A477-4AAD4430D9CE}" presName="diagram" presStyleCnt="0">
        <dgm:presLayoutVars>
          <dgm:dir/>
          <dgm:resizeHandles val="exact"/>
        </dgm:presLayoutVars>
      </dgm:prSet>
      <dgm:spPr/>
    </dgm:pt>
    <dgm:pt modelId="{B624DB64-2445-4B7F-8A47-3B3B9BAF25B0}" type="pres">
      <dgm:prSet presAssocID="{66A87133-E5ED-4663-B992-5D60319D8253}" presName="node" presStyleLbl="node1" presStyleIdx="0" presStyleCnt="7">
        <dgm:presLayoutVars>
          <dgm:bulletEnabled val="1"/>
        </dgm:presLayoutVars>
      </dgm:prSet>
      <dgm:spPr/>
    </dgm:pt>
    <dgm:pt modelId="{C4C0F30B-D741-44BC-B383-EC147106FE2C}" type="pres">
      <dgm:prSet presAssocID="{08995A2E-1BF5-4F16-B2FC-E2EF252382D1}" presName="sibTrans" presStyleCnt="0"/>
      <dgm:spPr/>
    </dgm:pt>
    <dgm:pt modelId="{D40FD14A-A91E-4399-ABBE-64D90DD7999C}" type="pres">
      <dgm:prSet presAssocID="{DEC042FD-72C2-4582-822A-8A4EF6532378}" presName="node" presStyleLbl="node1" presStyleIdx="1" presStyleCnt="7">
        <dgm:presLayoutVars>
          <dgm:bulletEnabled val="1"/>
        </dgm:presLayoutVars>
      </dgm:prSet>
      <dgm:spPr/>
    </dgm:pt>
    <dgm:pt modelId="{11664609-7279-4E7B-931C-21C892740CE3}" type="pres">
      <dgm:prSet presAssocID="{A059C4EC-976A-418D-B506-905FE33E6DD6}" presName="sibTrans" presStyleCnt="0"/>
      <dgm:spPr/>
    </dgm:pt>
    <dgm:pt modelId="{8DED745F-7872-4A5C-B430-F372AFB85155}" type="pres">
      <dgm:prSet presAssocID="{F6637F02-6190-4046-BA68-947DCC4A8D4A}" presName="node" presStyleLbl="node1" presStyleIdx="2" presStyleCnt="7">
        <dgm:presLayoutVars>
          <dgm:bulletEnabled val="1"/>
        </dgm:presLayoutVars>
      </dgm:prSet>
      <dgm:spPr/>
    </dgm:pt>
    <dgm:pt modelId="{09DB522A-072E-496D-8340-1B3B9FD36EDE}" type="pres">
      <dgm:prSet presAssocID="{93E29805-8855-49EB-9F2A-EE7ED4373C51}" presName="sibTrans" presStyleCnt="0"/>
      <dgm:spPr/>
    </dgm:pt>
    <dgm:pt modelId="{92039C20-0A2E-43A7-BEB6-92A3151C94B4}" type="pres">
      <dgm:prSet presAssocID="{BE52EAFD-1741-410B-AD4A-7FDF5367173F}" presName="node" presStyleLbl="node1" presStyleIdx="3" presStyleCnt="7">
        <dgm:presLayoutVars>
          <dgm:bulletEnabled val="1"/>
        </dgm:presLayoutVars>
      </dgm:prSet>
      <dgm:spPr/>
    </dgm:pt>
    <dgm:pt modelId="{21116A44-44EB-4D0C-9CD7-F0A5872ECDFA}" type="pres">
      <dgm:prSet presAssocID="{0BD16614-A58D-4AC6-91CB-7DB304D8FA4C}" presName="sibTrans" presStyleCnt="0"/>
      <dgm:spPr/>
    </dgm:pt>
    <dgm:pt modelId="{D91FB781-6679-4B2E-BB88-5DAA4B45C327}" type="pres">
      <dgm:prSet presAssocID="{6F91F5D1-6391-4B91-94EF-DB49B90425FA}" presName="node" presStyleLbl="node1" presStyleIdx="4" presStyleCnt="7">
        <dgm:presLayoutVars>
          <dgm:bulletEnabled val="1"/>
        </dgm:presLayoutVars>
      </dgm:prSet>
      <dgm:spPr/>
    </dgm:pt>
    <dgm:pt modelId="{16C47AE3-6F9B-4919-A107-40CA5D3415A4}" type="pres">
      <dgm:prSet presAssocID="{B9AD547D-31A6-486E-96CD-CA4F24CDDE64}" presName="sibTrans" presStyleCnt="0"/>
      <dgm:spPr/>
    </dgm:pt>
    <dgm:pt modelId="{4DDC5415-2E72-421F-B6D9-D0AF4058393A}" type="pres">
      <dgm:prSet presAssocID="{A0023E94-6ED1-43CF-B457-60A3425A19D4}" presName="node" presStyleLbl="node1" presStyleIdx="5" presStyleCnt="7">
        <dgm:presLayoutVars>
          <dgm:bulletEnabled val="1"/>
        </dgm:presLayoutVars>
      </dgm:prSet>
      <dgm:spPr/>
    </dgm:pt>
    <dgm:pt modelId="{35A97CAE-6876-403B-B979-5B87BE893B80}" type="pres">
      <dgm:prSet presAssocID="{F37A077F-F38B-41A8-802D-B2A14991BF77}" presName="sibTrans" presStyleCnt="0"/>
      <dgm:spPr/>
    </dgm:pt>
    <dgm:pt modelId="{3F374427-BC06-47C7-99D4-4AA0F708D846}" type="pres">
      <dgm:prSet presAssocID="{938CA649-D808-43AE-ABE8-301F81437D04}" presName="node" presStyleLbl="node1" presStyleIdx="6" presStyleCnt="7">
        <dgm:presLayoutVars>
          <dgm:bulletEnabled val="1"/>
        </dgm:presLayoutVars>
      </dgm:prSet>
      <dgm:spPr/>
    </dgm:pt>
  </dgm:ptLst>
  <dgm:cxnLst>
    <dgm:cxn modelId="{79A89E06-28A6-42F2-ADA7-7C1907279F37}" type="presOf" srcId="{BE52EAFD-1741-410B-AD4A-7FDF5367173F}" destId="{92039C20-0A2E-43A7-BEB6-92A3151C94B4}" srcOrd="0" destOrd="0" presId="urn:microsoft.com/office/officeart/2005/8/layout/default"/>
    <dgm:cxn modelId="{7C4A5309-5A73-4B8F-B5DB-CF8B5733F804}" type="presOf" srcId="{F6637F02-6190-4046-BA68-947DCC4A8D4A}" destId="{8DED745F-7872-4A5C-B430-F372AFB85155}" srcOrd="0" destOrd="0" presId="urn:microsoft.com/office/officeart/2005/8/layout/default"/>
    <dgm:cxn modelId="{D9407511-F990-4F37-9928-0746514F0A19}" srcId="{43AB8AB9-0400-4D6D-A477-4AAD4430D9CE}" destId="{F6637F02-6190-4046-BA68-947DCC4A8D4A}" srcOrd="2" destOrd="0" parTransId="{2219A47F-766E-40C2-8187-B27C359B4976}" sibTransId="{93E29805-8855-49EB-9F2A-EE7ED4373C51}"/>
    <dgm:cxn modelId="{E66F403E-86C8-4B33-ACDC-92EB96D462E5}" srcId="{43AB8AB9-0400-4D6D-A477-4AAD4430D9CE}" destId="{DEC042FD-72C2-4582-822A-8A4EF6532378}" srcOrd="1" destOrd="0" parTransId="{CCD64718-9008-4C45-B62D-8D82D4D8B027}" sibTransId="{A059C4EC-976A-418D-B506-905FE33E6DD6}"/>
    <dgm:cxn modelId="{42A8BD5C-9552-413A-BCBE-A4B1B5CAC78D}" type="presOf" srcId="{DEC042FD-72C2-4582-822A-8A4EF6532378}" destId="{D40FD14A-A91E-4399-ABBE-64D90DD7999C}" srcOrd="0" destOrd="0" presId="urn:microsoft.com/office/officeart/2005/8/layout/default"/>
    <dgm:cxn modelId="{FE941250-FA42-463D-8612-1D5EAE853676}" srcId="{43AB8AB9-0400-4D6D-A477-4AAD4430D9CE}" destId="{938CA649-D808-43AE-ABE8-301F81437D04}" srcOrd="6" destOrd="0" parTransId="{D8649F11-A597-49BE-8949-2D7C150AF919}" sibTransId="{25F7745C-DEF2-43B8-9EAC-5BA4F3A334BF}"/>
    <dgm:cxn modelId="{C6E7945A-6CC6-448B-8372-981C6F776017}" type="presOf" srcId="{66A87133-E5ED-4663-B992-5D60319D8253}" destId="{B624DB64-2445-4B7F-8A47-3B3B9BAF25B0}" srcOrd="0" destOrd="0" presId="urn:microsoft.com/office/officeart/2005/8/layout/default"/>
    <dgm:cxn modelId="{96515C81-A5EE-4903-9EE8-51BF47F910A7}" srcId="{43AB8AB9-0400-4D6D-A477-4AAD4430D9CE}" destId="{6F91F5D1-6391-4B91-94EF-DB49B90425FA}" srcOrd="4" destOrd="0" parTransId="{B90B007E-76A9-43CF-9F64-74E43CE42751}" sibTransId="{B9AD547D-31A6-486E-96CD-CA4F24CDDE64}"/>
    <dgm:cxn modelId="{AD017898-A004-406D-9878-EC8AF3DB3C96}" srcId="{43AB8AB9-0400-4D6D-A477-4AAD4430D9CE}" destId="{BE52EAFD-1741-410B-AD4A-7FDF5367173F}" srcOrd="3" destOrd="0" parTransId="{55BFAFE6-44DD-4BB8-834B-8D61BCE10A4E}" sibTransId="{0BD16614-A58D-4AC6-91CB-7DB304D8FA4C}"/>
    <dgm:cxn modelId="{5EE17CA0-A8AE-40A8-9834-1A55A40E1686}" srcId="{43AB8AB9-0400-4D6D-A477-4AAD4430D9CE}" destId="{66A87133-E5ED-4663-B992-5D60319D8253}" srcOrd="0" destOrd="0" parTransId="{D362AA6D-14C2-43B8-91E1-65152BC6F9B1}" sibTransId="{08995A2E-1BF5-4F16-B2FC-E2EF252382D1}"/>
    <dgm:cxn modelId="{3B9BADA9-7E22-428E-AD93-D762965C4F2D}" type="presOf" srcId="{A0023E94-6ED1-43CF-B457-60A3425A19D4}" destId="{4DDC5415-2E72-421F-B6D9-D0AF4058393A}" srcOrd="0" destOrd="0" presId="urn:microsoft.com/office/officeart/2005/8/layout/default"/>
    <dgm:cxn modelId="{A04ADAC8-CD20-4FB8-8D76-AD0CD3002BF0}" type="presOf" srcId="{6F91F5D1-6391-4B91-94EF-DB49B90425FA}" destId="{D91FB781-6679-4B2E-BB88-5DAA4B45C327}" srcOrd="0" destOrd="0" presId="urn:microsoft.com/office/officeart/2005/8/layout/default"/>
    <dgm:cxn modelId="{FF9146CB-0EA2-448B-8C87-DE50715777CE}" type="presOf" srcId="{938CA649-D808-43AE-ABE8-301F81437D04}" destId="{3F374427-BC06-47C7-99D4-4AA0F708D846}" srcOrd="0" destOrd="0" presId="urn:microsoft.com/office/officeart/2005/8/layout/default"/>
    <dgm:cxn modelId="{32A103DB-BB48-42C6-A56B-3B9593F72F0D}" type="presOf" srcId="{43AB8AB9-0400-4D6D-A477-4AAD4430D9CE}" destId="{F513518E-433F-45FF-8B47-3B053B1505E5}" srcOrd="0" destOrd="0" presId="urn:microsoft.com/office/officeart/2005/8/layout/default"/>
    <dgm:cxn modelId="{B12331F8-72ED-45B6-B90D-18A832C2150F}" srcId="{43AB8AB9-0400-4D6D-A477-4AAD4430D9CE}" destId="{A0023E94-6ED1-43CF-B457-60A3425A19D4}" srcOrd="5" destOrd="0" parTransId="{BBE12DCE-C969-466C-96F8-4743790E585D}" sibTransId="{F37A077F-F38B-41A8-802D-B2A14991BF77}"/>
    <dgm:cxn modelId="{BCEA6567-38B5-48DD-B223-CB168891A405}" type="presParOf" srcId="{F513518E-433F-45FF-8B47-3B053B1505E5}" destId="{B624DB64-2445-4B7F-8A47-3B3B9BAF25B0}" srcOrd="0" destOrd="0" presId="urn:microsoft.com/office/officeart/2005/8/layout/default"/>
    <dgm:cxn modelId="{396943A4-63D8-410C-BAA9-D6CB319E619A}" type="presParOf" srcId="{F513518E-433F-45FF-8B47-3B053B1505E5}" destId="{C4C0F30B-D741-44BC-B383-EC147106FE2C}" srcOrd="1" destOrd="0" presId="urn:microsoft.com/office/officeart/2005/8/layout/default"/>
    <dgm:cxn modelId="{7CD89B13-1993-4CAF-9C62-025FCDE1E007}" type="presParOf" srcId="{F513518E-433F-45FF-8B47-3B053B1505E5}" destId="{D40FD14A-A91E-4399-ABBE-64D90DD7999C}" srcOrd="2" destOrd="0" presId="urn:microsoft.com/office/officeart/2005/8/layout/default"/>
    <dgm:cxn modelId="{605CCF49-7A18-49FB-96E9-458A40342664}" type="presParOf" srcId="{F513518E-433F-45FF-8B47-3B053B1505E5}" destId="{11664609-7279-4E7B-931C-21C892740CE3}" srcOrd="3" destOrd="0" presId="urn:microsoft.com/office/officeart/2005/8/layout/default"/>
    <dgm:cxn modelId="{9AC84B86-C560-4A86-9F15-A7BF5D1471BF}" type="presParOf" srcId="{F513518E-433F-45FF-8B47-3B053B1505E5}" destId="{8DED745F-7872-4A5C-B430-F372AFB85155}" srcOrd="4" destOrd="0" presId="urn:microsoft.com/office/officeart/2005/8/layout/default"/>
    <dgm:cxn modelId="{50470C7E-995C-43C9-8C4C-781B99DBA298}" type="presParOf" srcId="{F513518E-433F-45FF-8B47-3B053B1505E5}" destId="{09DB522A-072E-496D-8340-1B3B9FD36EDE}" srcOrd="5" destOrd="0" presId="urn:microsoft.com/office/officeart/2005/8/layout/default"/>
    <dgm:cxn modelId="{F727ABFD-388D-459E-8BDE-05E18BD89937}" type="presParOf" srcId="{F513518E-433F-45FF-8B47-3B053B1505E5}" destId="{92039C20-0A2E-43A7-BEB6-92A3151C94B4}" srcOrd="6" destOrd="0" presId="urn:microsoft.com/office/officeart/2005/8/layout/default"/>
    <dgm:cxn modelId="{88078BC0-2B6D-4F78-91C4-163074165EA5}" type="presParOf" srcId="{F513518E-433F-45FF-8B47-3B053B1505E5}" destId="{21116A44-44EB-4D0C-9CD7-F0A5872ECDFA}" srcOrd="7" destOrd="0" presId="urn:microsoft.com/office/officeart/2005/8/layout/default"/>
    <dgm:cxn modelId="{6609EA66-35EB-4107-A39F-8CE81F1CD874}" type="presParOf" srcId="{F513518E-433F-45FF-8B47-3B053B1505E5}" destId="{D91FB781-6679-4B2E-BB88-5DAA4B45C327}" srcOrd="8" destOrd="0" presId="urn:microsoft.com/office/officeart/2005/8/layout/default"/>
    <dgm:cxn modelId="{159111B5-594C-49D3-BAF3-73AAA57E849D}" type="presParOf" srcId="{F513518E-433F-45FF-8B47-3B053B1505E5}" destId="{16C47AE3-6F9B-4919-A107-40CA5D3415A4}" srcOrd="9" destOrd="0" presId="urn:microsoft.com/office/officeart/2005/8/layout/default"/>
    <dgm:cxn modelId="{41A4573E-BA49-44AA-B3CD-14AB82FE10BA}" type="presParOf" srcId="{F513518E-433F-45FF-8B47-3B053B1505E5}" destId="{4DDC5415-2E72-421F-B6D9-D0AF4058393A}" srcOrd="10" destOrd="0" presId="urn:microsoft.com/office/officeart/2005/8/layout/default"/>
    <dgm:cxn modelId="{640D8041-420D-4C97-A8D0-4D463F732492}" type="presParOf" srcId="{F513518E-433F-45FF-8B47-3B053B1505E5}" destId="{35A97CAE-6876-403B-B979-5B87BE893B80}" srcOrd="11" destOrd="0" presId="urn:microsoft.com/office/officeart/2005/8/layout/default"/>
    <dgm:cxn modelId="{878C9D2D-A993-46F1-A214-63C42CD4616A}" type="presParOf" srcId="{F513518E-433F-45FF-8B47-3B053B1505E5}" destId="{3F374427-BC06-47C7-99D4-4AA0F708D84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CF24AFC-5AFF-4040-AC22-970B2602775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FB1E41B-F721-46C5-B6FA-E2F7505099B7}">
      <dgm:prSet/>
      <dgm:spPr>
        <a:solidFill>
          <a:srgbClr val="FF0000"/>
        </a:solidFill>
      </dgm:spPr>
      <dgm:t>
        <a:bodyPr/>
        <a:lstStyle/>
        <a:p>
          <a:r>
            <a:rPr lang="en-GB" baseline="0" dirty="0"/>
            <a:t>We value and invest</a:t>
          </a:r>
          <a:endParaRPr lang="en-GB" dirty="0"/>
        </a:p>
      </dgm:t>
    </dgm:pt>
    <dgm:pt modelId="{0B50446D-5CB5-4DB7-B082-2FB24F766697}" type="parTrans" cxnId="{7DF83343-D9A9-4A15-8A7C-59C06025F303}">
      <dgm:prSet/>
      <dgm:spPr/>
      <dgm:t>
        <a:bodyPr/>
        <a:lstStyle/>
        <a:p>
          <a:endParaRPr lang="en-US"/>
        </a:p>
      </dgm:t>
    </dgm:pt>
    <dgm:pt modelId="{5B402D8A-2AD3-470B-9DBA-1C7E2F2717DA}" type="sibTrans" cxnId="{7DF83343-D9A9-4A15-8A7C-59C06025F303}">
      <dgm:prSet/>
      <dgm:spPr/>
      <dgm:t>
        <a:bodyPr/>
        <a:lstStyle/>
        <a:p>
          <a:endParaRPr lang="en-US"/>
        </a:p>
      </dgm:t>
    </dgm:pt>
    <dgm:pt modelId="{8A8B6335-EA63-4F22-8CEB-FE41EDBAAC72}">
      <dgm:prSet/>
      <dgm:spPr/>
      <dgm:t>
        <a:bodyPr/>
        <a:lstStyle/>
        <a:p>
          <a:r>
            <a:rPr lang="en-GB" baseline="0" dirty="0"/>
            <a:t>We engage and recognise</a:t>
          </a:r>
          <a:endParaRPr lang="en-GB" dirty="0"/>
        </a:p>
      </dgm:t>
    </dgm:pt>
    <dgm:pt modelId="{790F6961-DD74-40FB-B292-46C3AC68DF52}" type="parTrans" cxnId="{1DA98FC8-2538-4855-ADE0-C70FAF7EBB3B}">
      <dgm:prSet/>
      <dgm:spPr/>
      <dgm:t>
        <a:bodyPr/>
        <a:lstStyle/>
        <a:p>
          <a:endParaRPr lang="en-US"/>
        </a:p>
      </dgm:t>
    </dgm:pt>
    <dgm:pt modelId="{962A48FC-CFF8-4471-B227-CE4E519DD3C9}" type="sibTrans" cxnId="{1DA98FC8-2538-4855-ADE0-C70FAF7EBB3B}">
      <dgm:prSet/>
      <dgm:spPr/>
      <dgm:t>
        <a:bodyPr/>
        <a:lstStyle/>
        <a:p>
          <a:endParaRPr lang="en-US"/>
        </a:p>
      </dgm:t>
    </dgm:pt>
    <dgm:pt modelId="{115591A8-5232-4BF7-B91E-54C53BCC9D80}">
      <dgm:prSet/>
      <dgm:spPr/>
      <dgm:t>
        <a:bodyPr/>
        <a:lstStyle/>
        <a:p>
          <a:r>
            <a:rPr lang="en-GB" baseline="0" dirty="0"/>
            <a:t>We shape and champion</a:t>
          </a:r>
          <a:endParaRPr lang="en-GB" dirty="0"/>
        </a:p>
      </dgm:t>
    </dgm:pt>
    <dgm:pt modelId="{4FD1CC1F-F256-46E3-8F2F-48083D40554F}" type="parTrans" cxnId="{EF225238-5B9C-4BD5-A9BF-652B05DFB8A8}">
      <dgm:prSet/>
      <dgm:spPr/>
      <dgm:t>
        <a:bodyPr/>
        <a:lstStyle/>
        <a:p>
          <a:endParaRPr lang="en-US"/>
        </a:p>
      </dgm:t>
    </dgm:pt>
    <dgm:pt modelId="{0C2921C0-C24B-4316-B5E5-2B5866946191}" type="sibTrans" cxnId="{EF225238-5B9C-4BD5-A9BF-652B05DFB8A8}">
      <dgm:prSet/>
      <dgm:spPr/>
      <dgm:t>
        <a:bodyPr/>
        <a:lstStyle/>
        <a:p>
          <a:endParaRPr lang="en-US"/>
        </a:p>
      </dgm:t>
    </dgm:pt>
    <dgm:pt modelId="{04ADC7E3-A205-46F1-9232-4654B4B2ECCA}" type="pres">
      <dgm:prSet presAssocID="{2CF24AFC-5AFF-4040-AC22-970B26027751}" presName="linear" presStyleCnt="0">
        <dgm:presLayoutVars>
          <dgm:animLvl val="lvl"/>
          <dgm:resizeHandles val="exact"/>
        </dgm:presLayoutVars>
      </dgm:prSet>
      <dgm:spPr/>
    </dgm:pt>
    <dgm:pt modelId="{7FC55DC2-BCFA-4627-B9EF-8FAC0929F08A}" type="pres">
      <dgm:prSet presAssocID="{3FB1E41B-F721-46C5-B6FA-E2F7505099B7}" presName="parentText" presStyleLbl="node1" presStyleIdx="0" presStyleCnt="3">
        <dgm:presLayoutVars>
          <dgm:chMax val="0"/>
          <dgm:bulletEnabled val="1"/>
        </dgm:presLayoutVars>
      </dgm:prSet>
      <dgm:spPr/>
    </dgm:pt>
    <dgm:pt modelId="{651FBA2B-1430-4B19-8378-FB6611BC54F6}" type="pres">
      <dgm:prSet presAssocID="{5B402D8A-2AD3-470B-9DBA-1C7E2F2717DA}" presName="spacer" presStyleCnt="0"/>
      <dgm:spPr/>
    </dgm:pt>
    <dgm:pt modelId="{D4FA9586-C557-411E-9285-D5097E91CCCC}" type="pres">
      <dgm:prSet presAssocID="{8A8B6335-EA63-4F22-8CEB-FE41EDBAAC72}" presName="parentText" presStyleLbl="node1" presStyleIdx="1" presStyleCnt="3">
        <dgm:presLayoutVars>
          <dgm:chMax val="0"/>
          <dgm:bulletEnabled val="1"/>
        </dgm:presLayoutVars>
      </dgm:prSet>
      <dgm:spPr/>
    </dgm:pt>
    <dgm:pt modelId="{891AE73C-2956-4EA4-BABD-81529AE7DBF7}" type="pres">
      <dgm:prSet presAssocID="{962A48FC-CFF8-4471-B227-CE4E519DD3C9}" presName="spacer" presStyleCnt="0"/>
      <dgm:spPr/>
    </dgm:pt>
    <dgm:pt modelId="{E7DBF482-4AC8-482E-AD18-BD95992B5EA1}" type="pres">
      <dgm:prSet presAssocID="{115591A8-5232-4BF7-B91E-54C53BCC9D80}" presName="parentText" presStyleLbl="node1" presStyleIdx="2" presStyleCnt="3">
        <dgm:presLayoutVars>
          <dgm:chMax val="0"/>
          <dgm:bulletEnabled val="1"/>
        </dgm:presLayoutVars>
      </dgm:prSet>
      <dgm:spPr/>
    </dgm:pt>
  </dgm:ptLst>
  <dgm:cxnLst>
    <dgm:cxn modelId="{F0F0F927-AB31-405D-B8BA-F76F17CD9AC7}" type="presOf" srcId="{115591A8-5232-4BF7-B91E-54C53BCC9D80}" destId="{E7DBF482-4AC8-482E-AD18-BD95992B5EA1}" srcOrd="0" destOrd="0" presId="urn:microsoft.com/office/officeart/2005/8/layout/vList2"/>
    <dgm:cxn modelId="{EF225238-5B9C-4BD5-A9BF-652B05DFB8A8}" srcId="{2CF24AFC-5AFF-4040-AC22-970B26027751}" destId="{115591A8-5232-4BF7-B91E-54C53BCC9D80}" srcOrd="2" destOrd="0" parTransId="{4FD1CC1F-F256-46E3-8F2F-48083D40554F}" sibTransId="{0C2921C0-C24B-4316-B5E5-2B5866946191}"/>
    <dgm:cxn modelId="{7DF83343-D9A9-4A15-8A7C-59C06025F303}" srcId="{2CF24AFC-5AFF-4040-AC22-970B26027751}" destId="{3FB1E41B-F721-46C5-B6FA-E2F7505099B7}" srcOrd="0" destOrd="0" parTransId="{0B50446D-5CB5-4DB7-B082-2FB24F766697}" sibTransId="{5B402D8A-2AD3-470B-9DBA-1C7E2F2717DA}"/>
    <dgm:cxn modelId="{651E8E43-EDEE-4E93-8C81-CA3CD12E42AF}" type="presOf" srcId="{8A8B6335-EA63-4F22-8CEB-FE41EDBAAC72}" destId="{D4FA9586-C557-411E-9285-D5097E91CCCC}" srcOrd="0" destOrd="0" presId="urn:microsoft.com/office/officeart/2005/8/layout/vList2"/>
    <dgm:cxn modelId="{A661B85A-6E8C-454C-90F5-79B3955E351A}" type="presOf" srcId="{3FB1E41B-F721-46C5-B6FA-E2F7505099B7}" destId="{7FC55DC2-BCFA-4627-B9EF-8FAC0929F08A}" srcOrd="0" destOrd="0" presId="urn:microsoft.com/office/officeart/2005/8/layout/vList2"/>
    <dgm:cxn modelId="{1DA98FC8-2538-4855-ADE0-C70FAF7EBB3B}" srcId="{2CF24AFC-5AFF-4040-AC22-970B26027751}" destId="{8A8B6335-EA63-4F22-8CEB-FE41EDBAAC72}" srcOrd="1" destOrd="0" parTransId="{790F6961-DD74-40FB-B292-46C3AC68DF52}" sibTransId="{962A48FC-CFF8-4471-B227-CE4E519DD3C9}"/>
    <dgm:cxn modelId="{54D6B5D4-C24F-4BB4-86A6-85EB6BBD3E54}" type="presOf" srcId="{2CF24AFC-5AFF-4040-AC22-970B26027751}" destId="{04ADC7E3-A205-46F1-9232-4654B4B2ECCA}" srcOrd="0" destOrd="0" presId="urn:microsoft.com/office/officeart/2005/8/layout/vList2"/>
    <dgm:cxn modelId="{65B8A6D7-018A-48F1-A8AF-284385B9285F}" type="presParOf" srcId="{04ADC7E3-A205-46F1-9232-4654B4B2ECCA}" destId="{7FC55DC2-BCFA-4627-B9EF-8FAC0929F08A}" srcOrd="0" destOrd="0" presId="urn:microsoft.com/office/officeart/2005/8/layout/vList2"/>
    <dgm:cxn modelId="{9CDB024B-CB0C-4604-A14C-115872833034}" type="presParOf" srcId="{04ADC7E3-A205-46F1-9232-4654B4B2ECCA}" destId="{651FBA2B-1430-4B19-8378-FB6611BC54F6}" srcOrd="1" destOrd="0" presId="urn:microsoft.com/office/officeart/2005/8/layout/vList2"/>
    <dgm:cxn modelId="{B957D093-305B-47B9-8327-CCFA40115C04}" type="presParOf" srcId="{04ADC7E3-A205-46F1-9232-4654B4B2ECCA}" destId="{D4FA9586-C557-411E-9285-D5097E91CCCC}" srcOrd="2" destOrd="0" presId="urn:microsoft.com/office/officeart/2005/8/layout/vList2"/>
    <dgm:cxn modelId="{0F4F8C68-D91B-4C0D-89C5-06166B16EF6A}" type="presParOf" srcId="{04ADC7E3-A205-46F1-9232-4654B4B2ECCA}" destId="{891AE73C-2956-4EA4-BABD-81529AE7DBF7}" srcOrd="3" destOrd="0" presId="urn:microsoft.com/office/officeart/2005/8/layout/vList2"/>
    <dgm:cxn modelId="{834B2F47-16B7-481F-B46C-D0EAB59D1A24}" type="presParOf" srcId="{04ADC7E3-A205-46F1-9232-4654B4B2ECCA}" destId="{E7DBF482-4AC8-482E-AD18-BD95992B5E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C805E-AEAD-411A-A5B8-D7C147F2BD7B}">
      <dsp:nvSpPr>
        <dsp:cNvPr id="0" name=""/>
        <dsp:cNvSpPr/>
      </dsp:nvSpPr>
      <dsp:spPr>
        <a:xfrm>
          <a:off x="3492002" y="1146139"/>
          <a:ext cx="2159995" cy="215999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B2F1D3B-2CF2-439B-835D-1195D8A32687}">
      <dsp:nvSpPr>
        <dsp:cNvPr id="0" name=""/>
        <dsp:cNvSpPr/>
      </dsp:nvSpPr>
      <dsp:spPr>
        <a:xfrm>
          <a:off x="3455746"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GB" sz="2700" kern="1200" dirty="0">
              <a:solidFill>
                <a:srgbClr val="00B050"/>
              </a:solidFill>
              <a:latin typeface="Arial" panose="020B0604020202020204" pitchFamily="34" charset="0"/>
              <a:cs typeface="Arial" panose="020B0604020202020204" pitchFamily="34" charset="0"/>
            </a:rPr>
            <a:t>Non-Violence and Peace</a:t>
          </a:r>
        </a:p>
      </dsp:txBody>
      <dsp:txXfrm>
        <a:off x="3455746" y="0"/>
        <a:ext cx="2232507" cy="1216152"/>
      </dsp:txXfrm>
    </dsp:sp>
    <dsp:sp modelId="{DF4569EC-DF12-422F-B7DE-76E64FFF672D}">
      <dsp:nvSpPr>
        <dsp:cNvPr id="0" name=""/>
        <dsp:cNvSpPr/>
      </dsp:nvSpPr>
      <dsp:spPr>
        <a:xfrm>
          <a:off x="4071709" y="1480870"/>
          <a:ext cx="2159995" cy="2159995"/>
        </a:xfrm>
        <a:prstGeom prst="ellipse">
          <a:avLst/>
        </a:prstGeom>
        <a:solidFill>
          <a:schemeClr val="accent5">
            <a:alpha val="50000"/>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9DEBCCE-5915-48D5-8437-45611C238AFC}">
      <dsp:nvSpPr>
        <dsp:cNvPr id="0" name=""/>
        <dsp:cNvSpPr/>
      </dsp:nvSpPr>
      <dsp:spPr>
        <a:xfrm>
          <a:off x="6177172" y="1158240"/>
          <a:ext cx="2115673" cy="133197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GB" sz="2700" b="1" u="none" kern="1200" dirty="0">
              <a:solidFill>
                <a:srgbClr val="0070C0"/>
              </a:solidFill>
              <a:latin typeface="Arial" panose="020B0604020202020204" pitchFamily="34" charset="0"/>
              <a:cs typeface="Arial" panose="020B0604020202020204" pitchFamily="34" charset="0"/>
            </a:rPr>
            <a:t>Youth Engagement</a:t>
          </a:r>
        </a:p>
      </dsp:txBody>
      <dsp:txXfrm>
        <a:off x="6177172" y="1158240"/>
        <a:ext cx="2115673" cy="1331976"/>
      </dsp:txXfrm>
    </dsp:sp>
    <dsp:sp modelId="{3695AB8C-27BA-4631-BAF1-65B6F40B8C40}">
      <dsp:nvSpPr>
        <dsp:cNvPr id="0" name=""/>
        <dsp:cNvSpPr/>
      </dsp:nvSpPr>
      <dsp:spPr>
        <a:xfrm>
          <a:off x="4071709" y="2150333"/>
          <a:ext cx="2159995" cy="2159995"/>
        </a:xfrm>
        <a:prstGeom prst="ellipse">
          <a:avLst/>
        </a:prstGeom>
        <a:solidFill>
          <a:schemeClr val="accent5">
            <a:alpha val="50000"/>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EAB91B5-64F6-4BA0-81A0-BFC9CA7E9619}">
      <dsp:nvSpPr>
        <dsp:cNvPr id="0" name=""/>
        <dsp:cNvSpPr/>
      </dsp:nvSpPr>
      <dsp:spPr>
        <a:xfrm>
          <a:off x="6177172"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GB" sz="2700" kern="1200" dirty="0">
              <a:solidFill>
                <a:schemeClr val="accent6">
                  <a:lumMod val="75000"/>
                </a:schemeClr>
              </a:solidFill>
              <a:latin typeface="Arial" panose="020B0604020202020204" pitchFamily="34" charset="0"/>
              <a:cs typeface="Arial" panose="020B0604020202020204" pitchFamily="34" charset="0"/>
            </a:rPr>
            <a:t>Gender and Diversity</a:t>
          </a:r>
        </a:p>
      </dsp:txBody>
      <dsp:txXfrm>
        <a:off x="6177172" y="3144621"/>
        <a:ext cx="2115673" cy="1488338"/>
      </dsp:txXfrm>
    </dsp:sp>
    <dsp:sp modelId="{7747F9D6-C2BE-411A-8A60-D71D51AC0135}">
      <dsp:nvSpPr>
        <dsp:cNvPr id="0" name=""/>
        <dsp:cNvSpPr/>
      </dsp:nvSpPr>
      <dsp:spPr>
        <a:xfrm>
          <a:off x="3492002" y="2485643"/>
          <a:ext cx="2159995" cy="2159995"/>
        </a:xfrm>
        <a:prstGeom prst="ellipse">
          <a:avLst/>
        </a:prstGeom>
        <a:solidFill>
          <a:schemeClr val="accent5">
            <a:alpha val="50000"/>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47AF8FC-0190-4509-B181-A075EBA51016}">
      <dsp:nvSpPr>
        <dsp:cNvPr id="0" name=""/>
        <dsp:cNvSpPr/>
      </dsp:nvSpPr>
      <dsp:spPr>
        <a:xfrm>
          <a:off x="3455746" y="4575048"/>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GB" sz="2700" kern="1200" dirty="0">
              <a:solidFill>
                <a:srgbClr val="7030A0"/>
              </a:solidFill>
              <a:latin typeface="Arial" panose="020B0604020202020204" pitchFamily="34" charset="0"/>
              <a:cs typeface="Arial" panose="020B0604020202020204" pitchFamily="34" charset="0"/>
            </a:rPr>
            <a:t>Humanitarian Education</a:t>
          </a:r>
        </a:p>
      </dsp:txBody>
      <dsp:txXfrm>
        <a:off x="3455746" y="4575048"/>
        <a:ext cx="2232507" cy="1216152"/>
      </dsp:txXfrm>
    </dsp:sp>
    <dsp:sp modelId="{DB2FE129-9D75-43F6-A949-172F94B252C5}">
      <dsp:nvSpPr>
        <dsp:cNvPr id="0" name=""/>
        <dsp:cNvSpPr/>
      </dsp:nvSpPr>
      <dsp:spPr>
        <a:xfrm>
          <a:off x="2912294" y="2150333"/>
          <a:ext cx="2159995" cy="2159995"/>
        </a:xfrm>
        <a:prstGeom prst="ellipse">
          <a:avLst/>
        </a:prstGeom>
        <a:solidFill>
          <a:schemeClr val="accent5">
            <a:alpha val="50000"/>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6F69E00-47F2-4308-B180-38D0DC19490B}">
      <dsp:nvSpPr>
        <dsp:cNvPr id="0" name=""/>
        <dsp:cNvSpPr/>
      </dsp:nvSpPr>
      <dsp:spPr>
        <a:xfrm>
          <a:off x="851153"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GB" sz="2700" kern="1200" dirty="0">
              <a:solidFill>
                <a:srgbClr val="FFC000"/>
              </a:solidFill>
              <a:latin typeface="Arial" panose="020B0604020202020204" pitchFamily="34" charset="0"/>
              <a:cs typeface="Arial" panose="020B0604020202020204" pitchFamily="34" charset="0"/>
            </a:rPr>
            <a:t>Volunteering Development</a:t>
          </a:r>
        </a:p>
      </dsp:txBody>
      <dsp:txXfrm>
        <a:off x="851153" y="3144621"/>
        <a:ext cx="2115673" cy="1488338"/>
      </dsp:txXfrm>
    </dsp:sp>
    <dsp:sp modelId="{C7E7AEE0-FF18-4C12-BBF8-97AB2F7536AA}">
      <dsp:nvSpPr>
        <dsp:cNvPr id="0" name=""/>
        <dsp:cNvSpPr/>
      </dsp:nvSpPr>
      <dsp:spPr>
        <a:xfrm>
          <a:off x="2912294" y="1480870"/>
          <a:ext cx="2159995" cy="2159995"/>
        </a:xfrm>
        <a:prstGeom prst="ellipse">
          <a:avLst/>
        </a:prstGeom>
        <a:solidFill>
          <a:schemeClr val="accent5">
            <a:alpha val="50000"/>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FD12BD3-786D-4C62-9F20-C6320ED1D652}">
      <dsp:nvSpPr>
        <dsp:cNvPr id="0" name=""/>
        <dsp:cNvSpPr/>
      </dsp:nvSpPr>
      <dsp:spPr>
        <a:xfrm>
          <a:off x="851153"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GB" sz="2700" kern="1200" dirty="0">
              <a:solidFill>
                <a:srgbClr val="00B0F0"/>
              </a:solidFill>
              <a:latin typeface="Arial" panose="020B0604020202020204" pitchFamily="34" charset="0"/>
              <a:cs typeface="Arial" panose="020B0604020202020204" pitchFamily="34" charset="0"/>
            </a:rPr>
            <a:t>Social Inclusion </a:t>
          </a:r>
        </a:p>
      </dsp:txBody>
      <dsp:txXfrm>
        <a:off x="851153" y="1158240"/>
        <a:ext cx="2115673" cy="1488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5D49F-3F2E-43E0-AFF2-CA1A07C8B0D2}">
      <dsp:nvSpPr>
        <dsp:cNvPr id="0" name=""/>
        <dsp:cNvSpPr/>
      </dsp:nvSpPr>
      <dsp:spPr>
        <a:xfrm>
          <a:off x="0" y="571413"/>
          <a:ext cx="6858000" cy="455715"/>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Championing the youth development and youth-led action </a:t>
          </a:r>
        </a:p>
      </dsp:txBody>
      <dsp:txXfrm>
        <a:off x="22246" y="593659"/>
        <a:ext cx="6813508" cy="411223"/>
      </dsp:txXfrm>
    </dsp:sp>
    <dsp:sp modelId="{ADE65DB1-772E-495F-8126-DA24B9413B58}">
      <dsp:nvSpPr>
        <dsp:cNvPr id="0" name=""/>
        <dsp:cNvSpPr/>
      </dsp:nvSpPr>
      <dsp:spPr>
        <a:xfrm>
          <a:off x="0" y="1081848"/>
          <a:ext cx="6858000" cy="455715"/>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Youth doing more, doing better, and reaching further</a:t>
          </a:r>
        </a:p>
      </dsp:txBody>
      <dsp:txXfrm>
        <a:off x="22246" y="1104094"/>
        <a:ext cx="6813508" cy="411223"/>
      </dsp:txXfrm>
    </dsp:sp>
    <dsp:sp modelId="{CEC640DA-B874-4AA8-96F1-5A17C3472223}">
      <dsp:nvSpPr>
        <dsp:cNvPr id="0" name=""/>
        <dsp:cNvSpPr/>
      </dsp:nvSpPr>
      <dsp:spPr>
        <a:xfrm>
          <a:off x="0" y="1592283"/>
          <a:ext cx="6858000" cy="455715"/>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Transforming communities from “within” – Creating a better world</a:t>
          </a:r>
        </a:p>
      </dsp:txBody>
      <dsp:txXfrm>
        <a:off x="22246" y="1614529"/>
        <a:ext cx="6813508" cy="411223"/>
      </dsp:txXfrm>
    </dsp:sp>
    <dsp:sp modelId="{7E98584E-9790-4C7B-8006-1AF80C03BB18}">
      <dsp:nvSpPr>
        <dsp:cNvPr id="0" name=""/>
        <dsp:cNvSpPr/>
      </dsp:nvSpPr>
      <dsp:spPr>
        <a:xfrm>
          <a:off x="0" y="2102719"/>
          <a:ext cx="6858000" cy="455715"/>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Inter-generational partnerships &amp; Youth-led peer approaches</a:t>
          </a:r>
        </a:p>
      </dsp:txBody>
      <dsp:txXfrm>
        <a:off x="22246" y="2124965"/>
        <a:ext cx="6813508"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99B95-A129-4E05-AA96-A4CC3F36E9FF}">
      <dsp:nvSpPr>
        <dsp:cNvPr id="0" name=""/>
        <dsp:cNvSpPr/>
      </dsp:nvSpPr>
      <dsp:spPr>
        <a:xfrm>
          <a:off x="1204119" y="0"/>
          <a:ext cx="4449762" cy="4449762"/>
        </a:xfrm>
        <a:prstGeom prst="diamond">
          <a:avLst/>
        </a:prstGeom>
        <a:solidFill>
          <a:srgbClr val="FFC000"/>
        </a:solidFill>
        <a:ln>
          <a:noFill/>
        </a:ln>
        <a:effectLst/>
      </dsp:spPr>
      <dsp:style>
        <a:lnRef idx="0">
          <a:scrgbClr r="0" g="0" b="0"/>
        </a:lnRef>
        <a:fillRef idx="1">
          <a:scrgbClr r="0" g="0" b="0"/>
        </a:fillRef>
        <a:effectRef idx="0">
          <a:scrgbClr r="0" g="0" b="0"/>
        </a:effectRef>
        <a:fontRef idx="minor"/>
      </dsp:style>
    </dsp:sp>
    <dsp:sp modelId="{D2482E82-DAB2-42C1-A6B4-58BED6729CCA}">
      <dsp:nvSpPr>
        <dsp:cNvPr id="0" name=""/>
        <dsp:cNvSpPr/>
      </dsp:nvSpPr>
      <dsp:spPr>
        <a:xfrm>
          <a:off x="1626846" y="422727"/>
          <a:ext cx="1735407" cy="1735407"/>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Capacity to deliver</a:t>
          </a:r>
        </a:p>
      </dsp:txBody>
      <dsp:txXfrm>
        <a:off x="1711562" y="507443"/>
        <a:ext cx="1565975" cy="1565975"/>
      </dsp:txXfrm>
    </dsp:sp>
    <dsp:sp modelId="{EF52DE64-37C1-42F9-B1E4-51DA2033F787}">
      <dsp:nvSpPr>
        <dsp:cNvPr id="0" name=""/>
        <dsp:cNvSpPr/>
      </dsp:nvSpPr>
      <dsp:spPr>
        <a:xfrm>
          <a:off x="3495746" y="422727"/>
          <a:ext cx="1735407" cy="173540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Continuity</a:t>
          </a:r>
        </a:p>
      </dsp:txBody>
      <dsp:txXfrm>
        <a:off x="3580462" y="507443"/>
        <a:ext cx="1565975" cy="1565975"/>
      </dsp:txXfrm>
    </dsp:sp>
    <dsp:sp modelId="{96684232-6755-4B66-A19E-262DC56B2E33}">
      <dsp:nvSpPr>
        <dsp:cNvPr id="0" name=""/>
        <dsp:cNvSpPr/>
      </dsp:nvSpPr>
      <dsp:spPr>
        <a:xfrm>
          <a:off x="1626846" y="2291627"/>
          <a:ext cx="1735407" cy="173540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Progress</a:t>
          </a:r>
          <a:endParaRPr lang="en-GB" sz="2400" kern="1200" dirty="0"/>
        </a:p>
      </dsp:txBody>
      <dsp:txXfrm>
        <a:off x="1711562" y="2376343"/>
        <a:ext cx="1565975" cy="1565975"/>
      </dsp:txXfrm>
    </dsp:sp>
    <dsp:sp modelId="{5AF93412-8E2C-4588-9098-3428E9E689A3}">
      <dsp:nvSpPr>
        <dsp:cNvPr id="0" name=""/>
        <dsp:cNvSpPr/>
      </dsp:nvSpPr>
      <dsp:spPr>
        <a:xfrm>
          <a:off x="3495746" y="2291627"/>
          <a:ext cx="1735407" cy="17354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Leadership renewal </a:t>
          </a:r>
        </a:p>
      </dsp:txBody>
      <dsp:txXfrm>
        <a:off x="3580462" y="2376343"/>
        <a:ext cx="1565975" cy="15659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371C2-C928-4E9E-9C03-54363DF03CF5}">
      <dsp:nvSpPr>
        <dsp:cNvPr id="0" name=""/>
        <dsp:cNvSpPr/>
      </dsp:nvSpPr>
      <dsp:spPr>
        <a:xfrm>
          <a:off x="1220378" y="14584"/>
          <a:ext cx="2198266" cy="2198490"/>
        </a:xfrm>
        <a:prstGeom prst="circularArrow">
          <a:avLst>
            <a:gd name="adj1" fmla="val 10980"/>
            <a:gd name="adj2" fmla="val 1142322"/>
            <a:gd name="adj3" fmla="val 4500000"/>
            <a:gd name="adj4" fmla="val 10800000"/>
            <a:gd name="adj5" fmla="val 12500"/>
          </a:avLst>
        </a:prstGeom>
        <a:solidFill>
          <a:srgbClr val="FF0000"/>
        </a:solidFill>
        <a:ln>
          <a:solidFill>
            <a:srgbClr val="FF000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A8CF7FD-8B30-40F6-862C-03FF2EE55309}">
      <dsp:nvSpPr>
        <dsp:cNvPr id="0" name=""/>
        <dsp:cNvSpPr/>
      </dsp:nvSpPr>
      <dsp:spPr>
        <a:xfrm>
          <a:off x="1758923" y="734894"/>
          <a:ext cx="1215581" cy="764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rgbClr val="FF0000"/>
              </a:solidFill>
            </a:rPr>
            <a:t>Youth Engagement</a:t>
          </a:r>
        </a:p>
      </dsp:txBody>
      <dsp:txXfrm>
        <a:off x="1758923" y="734894"/>
        <a:ext cx="1215581" cy="764282"/>
      </dsp:txXfrm>
    </dsp:sp>
    <dsp:sp modelId="{85548740-2437-4E99-B8A0-2D105802639D}">
      <dsp:nvSpPr>
        <dsp:cNvPr id="0" name=""/>
        <dsp:cNvSpPr/>
      </dsp:nvSpPr>
      <dsp:spPr>
        <a:xfrm>
          <a:off x="657294" y="1277944"/>
          <a:ext cx="2198266" cy="2198490"/>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18BD490-BCC9-44DE-8471-30747DBFAC98}">
      <dsp:nvSpPr>
        <dsp:cNvPr id="0" name=""/>
        <dsp:cNvSpPr/>
      </dsp:nvSpPr>
      <dsp:spPr>
        <a:xfrm>
          <a:off x="1140162" y="2076070"/>
          <a:ext cx="1226757" cy="613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rgbClr val="00B050"/>
              </a:solidFill>
            </a:rPr>
            <a:t>Humanitarian Excellence</a:t>
          </a:r>
        </a:p>
      </dsp:txBody>
      <dsp:txXfrm>
        <a:off x="1140162" y="2076070"/>
        <a:ext cx="1226757" cy="613315"/>
      </dsp:txXfrm>
    </dsp:sp>
    <dsp:sp modelId="{3D9AEF44-325E-42E9-AC0E-4FC8C7A9ED47}">
      <dsp:nvSpPr>
        <dsp:cNvPr id="0" name=""/>
        <dsp:cNvSpPr/>
      </dsp:nvSpPr>
      <dsp:spPr>
        <a:xfrm>
          <a:off x="1267992" y="2545967"/>
          <a:ext cx="2198266" cy="2198490"/>
        </a:xfrm>
        <a:prstGeom prst="circularArrow">
          <a:avLst>
            <a:gd name="adj1" fmla="val 10980"/>
            <a:gd name="adj2" fmla="val 1142322"/>
            <a:gd name="adj3" fmla="val 4500000"/>
            <a:gd name="adj4" fmla="val 13500000"/>
            <a:gd name="adj5" fmla="val 125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D6614F6-0536-4BA4-A6D1-7B7C0F904364}">
      <dsp:nvSpPr>
        <dsp:cNvPr id="0" name=""/>
        <dsp:cNvSpPr/>
      </dsp:nvSpPr>
      <dsp:spPr>
        <a:xfrm>
          <a:off x="1753335" y="3341761"/>
          <a:ext cx="1226757" cy="613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rgbClr val="7030A0"/>
              </a:solidFill>
            </a:rPr>
            <a:t>Wider Engagement w/Communities</a:t>
          </a:r>
        </a:p>
      </dsp:txBody>
      <dsp:txXfrm>
        <a:off x="1753335" y="3341761"/>
        <a:ext cx="1226757" cy="613315"/>
      </dsp:txXfrm>
    </dsp:sp>
    <dsp:sp modelId="{57DFF535-FD1F-4E7D-AC46-61FAE304DEFF}">
      <dsp:nvSpPr>
        <dsp:cNvPr id="0" name=""/>
        <dsp:cNvSpPr/>
      </dsp:nvSpPr>
      <dsp:spPr>
        <a:xfrm>
          <a:off x="813989" y="3955076"/>
          <a:ext cx="1888587" cy="1889500"/>
        </a:xfrm>
        <a:prstGeom prst="blockArc">
          <a:avLst>
            <a:gd name="adj1" fmla="val 0"/>
            <a:gd name="adj2" fmla="val 18900000"/>
            <a:gd name="adj3" fmla="val 1274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90F3D52-F86C-445E-A541-7958F2794C79}">
      <dsp:nvSpPr>
        <dsp:cNvPr id="0" name=""/>
        <dsp:cNvSpPr/>
      </dsp:nvSpPr>
      <dsp:spPr>
        <a:xfrm>
          <a:off x="1140162" y="4607452"/>
          <a:ext cx="1226757" cy="613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1" kern="1200" dirty="0">
              <a:solidFill>
                <a:srgbClr val="00B0F0"/>
              </a:solidFill>
            </a:rPr>
            <a:t>Community Resilience </a:t>
          </a:r>
        </a:p>
      </dsp:txBody>
      <dsp:txXfrm>
        <a:off x="1140162" y="4607452"/>
        <a:ext cx="1226757" cy="6133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7C65C-B577-4BE3-86A5-62012E4AC0ED}">
      <dsp:nvSpPr>
        <dsp:cNvPr id="0" name=""/>
        <dsp:cNvSpPr/>
      </dsp:nvSpPr>
      <dsp:spPr>
        <a:xfrm>
          <a:off x="4220" y="609594"/>
          <a:ext cx="1844761" cy="184476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523" tIns="22860" rIns="101523"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rgbClr val="0070C0"/>
              </a:solidFill>
            </a:rPr>
            <a:t>Education</a:t>
          </a:r>
        </a:p>
      </dsp:txBody>
      <dsp:txXfrm>
        <a:off x="274379" y="879753"/>
        <a:ext cx="1304443" cy="1304443"/>
      </dsp:txXfrm>
    </dsp:sp>
    <dsp:sp modelId="{BD81874D-9979-43B8-AF28-1B848DE0E673}">
      <dsp:nvSpPr>
        <dsp:cNvPr id="0" name=""/>
        <dsp:cNvSpPr/>
      </dsp:nvSpPr>
      <dsp:spPr>
        <a:xfrm>
          <a:off x="1480029" y="609594"/>
          <a:ext cx="1844761" cy="1844761"/>
        </a:xfrm>
        <a:prstGeom prst="ellipse">
          <a:avLst/>
        </a:prstGeom>
        <a:solidFill>
          <a:schemeClr val="accent5">
            <a:alpha val="50000"/>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523" tIns="22860" rIns="101523" bIns="2286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rgbClr val="00B050"/>
              </a:solidFill>
            </a:rPr>
            <a:t>Empower-</a:t>
          </a:r>
          <a:r>
            <a:rPr lang="en-GB" sz="1800" b="1" kern="1200" dirty="0" err="1">
              <a:solidFill>
                <a:srgbClr val="00B050"/>
              </a:solidFill>
            </a:rPr>
            <a:t>ment</a:t>
          </a:r>
          <a:endParaRPr lang="en-GB" sz="1800" b="1" kern="1200" dirty="0">
            <a:solidFill>
              <a:srgbClr val="00B050"/>
            </a:solidFill>
          </a:endParaRPr>
        </a:p>
      </dsp:txBody>
      <dsp:txXfrm>
        <a:off x="1750188" y="879753"/>
        <a:ext cx="1304443" cy="1304443"/>
      </dsp:txXfrm>
    </dsp:sp>
    <dsp:sp modelId="{923BA650-09EC-454A-9370-3A2B390009B2}">
      <dsp:nvSpPr>
        <dsp:cNvPr id="0" name=""/>
        <dsp:cNvSpPr/>
      </dsp:nvSpPr>
      <dsp:spPr>
        <a:xfrm>
          <a:off x="2955838" y="609594"/>
          <a:ext cx="1844761" cy="1844761"/>
        </a:xfrm>
        <a:prstGeom prst="ellipse">
          <a:avLst/>
        </a:prstGeom>
        <a:solidFill>
          <a:srgbClr val="FFC0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523" tIns="21590" rIns="101523" bIns="21590" numCol="1" spcCol="1270" anchor="ctr" anchorCtr="0">
          <a:noAutofit/>
        </a:bodyPr>
        <a:lstStyle/>
        <a:p>
          <a:pPr marL="0" lvl="0" indent="0" algn="ctr" defTabSz="755650">
            <a:lnSpc>
              <a:spcPct val="90000"/>
            </a:lnSpc>
            <a:spcBef>
              <a:spcPct val="0"/>
            </a:spcBef>
            <a:spcAft>
              <a:spcPct val="35000"/>
            </a:spcAft>
            <a:buNone/>
          </a:pPr>
          <a:r>
            <a:rPr lang="en-GB" sz="1700" b="1" kern="1200" dirty="0">
              <a:solidFill>
                <a:schemeClr val="accent6">
                  <a:lumMod val="75000"/>
                </a:schemeClr>
              </a:solidFill>
            </a:rPr>
            <a:t>Enabling Enviro</a:t>
          </a:r>
        </a:p>
      </dsp:txBody>
      <dsp:txXfrm>
        <a:off x="3225997" y="879753"/>
        <a:ext cx="1304443" cy="13044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FC15-94BB-43F0-A10B-B73A0BFE2470}">
      <dsp:nvSpPr>
        <dsp:cNvPr id="0" name=""/>
        <dsp:cNvSpPr/>
      </dsp:nvSpPr>
      <dsp:spPr>
        <a:xfrm>
          <a:off x="685805" y="0"/>
          <a:ext cx="3124200" cy="3124200"/>
        </a:xfrm>
        <a:prstGeom prst="triangl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5A60A4-0DC3-4C3E-9E59-CA65301F8B0F}">
      <dsp:nvSpPr>
        <dsp:cNvPr id="0" name=""/>
        <dsp:cNvSpPr/>
      </dsp:nvSpPr>
      <dsp:spPr>
        <a:xfrm>
          <a:off x="2187889" y="312789"/>
          <a:ext cx="2030730" cy="615076"/>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rgbClr val="FF0000"/>
              </a:solidFill>
            </a:rPr>
            <a:t>Youth as LEADERS </a:t>
          </a:r>
        </a:p>
      </dsp:txBody>
      <dsp:txXfrm>
        <a:off x="2217915" y="342815"/>
        <a:ext cx="1970678" cy="555024"/>
      </dsp:txXfrm>
    </dsp:sp>
    <dsp:sp modelId="{F10E41A4-C5F2-4DB6-94BE-951A4D9834F5}">
      <dsp:nvSpPr>
        <dsp:cNvPr id="0" name=""/>
        <dsp:cNvSpPr/>
      </dsp:nvSpPr>
      <dsp:spPr>
        <a:xfrm>
          <a:off x="2187889" y="1004751"/>
          <a:ext cx="2030730" cy="615076"/>
        </a:xfrm>
        <a:prstGeom prst="round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rgbClr val="00B050"/>
              </a:solidFill>
            </a:rPr>
            <a:t>Youth as VOLUNTEERS</a:t>
          </a:r>
        </a:p>
      </dsp:txBody>
      <dsp:txXfrm>
        <a:off x="2217915" y="1034777"/>
        <a:ext cx="1970678" cy="555024"/>
      </dsp:txXfrm>
    </dsp:sp>
    <dsp:sp modelId="{202F059F-9B78-4805-A153-21A09065A2D9}">
      <dsp:nvSpPr>
        <dsp:cNvPr id="0" name=""/>
        <dsp:cNvSpPr/>
      </dsp:nvSpPr>
      <dsp:spPr>
        <a:xfrm>
          <a:off x="2155499" y="1696712"/>
          <a:ext cx="2095510" cy="1037813"/>
        </a:xfrm>
        <a:prstGeom prst="round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cap="none" baseline="0" dirty="0">
              <a:solidFill>
                <a:srgbClr val="7030A0"/>
              </a:solidFill>
            </a:rPr>
            <a:t>Youth as MEMBERS OF AFFECTED COMMUNITIES </a:t>
          </a:r>
        </a:p>
      </dsp:txBody>
      <dsp:txXfrm>
        <a:off x="2206161" y="1747374"/>
        <a:ext cx="1994186" cy="9364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D9059-6806-4CC3-8269-F9CC66EAEFD8}">
      <dsp:nvSpPr>
        <dsp:cNvPr id="0" name=""/>
        <dsp:cNvSpPr/>
      </dsp:nvSpPr>
      <dsp:spPr>
        <a:xfrm>
          <a:off x="0" y="539"/>
          <a:ext cx="7162800" cy="1141920"/>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GB" sz="2600" b="0" i="0" kern="1200" dirty="0">
              <a:latin typeface="Arial" panose="020B0604020202020204" pitchFamily="34" charset="0"/>
              <a:cs typeface="Arial" panose="020B0604020202020204" pitchFamily="34" charset="0"/>
            </a:rPr>
            <a:t>Vision of youth engagement 2020</a:t>
          </a:r>
        </a:p>
      </dsp:txBody>
      <dsp:txXfrm>
        <a:off x="55744" y="56283"/>
        <a:ext cx="7051312" cy="10304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4DB64-2445-4B7F-8A47-3B3B9BAF25B0}">
      <dsp:nvSpPr>
        <dsp:cNvPr id="0" name=""/>
        <dsp:cNvSpPr/>
      </dsp:nvSpPr>
      <dsp:spPr>
        <a:xfrm>
          <a:off x="74980" y="59"/>
          <a:ext cx="2095440" cy="125726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dirty="0"/>
            <a:t>Adopting own Youth Policy</a:t>
          </a:r>
          <a:endParaRPr lang="en-GB" sz="1600" b="1" kern="1200" dirty="0"/>
        </a:p>
      </dsp:txBody>
      <dsp:txXfrm>
        <a:off x="74980" y="59"/>
        <a:ext cx="2095440" cy="1257264"/>
      </dsp:txXfrm>
    </dsp:sp>
    <dsp:sp modelId="{D40FD14A-A91E-4399-ABBE-64D90DD7999C}">
      <dsp:nvSpPr>
        <dsp:cNvPr id="0" name=""/>
        <dsp:cNvSpPr/>
      </dsp:nvSpPr>
      <dsp:spPr>
        <a:xfrm>
          <a:off x="2379964" y="59"/>
          <a:ext cx="2095440" cy="1257264"/>
        </a:xfrm>
        <a:prstGeom prst="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a:t>Adopting own Youth Engagement Strategy </a:t>
          </a:r>
          <a:endParaRPr lang="en-GB" sz="1600" b="1" kern="1200"/>
        </a:p>
      </dsp:txBody>
      <dsp:txXfrm>
        <a:off x="2379964" y="59"/>
        <a:ext cx="2095440" cy="1257264"/>
      </dsp:txXfrm>
    </dsp:sp>
    <dsp:sp modelId="{8DED745F-7872-4A5C-B430-F372AFB85155}">
      <dsp:nvSpPr>
        <dsp:cNvPr id="0" name=""/>
        <dsp:cNvSpPr/>
      </dsp:nvSpPr>
      <dsp:spPr>
        <a:xfrm>
          <a:off x="4684949" y="59"/>
          <a:ext cx="2095440" cy="1257264"/>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a:t>Ensuring a seat for Youth representatives across the NS’s governance structures</a:t>
          </a:r>
          <a:endParaRPr lang="en-GB" sz="1600" b="1" kern="1200"/>
        </a:p>
      </dsp:txBody>
      <dsp:txXfrm>
        <a:off x="4684949" y="59"/>
        <a:ext cx="2095440" cy="1257264"/>
      </dsp:txXfrm>
    </dsp:sp>
    <dsp:sp modelId="{92039C20-0A2E-43A7-BEB6-92A3151C94B4}">
      <dsp:nvSpPr>
        <dsp:cNvPr id="0" name=""/>
        <dsp:cNvSpPr/>
      </dsp:nvSpPr>
      <dsp:spPr>
        <a:xfrm>
          <a:off x="74980" y="1466867"/>
          <a:ext cx="2095440" cy="1257264"/>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a:t>Establishing Youth-led governance structures</a:t>
          </a:r>
          <a:endParaRPr lang="en-GB" sz="1600" b="1" kern="1200"/>
        </a:p>
      </dsp:txBody>
      <dsp:txXfrm>
        <a:off x="74980" y="1466867"/>
        <a:ext cx="2095440" cy="1257264"/>
      </dsp:txXfrm>
    </dsp:sp>
    <dsp:sp modelId="{D91FB781-6679-4B2E-BB88-5DAA4B45C327}">
      <dsp:nvSpPr>
        <dsp:cNvPr id="0" name=""/>
        <dsp:cNvSpPr/>
      </dsp:nvSpPr>
      <dsp:spPr>
        <a:xfrm>
          <a:off x="2379964" y="1466867"/>
          <a:ext cx="2095440" cy="1257264"/>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a:t>Establish Youth-led  programming </a:t>
          </a:r>
          <a:endParaRPr lang="en-GB" sz="1600" b="1" kern="1200"/>
        </a:p>
      </dsp:txBody>
      <dsp:txXfrm>
        <a:off x="2379964" y="1466867"/>
        <a:ext cx="2095440" cy="1257264"/>
      </dsp:txXfrm>
    </dsp:sp>
    <dsp:sp modelId="{4DDC5415-2E72-421F-B6D9-D0AF4058393A}">
      <dsp:nvSpPr>
        <dsp:cNvPr id="0" name=""/>
        <dsp:cNvSpPr/>
      </dsp:nvSpPr>
      <dsp:spPr>
        <a:xfrm>
          <a:off x="4684949" y="1466867"/>
          <a:ext cx="2095440" cy="1257264"/>
        </a:xfrm>
        <a:prstGeom prst="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dirty="0"/>
            <a:t>Nurturing inter-generational cooperation </a:t>
          </a:r>
          <a:endParaRPr lang="en-GB" sz="1600" b="1" kern="1200" dirty="0"/>
        </a:p>
      </dsp:txBody>
      <dsp:txXfrm>
        <a:off x="4684949" y="1466867"/>
        <a:ext cx="2095440" cy="1257264"/>
      </dsp:txXfrm>
    </dsp:sp>
    <dsp:sp modelId="{3F374427-BC06-47C7-99D4-4AA0F708D846}">
      <dsp:nvSpPr>
        <dsp:cNvPr id="0" name=""/>
        <dsp:cNvSpPr/>
      </dsp:nvSpPr>
      <dsp:spPr>
        <a:xfrm>
          <a:off x="2379964" y="2933676"/>
          <a:ext cx="2095440" cy="1257264"/>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baseline="0"/>
            <a:t>Investing in peer approaches</a:t>
          </a:r>
          <a:endParaRPr lang="en-GB" sz="1600" b="1" kern="1200"/>
        </a:p>
      </dsp:txBody>
      <dsp:txXfrm>
        <a:off x="2379964" y="2933676"/>
        <a:ext cx="2095440" cy="125726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55DC2-BCFA-4627-B9EF-8FAC0929F08A}">
      <dsp:nvSpPr>
        <dsp:cNvPr id="0" name=""/>
        <dsp:cNvSpPr/>
      </dsp:nvSpPr>
      <dsp:spPr>
        <a:xfrm>
          <a:off x="0" y="230340"/>
          <a:ext cx="6855370" cy="1151279"/>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kern="1200" baseline="0" dirty="0"/>
            <a:t>We value and invest</a:t>
          </a:r>
          <a:endParaRPr lang="en-GB" sz="4800" kern="1200" dirty="0"/>
        </a:p>
      </dsp:txBody>
      <dsp:txXfrm>
        <a:off x="56201" y="286541"/>
        <a:ext cx="6742968" cy="1038877"/>
      </dsp:txXfrm>
    </dsp:sp>
    <dsp:sp modelId="{D4FA9586-C557-411E-9285-D5097E91CCCC}">
      <dsp:nvSpPr>
        <dsp:cNvPr id="0" name=""/>
        <dsp:cNvSpPr/>
      </dsp:nvSpPr>
      <dsp:spPr>
        <a:xfrm>
          <a:off x="0" y="1519860"/>
          <a:ext cx="6855370" cy="1151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kern="1200" baseline="0" dirty="0"/>
            <a:t>We engage and recognise</a:t>
          </a:r>
          <a:endParaRPr lang="en-GB" sz="4800" kern="1200" dirty="0"/>
        </a:p>
      </dsp:txBody>
      <dsp:txXfrm>
        <a:off x="56201" y="1576061"/>
        <a:ext cx="6742968" cy="1038877"/>
      </dsp:txXfrm>
    </dsp:sp>
    <dsp:sp modelId="{E7DBF482-4AC8-482E-AD18-BD95992B5EA1}">
      <dsp:nvSpPr>
        <dsp:cNvPr id="0" name=""/>
        <dsp:cNvSpPr/>
      </dsp:nvSpPr>
      <dsp:spPr>
        <a:xfrm>
          <a:off x="0" y="2809379"/>
          <a:ext cx="6855370" cy="115127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GB" sz="4800" kern="1200" baseline="0" dirty="0"/>
            <a:t>We shape and champion</a:t>
          </a:r>
          <a:endParaRPr lang="en-GB" sz="4800" kern="1200" dirty="0"/>
        </a:p>
      </dsp:txBody>
      <dsp:txXfrm>
        <a:off x="56201" y="2865580"/>
        <a:ext cx="6742968" cy="103887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6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6866" y="0"/>
            <a:ext cx="2890665" cy="496888"/>
          </a:xfrm>
          <a:prstGeom prst="rect">
            <a:avLst/>
          </a:prstGeom>
        </p:spPr>
        <p:txBody>
          <a:bodyPr vert="horz" lIns="91440" tIns="45720" rIns="91440" bIns="45720" rtlCol="0"/>
          <a:lstStyle>
            <a:lvl1pPr algn="r">
              <a:defRPr sz="1200"/>
            </a:lvl1pPr>
          </a:lstStyle>
          <a:p>
            <a:fld id="{CCFF3C35-71B6-4D98-8811-75578E14DCE5}" type="datetimeFigureOut">
              <a:rPr lang="en-GB" smtClean="0"/>
              <a:t>29/09/2017</a:t>
            </a:fld>
            <a:endParaRPr lang="en-GB"/>
          </a:p>
        </p:txBody>
      </p:sp>
      <p:sp>
        <p:nvSpPr>
          <p:cNvPr id="4" name="Footer Placeholder 3"/>
          <p:cNvSpPr>
            <a:spLocks noGrp="1"/>
          </p:cNvSpPr>
          <p:nvPr>
            <p:ph type="ftr" sz="quarter" idx="2"/>
          </p:nvPr>
        </p:nvSpPr>
        <p:spPr>
          <a:xfrm>
            <a:off x="0" y="9429750"/>
            <a:ext cx="2890665"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6866" y="9429750"/>
            <a:ext cx="2890665" cy="496888"/>
          </a:xfrm>
          <a:prstGeom prst="rect">
            <a:avLst/>
          </a:prstGeom>
        </p:spPr>
        <p:txBody>
          <a:bodyPr vert="horz" lIns="91440" tIns="45720" rIns="91440" bIns="45720" rtlCol="0" anchor="b"/>
          <a:lstStyle>
            <a:lvl1pPr algn="r">
              <a:defRPr sz="1200"/>
            </a:lvl1pPr>
          </a:lstStyle>
          <a:p>
            <a:fld id="{161CC041-CDAA-4F0D-A32C-652B11292198}" type="slidenum">
              <a:rPr lang="en-GB" smtClean="0"/>
              <a:t>‹#›</a:t>
            </a:fld>
            <a:endParaRPr lang="en-GB"/>
          </a:p>
        </p:txBody>
      </p:sp>
    </p:spTree>
    <p:extLst>
      <p:ext uri="{BB962C8B-B14F-4D97-AF65-F5344CB8AC3E}">
        <p14:creationId xmlns:p14="http://schemas.microsoft.com/office/powerpoint/2010/main" val="3504518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6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6866" y="0"/>
            <a:ext cx="2890665" cy="496888"/>
          </a:xfrm>
          <a:prstGeom prst="rect">
            <a:avLst/>
          </a:prstGeom>
        </p:spPr>
        <p:txBody>
          <a:bodyPr vert="horz" lIns="91440" tIns="45720" rIns="91440" bIns="45720" rtlCol="0"/>
          <a:lstStyle>
            <a:lvl1pPr algn="r">
              <a:defRPr sz="1200"/>
            </a:lvl1pPr>
          </a:lstStyle>
          <a:p>
            <a:fld id="{778C6441-C2CA-461D-A94A-83C5206369AD}" type="datetimeFigureOut">
              <a:rPr lang="en-GB" smtClean="0"/>
              <a:t>28/09/2017</a:t>
            </a:fld>
            <a:endParaRPr lang="en-GB"/>
          </a:p>
        </p:txBody>
      </p:sp>
      <p:sp>
        <p:nvSpPr>
          <p:cNvPr id="4" name="Slide Image Placeholder 3"/>
          <p:cNvSpPr>
            <a:spLocks noGrp="1" noRot="1" noChangeAspect="1"/>
          </p:cNvSpPr>
          <p:nvPr>
            <p:ph type="sldImg" idx="2"/>
          </p:nvPr>
        </p:nvSpPr>
        <p:spPr>
          <a:xfrm>
            <a:off x="1101725" y="1241425"/>
            <a:ext cx="4465638"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598" y="4776789"/>
            <a:ext cx="5335893"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890665"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6866" y="9429750"/>
            <a:ext cx="2890665" cy="496888"/>
          </a:xfrm>
          <a:prstGeom prst="rect">
            <a:avLst/>
          </a:prstGeom>
        </p:spPr>
        <p:txBody>
          <a:bodyPr vert="horz" lIns="91440" tIns="45720" rIns="91440" bIns="45720" rtlCol="0" anchor="b"/>
          <a:lstStyle>
            <a:lvl1pPr algn="r">
              <a:defRPr sz="1200"/>
            </a:lvl1pPr>
          </a:lstStyle>
          <a:p>
            <a:fld id="{1895E75B-3B3A-4B4E-9DF8-674D647E7638}" type="slidenum">
              <a:rPr lang="en-GB" smtClean="0"/>
              <a:t>‹#›</a:t>
            </a:fld>
            <a:endParaRPr lang="en-GB"/>
          </a:p>
        </p:txBody>
      </p:sp>
    </p:spTree>
    <p:extLst>
      <p:ext uri="{BB962C8B-B14F-4D97-AF65-F5344CB8AC3E}">
        <p14:creationId xmlns:p14="http://schemas.microsoft.com/office/powerpoint/2010/main" val="27465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un.org/youthenvoy/youth-statistic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95E75B-3B3A-4B4E-9DF8-674D647E7638}" type="slidenum">
              <a:rPr lang="en-GB" smtClean="0"/>
              <a:t>2</a:t>
            </a:fld>
            <a:endParaRPr lang="en-GB"/>
          </a:p>
        </p:txBody>
      </p:sp>
    </p:spTree>
    <p:extLst>
      <p:ext uri="{BB962C8B-B14F-4D97-AF65-F5344CB8AC3E}">
        <p14:creationId xmlns:p14="http://schemas.microsoft.com/office/powerpoint/2010/main" val="375343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acknowledge that the RCRC programmes and operations as well as the governance and operational structures with a strong meaningful youth engagement component enable us to engage communities more effectively and better tackle vulnerabilities pertinent to diverse groups, including the heterogenous constituency of youth. We are therefore committed to championing the alignment between the existing humanitarian aid practice with the key principles of meaningful youth engagement to nurture impactful youth-led action across the humanitarian landscape. </a:t>
            </a:r>
          </a:p>
          <a:p>
            <a:r>
              <a:rPr lang="en-GB"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Youth Engagement is currently embedded in the Strategy of Implementation #1:” Strengthen National Society capacities and ensure sustained and relevant Red Cross and Red Crescent presence in communities” and it is an acknowledged strand of the National Society Development. In addition, the Secretariat has mainstreamed youth as a priority stakeholder in the Innovation portfolio and throughout the Areas of Focus 6 and 7: Culture of Non-Violence and Peace and Social Inclusion, which cover Child protection, Humanitarian Education, incl. the YABC.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 the coming 2 years, the IFRC will scale-up its leadership role and investment in: </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Implementation of youth engagement policy, strategy, and quality standards; </a:t>
            </a:r>
          </a:p>
          <a:p>
            <a:pPr lvl="0"/>
            <a:r>
              <a:rPr lang="en-GB" sz="1200" kern="1200" dirty="0">
                <a:solidFill>
                  <a:schemeClr val="tx1"/>
                </a:solidFill>
                <a:effectLst/>
                <a:latin typeface="+mn-lt"/>
                <a:ea typeface="+mn-ea"/>
                <a:cs typeface="+mn-cs"/>
              </a:rPr>
              <a:t>Peer-to-peer learning, coaching schemes, and networks; and</a:t>
            </a:r>
          </a:p>
          <a:p>
            <a:pPr lvl="0"/>
            <a:r>
              <a:rPr lang="en-GB" sz="1200" kern="1200" dirty="0">
                <a:solidFill>
                  <a:schemeClr val="tx1"/>
                </a:solidFill>
                <a:effectLst/>
                <a:latin typeface="+mn-lt"/>
                <a:ea typeface="+mn-ea"/>
                <a:cs typeface="+mn-cs"/>
              </a:rPr>
              <a:t>Youth leadership development. </a:t>
            </a:r>
          </a:p>
          <a:p>
            <a:endParaRPr lang="en-GB" dirty="0"/>
          </a:p>
        </p:txBody>
      </p:sp>
      <p:sp>
        <p:nvSpPr>
          <p:cNvPr id="4" name="Slide Number Placeholder 3"/>
          <p:cNvSpPr>
            <a:spLocks noGrp="1"/>
          </p:cNvSpPr>
          <p:nvPr>
            <p:ph type="sldNum" sz="quarter" idx="10"/>
          </p:nvPr>
        </p:nvSpPr>
        <p:spPr/>
        <p:txBody>
          <a:bodyPr/>
          <a:lstStyle/>
          <a:p>
            <a:fld id="{1895E75B-3B3A-4B4E-9DF8-674D647E7638}" type="slidenum">
              <a:rPr lang="en-GB" smtClean="0"/>
              <a:t>12</a:t>
            </a:fld>
            <a:endParaRPr lang="en-GB"/>
          </a:p>
        </p:txBody>
      </p:sp>
    </p:spTree>
    <p:extLst>
      <p:ext uri="{BB962C8B-B14F-4D97-AF65-F5344CB8AC3E}">
        <p14:creationId xmlns:p14="http://schemas.microsoft.com/office/powerpoint/2010/main" val="348839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Global leaders – YC, Compact Co-Lead, Etc. </a:t>
            </a:r>
          </a:p>
          <a:p>
            <a:endParaRPr lang="en-GB" dirty="0"/>
          </a:p>
          <a:p>
            <a:r>
              <a:rPr lang="en-GB" sz="1200" kern="1200" dirty="0">
                <a:solidFill>
                  <a:schemeClr val="tx1"/>
                </a:solidFill>
                <a:effectLst/>
                <a:latin typeface="+mn-lt"/>
                <a:ea typeface="+mn-ea"/>
                <a:cs typeface="+mn-cs"/>
              </a:rPr>
              <a:t>Today young people represent both the biggest cohort of people under 30 in the history and a growing constituency of communities affected by humanitarian crises. Children, adolescents, and young adults are however largely overlooked, their potential is often untapped, and too often they are missing at the decision-making tables where the presence and future of communities they live-in are being shaped.</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Half of the world’s population</a:t>
            </a:r>
            <a:r>
              <a:rPr lang="en-GB" sz="1200" kern="1200" dirty="0">
                <a:solidFill>
                  <a:schemeClr val="tx1"/>
                </a:solidFill>
                <a:effectLst/>
                <a:latin typeface="+mn-lt"/>
                <a:ea typeface="+mn-ea"/>
                <a:cs typeface="+mn-cs"/>
              </a:rPr>
              <a:t> is under the age of 30. </a:t>
            </a:r>
          </a:p>
          <a:p>
            <a:pPr lvl="0"/>
            <a:r>
              <a:rPr lang="en-GB" sz="1200" kern="1200" dirty="0">
                <a:solidFill>
                  <a:schemeClr val="tx1"/>
                </a:solidFill>
                <a:effectLst/>
                <a:latin typeface="+mn-lt"/>
                <a:ea typeface="+mn-ea"/>
                <a:cs typeface="+mn-cs"/>
              </a:rPr>
              <a:t>Youth between 15 and 24 years old are a significant force totalling to </a:t>
            </a:r>
            <a:r>
              <a:rPr lang="en-GB" sz="1200" b="1" kern="1200" dirty="0">
                <a:solidFill>
                  <a:schemeClr val="tx1"/>
                </a:solidFill>
                <a:effectLst/>
                <a:latin typeface="+mn-lt"/>
                <a:ea typeface="+mn-ea"/>
                <a:cs typeface="+mn-cs"/>
              </a:rPr>
              <a:t>1.8 billion</a:t>
            </a:r>
            <a:r>
              <a:rPr lang="en-GB" sz="1200" kern="1200" dirty="0">
                <a:solidFill>
                  <a:schemeClr val="tx1"/>
                </a:solidFill>
                <a:effectLst/>
                <a:latin typeface="+mn-lt"/>
                <a:ea typeface="+mn-ea"/>
                <a:cs typeface="+mn-cs"/>
              </a:rPr>
              <a:t>, most of which </a:t>
            </a:r>
            <a:r>
              <a:rPr lang="en-GB" sz="1200" b="1" kern="1200" dirty="0">
                <a:solidFill>
                  <a:schemeClr val="tx1"/>
                </a:solidFill>
                <a:effectLst/>
                <a:latin typeface="+mn-lt"/>
                <a:ea typeface="+mn-ea"/>
                <a:cs typeface="+mn-cs"/>
              </a:rPr>
              <a:t>live in developing countries</a:t>
            </a:r>
            <a:r>
              <a:rPr lang="en-GB" sz="1200" kern="1200" dirty="0">
                <a:solidFill>
                  <a:schemeClr val="tx1"/>
                </a:solidFill>
                <a:effectLst/>
                <a:latin typeface="+mn-lt"/>
                <a:ea typeface="+mn-ea"/>
                <a:cs typeface="+mn-cs"/>
              </a:rPr>
              <a:t> and usually represent the largest proportion of the country’s population.</a:t>
            </a:r>
          </a:p>
          <a:p>
            <a:pPr lvl="0"/>
            <a:r>
              <a:rPr lang="en-GB" sz="1200" b="1" kern="1200" dirty="0">
                <a:solidFill>
                  <a:schemeClr val="tx1"/>
                </a:solidFill>
                <a:effectLst/>
                <a:latin typeface="+mn-lt"/>
                <a:ea typeface="+mn-ea"/>
                <a:cs typeface="+mn-cs"/>
              </a:rPr>
              <a:t>500 million young people</a:t>
            </a:r>
            <a:r>
              <a:rPr lang="en-GB" sz="1200" kern="1200" dirty="0">
                <a:solidFill>
                  <a:schemeClr val="tx1"/>
                </a:solidFill>
                <a:effectLst/>
                <a:latin typeface="+mn-lt"/>
                <a:ea typeface="+mn-ea"/>
                <a:cs typeface="+mn-cs"/>
              </a:rPr>
              <a:t> live on less than 2 USD per day.</a:t>
            </a:r>
          </a:p>
          <a:p>
            <a:pPr lvl="0"/>
            <a:r>
              <a:rPr lang="en-GB" sz="1200" kern="1200" dirty="0">
                <a:solidFill>
                  <a:schemeClr val="tx1"/>
                </a:solidFill>
                <a:effectLst/>
                <a:latin typeface="+mn-lt"/>
                <a:ea typeface="+mn-ea"/>
                <a:cs typeface="+mn-cs"/>
              </a:rPr>
              <a:t>Making up more than a </a:t>
            </a:r>
            <a:r>
              <a:rPr lang="en-GB" sz="1200" b="1" kern="1200" dirty="0">
                <a:solidFill>
                  <a:schemeClr val="tx1"/>
                </a:solidFill>
                <a:effectLst/>
                <a:latin typeface="+mn-lt"/>
                <a:ea typeface="+mn-ea"/>
                <a:cs typeface="+mn-cs"/>
              </a:rPr>
              <a:t>half of the 1.5 billion people</a:t>
            </a:r>
            <a:r>
              <a:rPr lang="en-GB" sz="1200" kern="1200" dirty="0">
                <a:solidFill>
                  <a:schemeClr val="tx1"/>
                </a:solidFill>
                <a:effectLst/>
                <a:latin typeface="+mn-lt"/>
                <a:ea typeface="+mn-ea"/>
                <a:cs typeface="+mn-cs"/>
              </a:rPr>
              <a:t>, youth under 30 represent the largest age group </a:t>
            </a:r>
            <a:r>
              <a:rPr lang="en-GB" sz="1200" b="1" kern="1200" dirty="0">
                <a:solidFill>
                  <a:schemeClr val="tx1"/>
                </a:solidFill>
                <a:effectLst/>
                <a:latin typeface="+mn-lt"/>
                <a:ea typeface="+mn-ea"/>
                <a:cs typeface="+mn-cs"/>
              </a:rPr>
              <a:t>living in conflict or fragile situations</a:t>
            </a:r>
            <a:r>
              <a:rPr lang="en-GB" sz="1200" kern="1200" dirty="0">
                <a:solidFill>
                  <a:schemeClr val="tx1"/>
                </a:solidFill>
                <a:effectLst/>
                <a:latin typeface="+mn-lt"/>
                <a:ea typeface="+mn-ea"/>
                <a:cs typeface="+mn-cs"/>
              </a:rPr>
              <a:t>.</a:t>
            </a:r>
          </a:p>
          <a:p>
            <a:pPr lvl="0"/>
            <a:r>
              <a:rPr lang="en-GB" sz="1200" kern="1200" dirty="0">
                <a:solidFill>
                  <a:schemeClr val="tx1"/>
                </a:solidFill>
                <a:effectLst/>
                <a:latin typeface="+mn-lt"/>
                <a:ea typeface="+mn-ea"/>
                <a:cs typeface="+mn-cs"/>
              </a:rPr>
              <a:t>In 2015, children and youth constituted </a:t>
            </a:r>
            <a:r>
              <a:rPr lang="en-GB" sz="1200" b="1" kern="1200" dirty="0">
                <a:solidFill>
                  <a:schemeClr val="tx1"/>
                </a:solidFill>
                <a:effectLst/>
                <a:latin typeface="+mn-lt"/>
                <a:ea typeface="+mn-ea"/>
                <a:cs typeface="+mn-cs"/>
              </a:rPr>
              <a:t>51% of the forcibly displaced populations</a:t>
            </a:r>
            <a:r>
              <a:rPr lang="en-GB" sz="1200" kern="1200" dirty="0">
                <a:solidFill>
                  <a:schemeClr val="tx1"/>
                </a:solidFill>
                <a:effectLst/>
                <a:latin typeface="+mn-lt"/>
                <a:ea typeface="+mn-ea"/>
                <a:cs typeface="+mn-cs"/>
              </a:rPr>
              <a:t>.</a:t>
            </a:r>
          </a:p>
          <a:p>
            <a:endParaRPr lang="en-GB" dirty="0"/>
          </a:p>
          <a:p>
            <a:pPr lvl="0"/>
            <a:r>
              <a:rPr lang="en-GB" sz="1200" kern="1200" dirty="0">
                <a:solidFill>
                  <a:schemeClr val="tx1"/>
                </a:solidFill>
                <a:effectLst/>
                <a:latin typeface="+mn-lt"/>
                <a:ea typeface="+mn-ea"/>
                <a:cs typeface="+mn-cs"/>
              </a:rPr>
              <a:t>More than </a:t>
            </a:r>
            <a:r>
              <a:rPr lang="en-GB" sz="1200" b="1" kern="1200" dirty="0">
                <a:solidFill>
                  <a:schemeClr val="tx1"/>
                </a:solidFill>
                <a:effectLst/>
                <a:latin typeface="+mn-lt"/>
                <a:ea typeface="+mn-ea"/>
                <a:cs typeface="+mn-cs"/>
              </a:rPr>
              <a:t>2.6 million young people</a:t>
            </a:r>
            <a:r>
              <a:rPr lang="en-GB" sz="1200" kern="1200" dirty="0">
                <a:solidFill>
                  <a:schemeClr val="tx1"/>
                </a:solidFill>
                <a:effectLst/>
                <a:latin typeface="+mn-lt"/>
                <a:ea typeface="+mn-ea"/>
                <a:cs typeface="+mn-cs"/>
              </a:rPr>
              <a:t> aged 10 to 24 </a:t>
            </a:r>
            <a:r>
              <a:rPr lang="en-GB" sz="1200" b="1" kern="1200" dirty="0">
                <a:solidFill>
                  <a:schemeClr val="tx1"/>
                </a:solidFill>
                <a:effectLst/>
                <a:latin typeface="+mn-lt"/>
                <a:ea typeface="+mn-ea"/>
                <a:cs typeface="+mn-cs"/>
              </a:rPr>
              <a:t>die each year</a:t>
            </a:r>
            <a:r>
              <a:rPr lang="en-GB" sz="1200" kern="1200" dirty="0">
                <a:solidFill>
                  <a:schemeClr val="tx1"/>
                </a:solidFill>
                <a:effectLst/>
                <a:latin typeface="+mn-lt"/>
                <a:ea typeface="+mn-ea"/>
                <a:cs typeface="+mn-cs"/>
              </a:rPr>
              <a:t> in the world, mostly due to </a:t>
            </a:r>
            <a:r>
              <a:rPr lang="en-GB" sz="1200" b="1" kern="1200" dirty="0">
                <a:solidFill>
                  <a:schemeClr val="tx1"/>
                </a:solidFill>
                <a:effectLst/>
                <a:latin typeface="+mn-lt"/>
                <a:ea typeface="+mn-ea"/>
                <a:cs typeface="+mn-cs"/>
              </a:rPr>
              <a:t>preventable causes</a:t>
            </a:r>
            <a:r>
              <a:rPr lang="en-GB" sz="1200" kern="1200" dirty="0">
                <a:solidFill>
                  <a:schemeClr val="tx1"/>
                </a:solidFill>
                <a:effectLst/>
                <a:latin typeface="+mn-lt"/>
                <a:ea typeface="+mn-ea"/>
                <a:cs typeface="+mn-cs"/>
              </a:rPr>
              <a:t>.</a:t>
            </a:r>
          </a:p>
          <a:p>
            <a:pPr lvl="0"/>
            <a:r>
              <a:rPr lang="en-GB" sz="1200" kern="1200" dirty="0">
                <a:solidFill>
                  <a:schemeClr val="tx1"/>
                </a:solidFill>
                <a:effectLst/>
                <a:latin typeface="+mn-lt"/>
                <a:ea typeface="+mn-ea"/>
                <a:cs typeface="+mn-cs"/>
              </a:rPr>
              <a:t>In any given year, about </a:t>
            </a:r>
            <a:r>
              <a:rPr lang="en-GB" sz="1200" b="1" kern="1200" dirty="0">
                <a:solidFill>
                  <a:schemeClr val="tx1"/>
                </a:solidFill>
                <a:effectLst/>
                <a:latin typeface="+mn-lt"/>
                <a:ea typeface="+mn-ea"/>
                <a:cs typeface="+mn-cs"/>
              </a:rPr>
              <a:t>20% of adolescents</a:t>
            </a:r>
            <a:r>
              <a:rPr lang="en-GB" sz="1200" kern="1200" dirty="0">
                <a:solidFill>
                  <a:schemeClr val="tx1"/>
                </a:solidFill>
                <a:effectLst/>
                <a:latin typeface="+mn-lt"/>
                <a:ea typeface="+mn-ea"/>
                <a:cs typeface="+mn-cs"/>
              </a:rPr>
              <a:t> will experience a </a:t>
            </a:r>
            <a:r>
              <a:rPr lang="en-GB" sz="1200" b="1" kern="1200" dirty="0">
                <a:solidFill>
                  <a:schemeClr val="tx1"/>
                </a:solidFill>
                <a:effectLst/>
                <a:latin typeface="+mn-lt"/>
                <a:ea typeface="+mn-ea"/>
                <a:cs typeface="+mn-cs"/>
              </a:rPr>
              <a:t>mental health problem </a:t>
            </a:r>
            <a:r>
              <a:rPr lang="en-GB" sz="1200" kern="1200" dirty="0">
                <a:solidFill>
                  <a:schemeClr val="tx1"/>
                </a:solidFill>
                <a:effectLst/>
                <a:latin typeface="+mn-lt"/>
                <a:ea typeface="+mn-ea"/>
                <a:cs typeface="+mn-cs"/>
              </a:rPr>
              <a:t>(depression or anxiety). </a:t>
            </a:r>
          </a:p>
          <a:p>
            <a:pPr lvl="0"/>
            <a:r>
              <a:rPr lang="en-GB" sz="1200" b="1" kern="1200" dirty="0">
                <a:solidFill>
                  <a:schemeClr val="tx1"/>
                </a:solidFill>
                <a:effectLst/>
                <a:latin typeface="+mn-lt"/>
                <a:ea typeface="+mn-ea"/>
                <a:cs typeface="+mn-cs"/>
              </a:rPr>
              <a:t>AIDS is the second most common cause of death</a:t>
            </a:r>
            <a:r>
              <a:rPr lang="en-GB" sz="1200" kern="1200" dirty="0">
                <a:solidFill>
                  <a:schemeClr val="tx1"/>
                </a:solidFill>
                <a:effectLst/>
                <a:latin typeface="+mn-lt"/>
                <a:ea typeface="+mn-ea"/>
                <a:cs typeface="+mn-cs"/>
              </a:rPr>
              <a:t> among adolescents globally.</a:t>
            </a:r>
          </a:p>
          <a:p>
            <a:pPr lvl="0"/>
            <a:r>
              <a:rPr lang="en-GB" sz="1200" kern="1200" dirty="0">
                <a:solidFill>
                  <a:schemeClr val="tx1"/>
                </a:solidFill>
                <a:effectLst/>
                <a:latin typeface="+mn-lt"/>
                <a:ea typeface="+mn-ea"/>
                <a:cs typeface="+mn-cs"/>
              </a:rPr>
              <a:t>The </a:t>
            </a:r>
            <a:r>
              <a:rPr lang="en-GB" sz="1200" b="1" kern="1200" dirty="0">
                <a:solidFill>
                  <a:schemeClr val="tx1"/>
                </a:solidFill>
                <a:effectLst/>
                <a:latin typeface="+mn-lt"/>
                <a:ea typeface="+mn-ea"/>
                <a:cs typeface="+mn-cs"/>
              </a:rPr>
              <a:t>youth unemployment rate is 13.1% </a:t>
            </a:r>
            <a:r>
              <a:rPr lang="en-GB" sz="1200" kern="1200" dirty="0">
                <a:solidFill>
                  <a:schemeClr val="tx1"/>
                </a:solidFill>
                <a:effectLst/>
                <a:latin typeface="+mn-lt"/>
                <a:ea typeface="+mn-ea"/>
                <a:cs typeface="+mn-cs"/>
              </a:rPr>
              <a:t>(3 times the adult unemployment rate).</a:t>
            </a:r>
          </a:p>
          <a:p>
            <a:pPr lvl="0"/>
            <a:r>
              <a:rPr lang="en-GB" sz="1200" b="1" kern="1200" dirty="0">
                <a:solidFill>
                  <a:schemeClr val="tx1"/>
                </a:solidFill>
                <a:effectLst/>
                <a:latin typeface="+mn-lt"/>
                <a:ea typeface="+mn-ea"/>
                <a:cs typeface="+mn-cs"/>
              </a:rPr>
              <a:t>Working poverty</a:t>
            </a:r>
            <a:r>
              <a:rPr lang="en-GB" sz="1200" kern="1200" dirty="0">
                <a:solidFill>
                  <a:schemeClr val="tx1"/>
                </a:solidFill>
                <a:effectLst/>
                <a:latin typeface="+mn-lt"/>
                <a:ea typeface="+mn-ea"/>
                <a:cs typeface="+mn-cs"/>
              </a:rPr>
              <a:t> affects as many as </a:t>
            </a:r>
            <a:r>
              <a:rPr lang="en-GB" sz="1200" b="1" kern="1200" dirty="0">
                <a:solidFill>
                  <a:schemeClr val="tx1"/>
                </a:solidFill>
                <a:effectLst/>
                <a:latin typeface="+mn-lt"/>
                <a:ea typeface="+mn-ea"/>
                <a:cs typeface="+mn-cs"/>
              </a:rPr>
              <a:t>169 million youth</a:t>
            </a:r>
            <a:r>
              <a:rPr lang="en-GB" sz="1200" kern="1200" dirty="0">
                <a:solidFill>
                  <a:schemeClr val="tx1"/>
                </a:solidFill>
                <a:effectLst/>
                <a:latin typeface="+mn-lt"/>
                <a:ea typeface="+mn-ea"/>
                <a:cs typeface="+mn-cs"/>
              </a:rPr>
              <a:t> in the world.</a:t>
            </a:r>
          </a:p>
          <a:p>
            <a:pPr lvl="0"/>
            <a:r>
              <a:rPr lang="en-GB" sz="1200" kern="1200" dirty="0">
                <a:solidFill>
                  <a:schemeClr val="tx1"/>
                </a:solidFill>
                <a:effectLst/>
                <a:latin typeface="+mn-lt"/>
                <a:ea typeface="+mn-ea"/>
                <a:cs typeface="+mn-cs"/>
              </a:rPr>
              <a:t>225 million youth, or </a:t>
            </a:r>
            <a:r>
              <a:rPr lang="en-GB" sz="1200" b="1" kern="1200" dirty="0">
                <a:solidFill>
                  <a:schemeClr val="tx1"/>
                </a:solidFill>
                <a:effectLst/>
                <a:latin typeface="+mn-lt"/>
                <a:ea typeface="+mn-ea"/>
                <a:cs typeface="+mn-cs"/>
              </a:rPr>
              <a:t>20% of all youth in the developing world</a:t>
            </a:r>
            <a:r>
              <a:rPr lang="en-GB" sz="1200" kern="1200" dirty="0">
                <a:solidFill>
                  <a:schemeClr val="tx1"/>
                </a:solidFill>
                <a:effectLst/>
                <a:latin typeface="+mn-lt"/>
                <a:ea typeface="+mn-ea"/>
                <a:cs typeface="+mn-cs"/>
              </a:rPr>
              <a:t> are </a:t>
            </a:r>
            <a:r>
              <a:rPr lang="en-GB" sz="1200" b="1" kern="1200" dirty="0">
                <a:solidFill>
                  <a:schemeClr val="tx1"/>
                </a:solidFill>
                <a:effectLst/>
                <a:latin typeface="+mn-lt"/>
                <a:ea typeface="+mn-ea"/>
                <a:cs typeface="+mn-cs"/>
              </a:rPr>
              <a:t>not in education, employment or training</a:t>
            </a:r>
            <a:r>
              <a:rPr lang="en-GB" sz="1200" kern="1200" dirty="0">
                <a:solidFill>
                  <a:schemeClr val="tx1"/>
                </a:solidFill>
                <a:effectLst/>
                <a:latin typeface="+mn-lt"/>
                <a:ea typeface="+mn-ea"/>
                <a:cs typeface="+mn-cs"/>
              </a:rPr>
              <a:t>.   More </a:t>
            </a:r>
            <a:r>
              <a:rPr lang="en-GB" sz="1200" u="sng" kern="1200" dirty="0">
                <a:solidFill>
                  <a:schemeClr val="tx1"/>
                </a:solidFill>
                <a:effectLst/>
                <a:latin typeface="+mn-lt"/>
                <a:ea typeface="+mn-ea"/>
                <a:cs typeface="+mn-cs"/>
                <a:hlinkClick r:id="rId3"/>
              </a:rPr>
              <a:t> here</a:t>
            </a:r>
            <a:r>
              <a:rPr lang="en-GB" sz="120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1895E75B-3B3A-4B4E-9DF8-674D647E7638}" type="slidenum">
              <a:rPr lang="en-GB" smtClean="0"/>
              <a:t>3</a:t>
            </a:fld>
            <a:endParaRPr lang="en-GB"/>
          </a:p>
        </p:txBody>
      </p:sp>
    </p:spTree>
    <p:extLst>
      <p:ext uri="{BB962C8B-B14F-4D97-AF65-F5344CB8AC3E}">
        <p14:creationId xmlns:p14="http://schemas.microsoft.com/office/powerpoint/2010/main" val="177222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For the RCRC, young people embody the most valuable RCRC resource and asset, as they represent more than a half of RCRC 17 million volunteers globally and are a driving force of our humanitarian assistance locally.</a:t>
            </a:r>
          </a:p>
          <a:p>
            <a:r>
              <a:rPr lang="en-GB" sz="1200" kern="1200" dirty="0">
                <a:solidFill>
                  <a:schemeClr val="tx1"/>
                </a:solidFill>
                <a:effectLst/>
                <a:latin typeface="+mn-lt"/>
                <a:ea typeface="+mn-ea"/>
                <a:cs typeface="+mn-cs"/>
              </a:rPr>
              <a:t>Youth engagement is therefore a strategic vehicle in achieving the RCRC humanitarian excellence and ensuring continuity, progress, and renewal within 190 National Societies. Young people help us identify the missing pieces in our engagement strategy, foster locally-driven solutions, and thus ensure that our National Societies remain relevant local actors before, during, and after humanitarian crises.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For the IFRC, engagement of children, adolescents, and young adults is not a token gesture. In addition to the engagement of young people as members of affected communities and catalysts of the RCRC humanitarian action, the IFRC values and invests in promoting the voice and leadership of young people. With the National Societies, we prepare and accompany, empower, and enable children, adolescents, and young adults to shape humanitarian aid and development. Engagement of young people with IFRC is often described as a real-life leadership experience that encourages young people to do the “right thing” and give back to their communities. </a:t>
            </a:r>
          </a:p>
          <a:p>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More than half of the 17 million RCRC volunteers are people under 30.</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89 NSs have a youth representative in their NS’s Governing board but in only 31 NSs these representatives are elected solely by their youth peers.</a:t>
            </a:r>
          </a:p>
          <a:p>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116 NSs lack the Youth Policy stipulating the role of youth in achieving their mission and vision.</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97 NSs operate without a strategic plan for youth engagement.</a:t>
            </a:r>
          </a:p>
          <a:p>
            <a:r>
              <a:rPr lang="en-GB" sz="1200" kern="1200" dirty="0">
                <a:solidFill>
                  <a:schemeClr val="tx1"/>
                </a:solidFill>
                <a:effectLst/>
                <a:latin typeface="+mn-lt"/>
                <a:ea typeface="+mn-ea"/>
                <a:cs typeface="+mn-cs"/>
              </a:rPr>
              <a:t> </a:t>
            </a:r>
          </a:p>
          <a:p>
            <a:pPr lvl="0"/>
            <a:r>
              <a:rPr lang="en-GB" sz="1200" kern="1200" dirty="0">
                <a:solidFill>
                  <a:schemeClr val="tx1"/>
                </a:solidFill>
                <a:effectLst/>
                <a:latin typeface="+mn-lt"/>
                <a:ea typeface="+mn-ea"/>
                <a:cs typeface="+mn-cs"/>
              </a:rPr>
              <a:t>Only 69 NSs have a youth-led governance structure in place (National RCRC Youth Council or National RCRC Youth board).</a:t>
            </a:r>
          </a:p>
          <a:p>
            <a:r>
              <a:rPr lang="en-US" sz="1200" b="1"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Only 75 NSs have a Youth Leadership Development Project/Training.</a:t>
            </a:r>
          </a:p>
          <a:p>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895E75B-3B3A-4B4E-9DF8-674D647E7638}" type="slidenum">
              <a:rPr lang="en-GB" smtClean="0"/>
              <a:t>4</a:t>
            </a:fld>
            <a:endParaRPr lang="en-GB"/>
          </a:p>
        </p:txBody>
      </p:sp>
    </p:spTree>
    <p:extLst>
      <p:ext uri="{BB962C8B-B14F-4D97-AF65-F5344CB8AC3E}">
        <p14:creationId xmlns:p14="http://schemas.microsoft.com/office/powerpoint/2010/main" val="424035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How do we see the connections between the YE</a:t>
            </a:r>
            <a:r>
              <a:rPr lang="en-GB" sz="1200" kern="1200">
                <a:solidFill>
                  <a:schemeClr val="tx1"/>
                </a:solidFill>
                <a:effectLst/>
                <a:latin typeface="+mn-lt"/>
                <a:ea typeface="+mn-ea"/>
                <a:cs typeface="+mn-cs"/>
              </a:rPr>
              <a:t>, Hum Excellence</a:t>
            </a:r>
            <a:r>
              <a:rPr lang="en-GB" sz="1200" kern="1200" dirty="0">
                <a:solidFill>
                  <a:schemeClr val="tx1"/>
                </a:solidFill>
                <a:effectLst/>
                <a:latin typeface="+mn-lt"/>
                <a:ea typeface="+mn-ea"/>
                <a:cs typeface="+mn-cs"/>
              </a:rPr>
              <a:t>, and Community Resilience? – Infographics one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How do we go about meaningful youth engagement? </a:t>
            </a:r>
          </a:p>
          <a:p>
            <a:r>
              <a:rPr lang="en-GB" sz="1200" kern="1200" dirty="0">
                <a:solidFill>
                  <a:schemeClr val="tx1"/>
                </a:solidFill>
                <a:effectLst/>
                <a:latin typeface="+mn-lt"/>
                <a:ea typeface="+mn-ea"/>
                <a:cs typeface="+mn-cs"/>
              </a:rPr>
              <a:t>In creating a better world, our aspiration is to help improve the lives of children, adolescents and young adults through three inter-connected Red Cross Red Crescent (RCRC) pathways of meaningful youth engagement: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1. Young people as members of affected communities,</a:t>
            </a:r>
          </a:p>
          <a:p>
            <a:r>
              <a:rPr lang="en-GB" sz="1200" kern="1200" dirty="0">
                <a:solidFill>
                  <a:schemeClr val="tx1"/>
                </a:solidFill>
                <a:effectLst/>
                <a:latin typeface="+mn-lt"/>
                <a:ea typeface="+mn-ea"/>
                <a:cs typeface="+mn-cs"/>
              </a:rPr>
              <a:t>2. Young people as contributors to solutions, and </a:t>
            </a:r>
          </a:p>
          <a:p>
            <a:r>
              <a:rPr lang="en-GB" sz="1200" kern="1200" dirty="0">
                <a:solidFill>
                  <a:schemeClr val="tx1"/>
                </a:solidFill>
                <a:effectLst/>
                <a:latin typeface="+mn-lt"/>
                <a:ea typeface="+mn-ea"/>
                <a:cs typeface="+mn-cs"/>
              </a:rPr>
              <a:t>3. Young people as leaders.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Complemented by the 3Es, these pathways represent the building blocks of the IFRC Youth Engagement Strategy.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Building on our role in the development of the WHS Compact for Young People in Humanitarian Action as well as the Pledge for Youth Engagement for a Better World made at our own 32</a:t>
            </a:r>
            <a:r>
              <a:rPr lang="en-GB" sz="1200" kern="1200" baseline="30000" dirty="0">
                <a:solidFill>
                  <a:schemeClr val="tx1"/>
                </a:solidFill>
                <a:effectLst/>
                <a:latin typeface="+mn-lt"/>
                <a:ea typeface="+mn-ea"/>
                <a:cs typeface="+mn-cs"/>
              </a:rPr>
              <a:t>nd</a:t>
            </a:r>
            <a:r>
              <a:rPr lang="en-GB" sz="1200" kern="1200" dirty="0">
                <a:solidFill>
                  <a:schemeClr val="tx1"/>
                </a:solidFill>
                <a:effectLst/>
                <a:latin typeface="+mn-lt"/>
                <a:ea typeface="+mn-ea"/>
                <a:cs typeface="+mn-cs"/>
              </a:rPr>
              <a:t> International Conference, we aspire to ensure that the priorities, needs, and rights of young people affected by disasters, conflict, forced displacement, and other humanitarian crises, are addressed and that they are at the decision-making tables where the presence and future of communities they live-in are being shaped.</a:t>
            </a:r>
          </a:p>
          <a:p>
            <a:endParaRPr lang="en-GB" dirty="0"/>
          </a:p>
        </p:txBody>
      </p:sp>
      <p:sp>
        <p:nvSpPr>
          <p:cNvPr id="4" name="Slide Number Placeholder 3"/>
          <p:cNvSpPr>
            <a:spLocks noGrp="1"/>
          </p:cNvSpPr>
          <p:nvPr>
            <p:ph type="sldNum" sz="quarter" idx="10"/>
          </p:nvPr>
        </p:nvSpPr>
        <p:spPr/>
        <p:txBody>
          <a:bodyPr/>
          <a:lstStyle/>
          <a:p>
            <a:fld id="{1895E75B-3B3A-4B4E-9DF8-674D647E7638}" type="slidenum">
              <a:rPr lang="en-GB" smtClean="0"/>
              <a:t>5</a:t>
            </a:fld>
            <a:endParaRPr lang="en-GB"/>
          </a:p>
        </p:txBody>
      </p:sp>
    </p:spTree>
    <p:extLst>
      <p:ext uri="{BB962C8B-B14F-4D97-AF65-F5344CB8AC3E}">
        <p14:creationId xmlns:p14="http://schemas.microsoft.com/office/powerpoint/2010/main" val="307237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F29F20-4698-4C0E-A838-B443B19EEE0F}" type="slidenum">
              <a:rPr lang="en-GB" smtClean="0"/>
              <a:t>6</a:t>
            </a:fld>
            <a:endParaRPr lang="en-GB"/>
          </a:p>
        </p:txBody>
      </p:sp>
    </p:spTree>
    <p:extLst>
      <p:ext uri="{BB962C8B-B14F-4D97-AF65-F5344CB8AC3E}">
        <p14:creationId xmlns:p14="http://schemas.microsoft.com/office/powerpoint/2010/main" val="204173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F29F20-4698-4C0E-A838-B443B19EEE0F}" type="slidenum">
              <a:rPr lang="en-GB" smtClean="0"/>
              <a:t>7</a:t>
            </a:fld>
            <a:endParaRPr lang="en-GB"/>
          </a:p>
        </p:txBody>
      </p:sp>
    </p:spTree>
    <p:extLst>
      <p:ext uri="{BB962C8B-B14F-4D97-AF65-F5344CB8AC3E}">
        <p14:creationId xmlns:p14="http://schemas.microsoft.com/office/powerpoint/2010/main" val="581054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First two slide of this presentation are to set the framework</a:t>
            </a:r>
            <a:r>
              <a:rPr lang="en-GB" baseline="0" dirty="0"/>
              <a:t> for the introduction of the IFRC Y.E.S.</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slide is about</a:t>
            </a:r>
            <a:r>
              <a:rPr lang="en-GB" sz="1200" kern="1200" baseline="0" dirty="0">
                <a:solidFill>
                  <a:schemeClr val="tx1"/>
                </a:solidFill>
                <a:effectLst/>
                <a:latin typeface="+mn-lt"/>
                <a:ea typeface="+mn-ea"/>
                <a:cs typeface="+mn-cs"/>
              </a:rPr>
              <a:t> value and directions for youth engagement in RCRC. With the f</a:t>
            </a:r>
            <a:r>
              <a:rPr lang="en-GB" sz="1200" kern="1200" dirty="0">
                <a:solidFill>
                  <a:schemeClr val="tx1"/>
                </a:solidFill>
                <a:effectLst/>
                <a:latin typeface="+mn-lt"/>
                <a:ea typeface="+mn-ea"/>
                <a:cs typeface="+mn-cs"/>
              </a:rPr>
              <a:t>ollowing slide</a:t>
            </a:r>
            <a:r>
              <a:rPr lang="en-GB" sz="1200" kern="1200" baseline="0" dirty="0">
                <a:solidFill>
                  <a:schemeClr val="tx1"/>
                </a:solidFill>
                <a:effectLst/>
                <a:latin typeface="+mn-lt"/>
                <a:ea typeface="+mn-ea"/>
                <a:cs typeface="+mn-cs"/>
              </a:rPr>
              <a:t>, framework for the IFRC Y.E.S.  introduction should be complete.</a:t>
            </a:r>
            <a:endParaRPr lang="en-GB" sz="1200" kern="1200" dirty="0">
              <a:solidFill>
                <a:schemeClr val="tx1"/>
              </a:solidFill>
              <a:effectLst/>
              <a:latin typeface="+mn-lt"/>
              <a:ea typeface="+mn-ea"/>
              <a:cs typeface="+mn-cs"/>
            </a:endParaRPr>
          </a:p>
          <a:p>
            <a:endParaRPr lang="en-GB" sz="1200" kern="1200" baseline="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Keywords are in bold on the slide.</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More details</a:t>
            </a:r>
            <a:r>
              <a:rPr lang="en-GB" sz="1200" b="1" kern="1200" baseline="0" dirty="0">
                <a:solidFill>
                  <a:schemeClr val="tx1"/>
                </a:solidFill>
                <a:effectLst/>
                <a:latin typeface="+mn-lt"/>
                <a:ea typeface="+mn-ea"/>
                <a:cs typeface="+mn-cs"/>
              </a:rPr>
              <a:t> on Youth engagement in the IFRC:</a:t>
            </a:r>
            <a:endParaRPr lang="en-GB" sz="1200" b="1"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Inspired by the </a:t>
            </a:r>
            <a:r>
              <a:rPr lang="en-GB" sz="1200" kern="1200" dirty="0" err="1">
                <a:solidFill>
                  <a:schemeClr val="tx1"/>
                </a:solidFill>
                <a:effectLst/>
                <a:latin typeface="+mn-lt"/>
                <a:ea typeface="+mn-ea"/>
                <a:cs typeface="+mn-cs"/>
              </a:rPr>
              <a:t>Solferino</a:t>
            </a:r>
            <a:r>
              <a:rPr lang="en-GB" sz="1200" kern="1200" dirty="0">
                <a:solidFill>
                  <a:schemeClr val="tx1"/>
                </a:solidFill>
                <a:effectLst/>
                <a:latin typeface="+mn-lt"/>
                <a:ea typeface="+mn-ea"/>
                <a:cs typeface="+mn-cs"/>
              </a:rPr>
              <a:t> Youth Declaration (2009), the IFRC Strategy 2020 recognises  engagement of young people through RC </a:t>
            </a:r>
            <a:r>
              <a:rPr lang="en-GB" sz="1200" kern="1200" dirty="0" err="1">
                <a:solidFill>
                  <a:schemeClr val="tx1"/>
                </a:solidFill>
                <a:effectLst/>
                <a:latin typeface="+mn-lt"/>
                <a:ea typeface="+mn-ea"/>
                <a:cs typeface="+mn-cs"/>
              </a:rPr>
              <a:t>RC</a:t>
            </a:r>
            <a:r>
              <a:rPr lang="en-GB" sz="1200" kern="1200" dirty="0">
                <a:solidFill>
                  <a:schemeClr val="tx1"/>
                </a:solidFill>
                <a:effectLst/>
                <a:latin typeface="+mn-lt"/>
                <a:ea typeface="+mn-ea"/>
                <a:cs typeface="+mn-cs"/>
              </a:rPr>
              <a:t> voluntary programs and services as intrinsic to building and sustaining strong National Societies able to deliver relevant services to vulnerable people country-wide, through a network of volunteer-based units, for as long as needed.</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Fact: </a:t>
            </a:r>
            <a:r>
              <a:rPr lang="en-GB" sz="1200" i="1" kern="1200" dirty="0">
                <a:solidFill>
                  <a:schemeClr val="tx1"/>
                </a:solidFill>
                <a:effectLst/>
                <a:latin typeface="+mn-lt"/>
                <a:ea typeface="+mn-ea"/>
                <a:cs typeface="+mn-cs"/>
              </a:rPr>
              <a:t>According to the 110 National Societies, who took part in the survey for the Global RC </a:t>
            </a:r>
            <a:r>
              <a:rPr lang="en-GB" sz="1200" i="1" kern="1200" dirty="0" err="1">
                <a:solidFill>
                  <a:schemeClr val="tx1"/>
                </a:solidFill>
                <a:effectLst/>
                <a:latin typeface="+mn-lt"/>
                <a:ea typeface="+mn-ea"/>
                <a:cs typeface="+mn-cs"/>
              </a:rPr>
              <a:t>RC</a:t>
            </a:r>
            <a:r>
              <a:rPr lang="en-GB" sz="1200" i="1" kern="1200" dirty="0">
                <a:solidFill>
                  <a:schemeClr val="tx1"/>
                </a:solidFill>
                <a:effectLst/>
                <a:latin typeface="+mn-lt"/>
                <a:ea typeface="+mn-ea"/>
                <a:cs typeface="+mn-cs"/>
              </a:rPr>
              <a:t> Youth Consultation (2011), youth volunteering is a meaningful way of contributing directly and in diverse ways to the service delivery at the community level.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Strategy 2020 also urges National Societies to invest in education, empowerment, and creation of enabling environments for young people to be and become agents of change who lead and participate in building and sustaining their local communities. Moreover, National Societies are called for engaging young people in decision making at all levels of management, governance, and program and service delivery in order to ensure intergenerational transfer of knowledge, experiences, and continuity within the RC </a:t>
            </a:r>
            <a:r>
              <a:rPr lang="en-GB" sz="1200" kern="1200" dirty="0" err="1">
                <a:solidFill>
                  <a:schemeClr val="tx1"/>
                </a:solidFill>
                <a:effectLst/>
                <a:latin typeface="+mn-lt"/>
                <a:ea typeface="+mn-ea"/>
                <a:cs typeface="+mn-cs"/>
              </a:rPr>
              <a:t>RC</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Fact: Despite young people representing more than a half of the global active volunteer base, still less than 60% of National Societies confirmed having a youth representative in their governing board*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By adopting the IFRC Youth Policy at the General Assembly 2011 the National Societies proclaimed value of the important role and contribution of children, adolescents, and young adults and thus committed to scale up their efforts to increase youth engagement as a key driver in the development of our National Societies and our Movement.</a:t>
            </a:r>
          </a:p>
          <a:p>
            <a:r>
              <a:rPr lang="en-GB" sz="1200" kern="1200" dirty="0">
                <a:solidFill>
                  <a:schemeClr val="tx1"/>
                </a:solidFill>
                <a:effectLst/>
                <a:latin typeface="+mn-lt"/>
                <a:ea typeface="+mn-ea"/>
                <a:cs typeface="+mn-cs"/>
              </a:rPr>
              <a:t> </a:t>
            </a:r>
          </a:p>
          <a:p>
            <a:r>
              <a:rPr lang="en-GB" sz="1200" i="1" kern="1200" dirty="0">
                <a:solidFill>
                  <a:schemeClr val="tx1"/>
                </a:solidFill>
                <a:effectLst/>
                <a:latin typeface="+mn-lt"/>
                <a:ea typeface="+mn-ea"/>
                <a:cs typeface="+mn-cs"/>
              </a:rPr>
              <a:t>Fact: Youth contribution should be recognised at all levels and young people should be provided with relevant training, resources, and enabling environments in order to enhance their skills needed to advance in different positions in the Movement.*</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While the IFRC Youth Policy (2011) describes </a:t>
            </a:r>
            <a:r>
              <a:rPr lang="en-GB" sz="1200" i="1" kern="1200" dirty="0">
                <a:solidFill>
                  <a:schemeClr val="tx1"/>
                </a:solidFill>
                <a:effectLst/>
                <a:latin typeface="+mn-lt"/>
                <a:ea typeface="+mn-ea"/>
                <a:cs typeface="+mn-cs"/>
              </a:rPr>
              <a:t>why</a:t>
            </a:r>
            <a:r>
              <a:rPr lang="en-GB" sz="1200" kern="1200" dirty="0">
                <a:solidFill>
                  <a:schemeClr val="tx1"/>
                </a:solidFill>
                <a:effectLst/>
                <a:latin typeface="+mn-lt"/>
                <a:ea typeface="+mn-ea"/>
                <a:cs typeface="+mn-cs"/>
              </a:rPr>
              <a:t> to engage young people, it must be complemented by the IFRC Youth Engagement Strategy (IFRC YES), a strategic framework that would provide specific guidance to National Societies on </a:t>
            </a:r>
            <a:r>
              <a:rPr lang="en-GB" sz="1200" i="1" kern="1200" dirty="0">
                <a:solidFill>
                  <a:schemeClr val="tx1"/>
                </a:solidFill>
                <a:effectLst/>
                <a:latin typeface="+mn-lt"/>
                <a:ea typeface="+mn-ea"/>
                <a:cs typeface="+mn-cs"/>
              </a:rPr>
              <a:t>how</a:t>
            </a:r>
            <a:r>
              <a:rPr lang="en-GB" sz="1200" kern="1200" dirty="0">
                <a:solidFill>
                  <a:schemeClr val="tx1"/>
                </a:solidFill>
                <a:effectLst/>
                <a:latin typeface="+mn-lt"/>
                <a:ea typeface="+mn-ea"/>
                <a:cs typeface="+mn-cs"/>
              </a:rPr>
              <a:t> to increase meaningful youth engagement.</a:t>
            </a:r>
          </a:p>
        </p:txBody>
      </p:sp>
      <p:sp>
        <p:nvSpPr>
          <p:cNvPr id="4" name="Slide Number Placeholder 3"/>
          <p:cNvSpPr>
            <a:spLocks noGrp="1"/>
          </p:cNvSpPr>
          <p:nvPr>
            <p:ph type="sldNum" sz="quarter" idx="10"/>
          </p:nvPr>
        </p:nvSpPr>
        <p:spPr/>
        <p:txBody>
          <a:bodyPr/>
          <a:lstStyle/>
          <a:p>
            <a:pPr>
              <a:defRPr/>
            </a:pPr>
            <a:fld id="{EA9B655E-9A01-4AED-8CAF-B1B4E395A789}" type="slidenum">
              <a:rPr lang="en-GB" smtClean="0"/>
              <a:pPr>
                <a:defRPr/>
              </a:pPr>
              <a:t>8</a:t>
            </a:fld>
            <a:endParaRPr lang="en-GB" dirty="0"/>
          </a:p>
        </p:txBody>
      </p:sp>
    </p:spTree>
    <p:extLst>
      <p:ext uri="{BB962C8B-B14F-4D97-AF65-F5344CB8AC3E}">
        <p14:creationId xmlns:p14="http://schemas.microsoft.com/office/powerpoint/2010/main" val="158461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p:spPr>
      </p:sp>
      <p:sp>
        <p:nvSpPr>
          <p:cNvPr id="3" name="Notes Placeholder 2"/>
          <p:cNvSpPr>
            <a:spLocks noGrp="1"/>
          </p:cNvSpPr>
          <p:nvPr>
            <p:ph type="body" idx="1"/>
          </p:nvPr>
        </p:nvSpPr>
        <p:spPr/>
        <p:txBody>
          <a:bodyPr>
            <a:normAutofit fontScale="40000" lnSpcReduction="20000"/>
          </a:bodyPr>
          <a:lstStyle/>
          <a:p>
            <a:r>
              <a:rPr lang="en-GB" sz="1200" i="0" kern="1200" dirty="0">
                <a:solidFill>
                  <a:schemeClr val="tx1"/>
                </a:solidFill>
                <a:effectLst/>
                <a:latin typeface="+mn-lt"/>
                <a:ea typeface="+mn-ea"/>
                <a:cs typeface="+mn-cs"/>
              </a:rPr>
              <a:t>In this slide,</a:t>
            </a:r>
            <a:r>
              <a:rPr lang="en-GB" sz="1200" i="0" kern="1200" baseline="0" dirty="0">
                <a:solidFill>
                  <a:schemeClr val="tx1"/>
                </a:solidFill>
                <a:effectLst/>
                <a:latin typeface="+mn-lt"/>
                <a:ea typeface="+mn-ea"/>
                <a:cs typeface="+mn-cs"/>
              </a:rPr>
              <a:t> key components/building blocks of the IFRC Y.E.S. are brought together. </a:t>
            </a:r>
          </a:p>
          <a:p>
            <a:endParaRPr lang="en-GB" sz="1200" i="0" kern="1200" baseline="0" dirty="0">
              <a:solidFill>
                <a:schemeClr val="tx1"/>
              </a:solidFill>
              <a:effectLst/>
              <a:latin typeface="+mn-lt"/>
              <a:ea typeface="+mn-ea"/>
              <a:cs typeface="+mn-cs"/>
            </a:endParaRPr>
          </a:p>
          <a:p>
            <a:r>
              <a:rPr lang="en-GB" sz="1200" i="0" kern="1200" baseline="0" dirty="0">
                <a:solidFill>
                  <a:schemeClr val="tx1"/>
                </a:solidFill>
                <a:effectLst/>
                <a:latin typeface="+mn-lt"/>
                <a:ea typeface="+mn-ea"/>
                <a:cs typeface="+mn-cs"/>
              </a:rPr>
              <a:t>Definitions are to be introduced – however, one should be reasonable with the level of details. Depending on the audience, once could probably focus and feature mainly on the new aspects of the definitions. </a:t>
            </a:r>
          </a:p>
          <a:p>
            <a:endParaRPr lang="en-GB" sz="1200" i="1" kern="1200" dirty="0">
              <a:solidFill>
                <a:schemeClr val="tx1"/>
              </a:solidFill>
              <a:effectLst/>
              <a:latin typeface="+mn-lt"/>
              <a:ea typeface="+mn-ea"/>
              <a:cs typeface="+mn-cs"/>
            </a:endParaRPr>
          </a:p>
          <a:p>
            <a:r>
              <a:rPr lang="en-GB" sz="1200" b="1" i="1" kern="1200" dirty="0">
                <a:solidFill>
                  <a:schemeClr val="tx1"/>
                </a:solidFill>
                <a:effectLst/>
                <a:latin typeface="+mn-lt"/>
                <a:ea typeface="+mn-ea"/>
                <a:cs typeface="+mn-cs"/>
              </a:rPr>
              <a:t>3Es concept </a:t>
            </a:r>
            <a:r>
              <a:rPr lang="en-GB" sz="1200" b="0" i="1" kern="1200" dirty="0">
                <a:solidFill>
                  <a:schemeClr val="tx1"/>
                </a:solidFill>
                <a:effectLst/>
                <a:latin typeface="+mn-lt"/>
                <a:ea typeface="+mn-ea"/>
                <a:cs typeface="+mn-cs"/>
              </a:rPr>
              <a:t>(IFRC own framework</a:t>
            </a:r>
            <a:r>
              <a:rPr lang="en-GB" sz="1200" b="0" i="1" kern="1200" baseline="0" dirty="0">
                <a:solidFill>
                  <a:schemeClr val="tx1"/>
                </a:solidFill>
                <a:effectLst/>
                <a:latin typeface="+mn-lt"/>
                <a:ea typeface="+mn-ea"/>
                <a:cs typeface="+mn-cs"/>
              </a:rPr>
              <a:t> introduced at the GYC 2012</a:t>
            </a:r>
            <a:r>
              <a:rPr lang="en-GB" sz="1200" b="0" i="1" kern="1200" dirty="0">
                <a:solidFill>
                  <a:schemeClr val="tx1"/>
                </a:solidFill>
                <a:effectLst/>
                <a:latin typeface="+mn-lt"/>
                <a:ea typeface="+mn-ea"/>
                <a:cs typeface="+mn-cs"/>
              </a:rPr>
              <a:t>)</a:t>
            </a:r>
          </a:p>
          <a:p>
            <a:endParaRPr lang="en-GB" sz="1200" b="1" i="1" kern="1200" dirty="0">
              <a:solidFill>
                <a:schemeClr val="tx1"/>
              </a:solidFill>
              <a:effectLst/>
              <a:latin typeface="+mn-lt"/>
              <a:ea typeface="+mn-ea"/>
              <a:cs typeface="+mn-cs"/>
            </a:endParaRPr>
          </a:p>
          <a:p>
            <a:r>
              <a:rPr lang="en-GB" sz="1200" i="1" u="sng" kern="1200" dirty="0">
                <a:solidFill>
                  <a:schemeClr val="tx1"/>
                </a:solidFill>
                <a:effectLst/>
                <a:latin typeface="+mn-lt"/>
                <a:ea typeface="+mn-ea"/>
                <a:cs typeface="+mn-cs"/>
              </a:rPr>
              <a:t>Importance of Youth Education </a:t>
            </a:r>
            <a:endParaRPr lang="en-GB" sz="120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For children, adolescents, and young adults to take the lead in their capacities of volunteers, members, staff of National Societies, and beneficiaries, they need to be educated (in non-formal, formal, and informal settings). More specifically, they need to be provided with opportunities for development and practice of relevant life skills, values, and technical and administrative competences</a:t>
            </a:r>
            <a:r>
              <a:rPr lang="en-GB" sz="1200" u="none"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rPr>
              <a:t>Education means access to resources and equal opportunities.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i="1" u="sng" kern="1200" dirty="0">
                <a:solidFill>
                  <a:schemeClr val="tx1"/>
                </a:solidFill>
                <a:effectLst/>
                <a:latin typeface="+mn-lt"/>
                <a:ea typeface="+mn-ea"/>
                <a:cs typeface="+mn-cs"/>
              </a:rPr>
              <a:t>Importance of Youth Empowerment </a:t>
            </a:r>
            <a:endParaRPr lang="en-GB" sz="120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regard to specific vulnerabilities due to combination of age, social position, and societal status, children, adolescents, and young adults need to be empowered throughout their engagement with Red Cross Red Crescent as volunteers and beneficiaries. More specifically, National Societies’ programs and services should allow for </a:t>
            </a:r>
            <a:r>
              <a:rPr lang="en-GB" sz="1200" u="sng" kern="1200" dirty="0">
                <a:solidFill>
                  <a:schemeClr val="tx1"/>
                </a:solidFill>
                <a:effectLst/>
                <a:latin typeface="+mn-lt"/>
                <a:ea typeface="+mn-ea"/>
                <a:cs typeface="+mn-cs"/>
              </a:rPr>
              <a:t>processes in which </a:t>
            </a:r>
            <a:r>
              <a:rPr lang="en-US" sz="1200" u="sng" kern="1200" dirty="0">
                <a:solidFill>
                  <a:schemeClr val="tx1"/>
                </a:solidFill>
                <a:effectLst/>
                <a:latin typeface="+mn-lt"/>
                <a:ea typeface="+mn-ea"/>
                <a:cs typeface="+mn-cs"/>
              </a:rPr>
              <a:t>young people gradually acquire the ability, authority, and agency to make decisions and implement change in their own lives and the lives of other people</a:t>
            </a:r>
            <a:r>
              <a:rPr lang="en-US" sz="1200" kern="1200" dirty="0">
                <a:solidFill>
                  <a:schemeClr val="tx1"/>
                </a:solidFill>
                <a:effectLst/>
                <a:latin typeface="+mn-lt"/>
                <a:ea typeface="+mn-ea"/>
                <a:cs typeface="+mn-cs"/>
              </a:rPr>
              <a:t> (children, adolescents, young adults, and adults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Youth Empowerment means engaging young people in what and how National Societies do with and for young people</a:t>
            </a:r>
            <a:r>
              <a:rPr lang="en-US" sz="1200" kern="1200" dirty="0">
                <a:solidFill>
                  <a:schemeClr val="tx1"/>
                </a:solidFill>
                <a:effectLst/>
                <a:latin typeface="+mn-lt"/>
                <a:ea typeface="+mn-ea"/>
                <a:cs typeface="+mn-cs"/>
              </a:rPr>
              <a:t>. </a:t>
            </a:r>
            <a:endParaRPr lang="en-GB" dirty="0">
              <a:effectLst/>
            </a:endParaRPr>
          </a:p>
          <a:p>
            <a:r>
              <a:rPr lang="en-US" sz="1200" kern="1200" dirty="0">
                <a:solidFill>
                  <a:schemeClr val="tx1"/>
                </a:solidFill>
                <a:effectLst/>
                <a:latin typeface="+mn-lt"/>
                <a:ea typeface="+mn-ea"/>
                <a:cs typeface="+mn-cs"/>
              </a:rPr>
              <a:t> </a:t>
            </a:r>
            <a:endParaRPr lang="en-GB" dirty="0">
              <a:effectLst/>
            </a:endParaRPr>
          </a:p>
          <a:p>
            <a:r>
              <a:rPr lang="en-GB" sz="1200" i="1" u="sng" kern="1200" dirty="0">
                <a:solidFill>
                  <a:schemeClr val="tx1"/>
                </a:solidFill>
                <a:effectLst/>
                <a:latin typeface="+mn-lt"/>
                <a:ea typeface="+mn-ea"/>
                <a:cs typeface="+mn-cs"/>
              </a:rPr>
              <a:t>Importance of Enabling environments for Youth </a:t>
            </a:r>
            <a:endParaRPr lang="en-GB" u="sng" dirty="0">
              <a:effectLst/>
            </a:endParaRPr>
          </a:p>
          <a:p>
            <a:r>
              <a:rPr lang="en-GB" sz="1200" kern="1200" dirty="0">
                <a:solidFill>
                  <a:schemeClr val="tx1"/>
                </a:solidFill>
                <a:effectLst/>
                <a:latin typeface="+mn-lt"/>
                <a:ea typeface="+mn-ea"/>
                <a:cs typeface="+mn-cs"/>
              </a:rPr>
              <a:t>For educated and empowered children, adolescents, and young people to become agents of change participating and leading within National Societies’ service delivery, governance, leadership, and management, National Societies need to create enabling environments.  More specifically, National Societies need to be educated in the realms of youth engagement and youth development. </a:t>
            </a:r>
            <a:r>
              <a:rPr lang="en-GB" sz="1200" u="sng" kern="1200" dirty="0">
                <a:solidFill>
                  <a:schemeClr val="tx1"/>
                </a:solidFill>
                <a:effectLst/>
                <a:latin typeface="+mn-lt"/>
                <a:ea typeface="+mn-ea"/>
                <a:cs typeface="+mn-cs"/>
              </a:rPr>
              <a:t>Changes of institutional environments, cultures, processes, structures, policies, regulations, etc., to enable thriving youth action in all domains and at all levels must be evidence based and informed by intergenerational dialogue</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rPr>
              <a:t>Enabling environments for youth are about realizing potential of groups and individuals within organisation</a:t>
            </a:r>
            <a:r>
              <a:rPr lang="en-GB"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1" kern="1200" dirty="0">
                <a:solidFill>
                  <a:schemeClr val="tx1"/>
                </a:solidFill>
                <a:effectLst/>
                <a:latin typeface="+mn-lt"/>
                <a:ea typeface="+mn-ea"/>
                <a:cs typeface="+mn-cs"/>
              </a:rPr>
              <a:t>Key youth definitions</a:t>
            </a:r>
            <a:r>
              <a:rPr lang="en-GB" sz="1200" b="1" i="1" kern="1200" baseline="0" dirty="0">
                <a:solidFill>
                  <a:schemeClr val="tx1"/>
                </a:solidFill>
                <a:effectLst/>
                <a:latin typeface="+mn-lt"/>
                <a:ea typeface="+mn-ea"/>
                <a:cs typeface="+mn-cs"/>
              </a:rPr>
              <a:t> </a:t>
            </a:r>
            <a:r>
              <a:rPr lang="en-GB" sz="1200" b="0" i="1" kern="1200" baseline="0" dirty="0">
                <a:solidFill>
                  <a:schemeClr val="tx1"/>
                </a:solidFill>
                <a:effectLst/>
                <a:latin typeface="+mn-lt"/>
                <a:ea typeface="+mn-ea"/>
                <a:cs typeface="+mn-cs"/>
              </a:rPr>
              <a:t> (Stemming from the IFRC Youth policy and amended by the Drafting team of the IFRC YES; endorsed by the Youth Commission)</a:t>
            </a:r>
            <a:endParaRPr lang="en-GB" sz="1200" b="0" i="1"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b="0" i="1" u="sng" kern="1200" dirty="0">
                <a:solidFill>
                  <a:schemeClr val="tx1"/>
                </a:solidFill>
                <a:effectLst/>
                <a:latin typeface="+mn-lt"/>
                <a:ea typeface="+mn-ea"/>
                <a:cs typeface="+mn-cs"/>
              </a:rPr>
              <a:t>Youth and Young people </a:t>
            </a:r>
            <a:endParaRPr lang="en-GB" sz="1200" b="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terms "youth" and "young people" in the IFRC cover people in the age range of 5 to 30 years. This includes children (5 to 11 years old), adolescents (12 to 17 years old), and young adults (18 to 30 years old). National Societies are guided reasonably by this range in adopting their own definitions according to local laws, social norms and cultural contexts.</a:t>
            </a:r>
          </a:p>
          <a:p>
            <a:endParaRPr lang="en-GB" sz="1200" kern="1200" dirty="0">
              <a:solidFill>
                <a:schemeClr val="tx1"/>
              </a:solidFill>
              <a:effectLst/>
              <a:latin typeface="+mn-lt"/>
              <a:ea typeface="+mn-ea"/>
              <a:cs typeface="+mn-cs"/>
            </a:endParaRPr>
          </a:p>
          <a:p>
            <a:r>
              <a:rPr lang="en-GB" sz="1200" b="0" i="1" u="sng" kern="1200" dirty="0">
                <a:solidFill>
                  <a:schemeClr val="tx1"/>
                </a:solidFill>
                <a:effectLst/>
                <a:latin typeface="+mn-lt"/>
                <a:ea typeface="+mn-ea"/>
                <a:cs typeface="+mn-cs"/>
              </a:rPr>
              <a:t>Youth as Leaders</a:t>
            </a:r>
            <a:endParaRPr lang="en-GB" sz="1200" b="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Red Cross Red Crescent, youth can take a lead in their capacity as volunteers, members, and staff. Youth leadership is </a:t>
            </a:r>
            <a:r>
              <a:rPr lang="en-GB" sz="1200" u="sng" kern="1200" dirty="0">
                <a:solidFill>
                  <a:schemeClr val="tx1"/>
                </a:solidFill>
                <a:effectLst/>
                <a:latin typeface="+mn-lt"/>
                <a:ea typeface="+mn-ea"/>
                <a:cs typeface="+mn-cs"/>
              </a:rPr>
              <a:t>not exclusively about the title and position</a:t>
            </a:r>
            <a:r>
              <a:rPr lang="en-GB" sz="1200" kern="1200" dirty="0">
                <a:solidFill>
                  <a:schemeClr val="tx1"/>
                </a:solidFill>
                <a:effectLst/>
                <a:latin typeface="+mn-lt"/>
                <a:ea typeface="+mn-ea"/>
                <a:cs typeface="+mn-cs"/>
              </a:rPr>
              <a:t>. It also entails and refers to specific abilities or unique qualities of young people to </a:t>
            </a:r>
            <a:r>
              <a:rPr lang="en-GB" sz="1200" u="sng" kern="1200" dirty="0">
                <a:solidFill>
                  <a:schemeClr val="tx1"/>
                </a:solidFill>
                <a:effectLst/>
                <a:latin typeface="+mn-lt"/>
                <a:ea typeface="+mn-ea"/>
                <a:cs typeface="+mn-cs"/>
              </a:rPr>
              <a:t>inspire and influence positive change by own actions in others or within their communities.</a:t>
            </a:r>
            <a:r>
              <a:rPr lang="en-GB" sz="1200" kern="1200" dirty="0">
                <a:solidFill>
                  <a:schemeClr val="tx1"/>
                </a:solidFill>
                <a:effectLst/>
                <a:latin typeface="+mn-lt"/>
                <a:ea typeface="+mn-ea"/>
                <a:cs typeface="+mn-cs"/>
              </a:rPr>
              <a:t> Red Cross Red Crescent Youth </a:t>
            </a:r>
            <a:r>
              <a:rPr lang="en-GB" sz="1200" u="sng" kern="1200" dirty="0">
                <a:solidFill>
                  <a:schemeClr val="tx1"/>
                </a:solidFill>
                <a:effectLst/>
                <a:latin typeface="+mn-lt"/>
                <a:ea typeface="+mn-ea"/>
                <a:cs typeface="+mn-cs"/>
              </a:rPr>
              <a:t>leaders represent their peers and advocate for vulnerable and marginalized groups.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In-line with the IFRC Youth Policy (2011), Red Cross Red Crescent Youth leaders tackle contemporary and emerging issues; innovate and adopt modern media and IT; serve as inter-cultural ambassadors, agents of change, community mobilisers; participate in decision making, governance, and management; and utilise peer to peer approaches through their engagement in diverse Red Cross Red Crescent youth networks. </a:t>
            </a:r>
          </a:p>
          <a:p>
            <a:endParaRPr lang="en-GB" sz="1200" b="1" i="1" kern="1200" dirty="0">
              <a:solidFill>
                <a:schemeClr val="tx1"/>
              </a:solidFill>
              <a:effectLst/>
              <a:latin typeface="+mn-lt"/>
              <a:ea typeface="+mn-ea"/>
              <a:cs typeface="+mn-cs"/>
            </a:endParaRPr>
          </a:p>
          <a:p>
            <a:r>
              <a:rPr lang="en-GB" sz="1200" b="0" i="1" u="sng" kern="1200" dirty="0">
                <a:solidFill>
                  <a:schemeClr val="tx1"/>
                </a:solidFill>
                <a:effectLst/>
                <a:latin typeface="+mn-lt"/>
                <a:ea typeface="+mn-ea"/>
                <a:cs typeface="+mn-cs"/>
              </a:rPr>
              <a:t>Youth as Volunteers</a:t>
            </a:r>
            <a:endParaRPr lang="en-GB" sz="1200" b="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Red Cross Red Crescent, young volunteers take the lead in planning, designing, delivering and reviewing of programs and services of National Societies</a:t>
            </a:r>
            <a:r>
              <a:rPr lang="en-GB" sz="1200" u="sng" kern="1200" dirty="0">
                <a:solidFill>
                  <a:schemeClr val="tx1"/>
                </a:solidFill>
                <a:effectLst/>
                <a:latin typeface="+mn-lt"/>
                <a:ea typeface="+mn-ea"/>
                <a:cs typeface="+mn-cs"/>
              </a:rPr>
              <a:t>. As deliverers of service and programs, they may have specific needs.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 general, Red Cross Red Crescent volunteers are individuals who carry out volunteering activities for a National Society, occasionally or regularly, without intention for personal gain.  They do this by delivering services directly and indirectly to vulnerable people and through seeking to prevent and reduce human suffering and social exclusion where they can, based on their skills, capacities, and experiences. It is an obligation and responsibility of National Societies to ensure protection, safety, and security of all volunteers throughout their engagement. </a:t>
            </a:r>
          </a:p>
          <a:p>
            <a:endParaRPr lang="en-GB" dirty="0"/>
          </a:p>
          <a:p>
            <a:r>
              <a:rPr lang="en-GB" sz="1200" b="0" i="0" u="sng" kern="1200" dirty="0">
                <a:solidFill>
                  <a:schemeClr val="tx1"/>
                </a:solidFill>
                <a:effectLst/>
                <a:latin typeface="+mn-lt"/>
                <a:ea typeface="+mn-ea"/>
                <a:cs typeface="+mn-cs"/>
              </a:rPr>
              <a:t>Youth as beneficiaries</a:t>
            </a:r>
          </a:p>
          <a:p>
            <a:r>
              <a:rPr lang="en-GB" sz="1200" kern="1200" dirty="0">
                <a:solidFill>
                  <a:schemeClr val="tx1"/>
                </a:solidFill>
                <a:effectLst/>
                <a:latin typeface="+mn-lt"/>
                <a:ea typeface="+mn-ea"/>
                <a:cs typeface="+mn-cs"/>
              </a:rPr>
              <a:t>In Red Cross Red Crescent, young beneficiaries are all children, adolescents, and young adults who </a:t>
            </a:r>
            <a:r>
              <a:rPr lang="en-GB" sz="1200" u="sng" kern="1200" dirty="0">
                <a:solidFill>
                  <a:schemeClr val="tx1"/>
                </a:solidFill>
                <a:effectLst/>
                <a:latin typeface="+mn-lt"/>
                <a:ea typeface="+mn-ea"/>
                <a:cs typeface="+mn-cs"/>
              </a:rPr>
              <a:t>participate in, benefit from, and/or are empowered by</a:t>
            </a:r>
            <a:r>
              <a:rPr lang="en-GB" sz="1200" kern="1200" dirty="0">
                <a:solidFill>
                  <a:schemeClr val="tx1"/>
                </a:solidFill>
                <a:effectLst/>
                <a:latin typeface="+mn-lt"/>
                <a:ea typeface="+mn-ea"/>
                <a:cs typeface="+mn-cs"/>
              </a:rPr>
              <a:t> Red Cross Red Crescent programmes and services.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Young beneficiaries are not passive receivers of aid. On the contrary, they are involved in the planning, design, delivery, and review of Red Cross Red Crescent programs and services affecting them. Throughout their engagement, National Societies must provide all the age categories of young beneficiaries with opportunities for advancement of their personal and professional development in the effort to </a:t>
            </a:r>
            <a:r>
              <a:rPr lang="en-GB" sz="1200" u="sng" kern="1200" dirty="0">
                <a:solidFill>
                  <a:schemeClr val="tx1"/>
                </a:solidFill>
                <a:effectLst/>
                <a:latin typeface="+mn-lt"/>
                <a:ea typeface="+mn-ea"/>
                <a:cs typeface="+mn-cs"/>
              </a:rPr>
              <a:t>enable their empowerment and giving back to their communities</a:t>
            </a:r>
            <a:r>
              <a:rPr lang="en-GB" sz="1200" u="none"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7B973897-C0F7-4B09-A3B2-1AC3AAB39301}" type="slidenum">
              <a:rPr lang="en-GB" smtClean="0"/>
              <a:pPr/>
              <a:t>9</a:t>
            </a:fld>
            <a:endParaRPr lang="en-GB" dirty="0"/>
          </a:p>
        </p:txBody>
      </p:sp>
    </p:spTree>
    <p:extLst>
      <p:ext uri="{BB962C8B-B14F-4D97-AF65-F5344CB8AC3E}">
        <p14:creationId xmlns:p14="http://schemas.microsoft.com/office/powerpoint/2010/main" val="377731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p:spPr>
      </p:sp>
      <p:sp>
        <p:nvSpPr>
          <p:cNvPr id="3" name="Notes Placeholder 2"/>
          <p:cNvSpPr>
            <a:spLocks noGrp="1"/>
          </p:cNvSpPr>
          <p:nvPr>
            <p:ph type="body" idx="1"/>
          </p:nvPr>
        </p:nvSpPr>
        <p:spPr/>
        <p:txBody>
          <a:bodyPr>
            <a:normAutofit fontScale="40000" lnSpcReduction="20000"/>
          </a:bodyPr>
          <a:lstStyle/>
          <a:p>
            <a:r>
              <a:rPr lang="en-GB" sz="1200" i="0" kern="1200" dirty="0">
                <a:solidFill>
                  <a:schemeClr val="tx1"/>
                </a:solidFill>
                <a:effectLst/>
                <a:latin typeface="+mn-lt"/>
                <a:ea typeface="+mn-ea"/>
                <a:cs typeface="+mn-cs"/>
              </a:rPr>
              <a:t>In this slide,</a:t>
            </a:r>
            <a:r>
              <a:rPr lang="en-GB" sz="1200" i="0" kern="1200" baseline="0" dirty="0">
                <a:solidFill>
                  <a:schemeClr val="tx1"/>
                </a:solidFill>
                <a:effectLst/>
                <a:latin typeface="+mn-lt"/>
                <a:ea typeface="+mn-ea"/>
                <a:cs typeface="+mn-cs"/>
              </a:rPr>
              <a:t> key components/building blocks of the IFRC Y.E.S. are brought together. </a:t>
            </a:r>
          </a:p>
          <a:p>
            <a:endParaRPr lang="en-GB" sz="1200" i="0" kern="1200" baseline="0" dirty="0">
              <a:solidFill>
                <a:schemeClr val="tx1"/>
              </a:solidFill>
              <a:effectLst/>
              <a:latin typeface="+mn-lt"/>
              <a:ea typeface="+mn-ea"/>
              <a:cs typeface="+mn-cs"/>
            </a:endParaRPr>
          </a:p>
          <a:p>
            <a:r>
              <a:rPr lang="en-GB" sz="1200" i="0" kern="1200" baseline="0" dirty="0">
                <a:solidFill>
                  <a:schemeClr val="tx1"/>
                </a:solidFill>
                <a:effectLst/>
                <a:latin typeface="+mn-lt"/>
                <a:ea typeface="+mn-ea"/>
                <a:cs typeface="+mn-cs"/>
              </a:rPr>
              <a:t>Definitions are to be introduced – however, one should be reasonable with the level of details. Depending on the audience, once could probably focus and feature mainly on the new aspects of the definitions. </a:t>
            </a:r>
          </a:p>
          <a:p>
            <a:endParaRPr lang="en-GB" sz="1200" i="1" kern="1200" dirty="0">
              <a:solidFill>
                <a:schemeClr val="tx1"/>
              </a:solidFill>
              <a:effectLst/>
              <a:latin typeface="+mn-lt"/>
              <a:ea typeface="+mn-ea"/>
              <a:cs typeface="+mn-cs"/>
            </a:endParaRPr>
          </a:p>
          <a:p>
            <a:r>
              <a:rPr lang="en-GB" sz="1200" b="1" i="1" kern="1200" dirty="0">
                <a:solidFill>
                  <a:schemeClr val="tx1"/>
                </a:solidFill>
                <a:effectLst/>
                <a:latin typeface="+mn-lt"/>
                <a:ea typeface="+mn-ea"/>
                <a:cs typeface="+mn-cs"/>
              </a:rPr>
              <a:t>3Es concept </a:t>
            </a:r>
            <a:r>
              <a:rPr lang="en-GB" sz="1200" b="0" i="1" kern="1200" dirty="0">
                <a:solidFill>
                  <a:schemeClr val="tx1"/>
                </a:solidFill>
                <a:effectLst/>
                <a:latin typeface="+mn-lt"/>
                <a:ea typeface="+mn-ea"/>
                <a:cs typeface="+mn-cs"/>
              </a:rPr>
              <a:t>(IFRC own framework</a:t>
            </a:r>
            <a:r>
              <a:rPr lang="en-GB" sz="1200" b="0" i="1" kern="1200" baseline="0" dirty="0">
                <a:solidFill>
                  <a:schemeClr val="tx1"/>
                </a:solidFill>
                <a:effectLst/>
                <a:latin typeface="+mn-lt"/>
                <a:ea typeface="+mn-ea"/>
                <a:cs typeface="+mn-cs"/>
              </a:rPr>
              <a:t> introduced at the GYC 2012</a:t>
            </a:r>
            <a:r>
              <a:rPr lang="en-GB" sz="1200" b="0" i="1" kern="1200" dirty="0">
                <a:solidFill>
                  <a:schemeClr val="tx1"/>
                </a:solidFill>
                <a:effectLst/>
                <a:latin typeface="+mn-lt"/>
                <a:ea typeface="+mn-ea"/>
                <a:cs typeface="+mn-cs"/>
              </a:rPr>
              <a:t>)</a:t>
            </a:r>
          </a:p>
          <a:p>
            <a:endParaRPr lang="en-GB" sz="1200" b="1" i="1" kern="1200" dirty="0">
              <a:solidFill>
                <a:schemeClr val="tx1"/>
              </a:solidFill>
              <a:effectLst/>
              <a:latin typeface="+mn-lt"/>
              <a:ea typeface="+mn-ea"/>
              <a:cs typeface="+mn-cs"/>
            </a:endParaRPr>
          </a:p>
          <a:p>
            <a:r>
              <a:rPr lang="en-GB" sz="1200" i="1" u="sng" kern="1200" dirty="0">
                <a:solidFill>
                  <a:schemeClr val="tx1"/>
                </a:solidFill>
                <a:effectLst/>
                <a:latin typeface="+mn-lt"/>
                <a:ea typeface="+mn-ea"/>
                <a:cs typeface="+mn-cs"/>
              </a:rPr>
              <a:t>Importance of Youth Education </a:t>
            </a:r>
            <a:endParaRPr lang="en-GB" sz="120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For children, adolescents, and young adults to take the lead in their capacities of volunteers, members, staff of National Societies, and beneficiaries, they need to be educated (in non-formal, formal, and informal settings). More specifically, they need to be provided with opportunities for development and practice of relevant life skills, values, and technical and administrative competences</a:t>
            </a:r>
            <a:r>
              <a:rPr lang="en-GB" sz="1200" u="none"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rPr>
              <a:t>Education means access to resources and equal opportunities.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i="1" u="sng" kern="1200" dirty="0">
                <a:solidFill>
                  <a:schemeClr val="tx1"/>
                </a:solidFill>
                <a:effectLst/>
                <a:latin typeface="+mn-lt"/>
                <a:ea typeface="+mn-ea"/>
                <a:cs typeface="+mn-cs"/>
              </a:rPr>
              <a:t>Importance of Youth Empowerment </a:t>
            </a:r>
            <a:endParaRPr lang="en-GB" sz="120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regard to specific vulnerabilities due to combination of age, social position, and societal status, children, adolescents, and young adults need to be empowered throughout their engagement with Red Cross Red Crescent as volunteers and beneficiaries. More specifically, National Societies’ programs and services should allow for </a:t>
            </a:r>
            <a:r>
              <a:rPr lang="en-GB" sz="1200" u="sng" kern="1200" dirty="0">
                <a:solidFill>
                  <a:schemeClr val="tx1"/>
                </a:solidFill>
                <a:effectLst/>
                <a:latin typeface="+mn-lt"/>
                <a:ea typeface="+mn-ea"/>
                <a:cs typeface="+mn-cs"/>
              </a:rPr>
              <a:t>processes in which </a:t>
            </a:r>
            <a:r>
              <a:rPr lang="en-US" sz="1200" u="sng" kern="1200" dirty="0">
                <a:solidFill>
                  <a:schemeClr val="tx1"/>
                </a:solidFill>
                <a:effectLst/>
                <a:latin typeface="+mn-lt"/>
                <a:ea typeface="+mn-ea"/>
                <a:cs typeface="+mn-cs"/>
              </a:rPr>
              <a:t>young people gradually acquire the ability, authority, and agency to make decisions and implement change in their own lives and the lives of other people</a:t>
            </a:r>
            <a:r>
              <a:rPr lang="en-US" sz="1200" kern="1200" dirty="0">
                <a:solidFill>
                  <a:schemeClr val="tx1"/>
                </a:solidFill>
                <a:effectLst/>
                <a:latin typeface="+mn-lt"/>
                <a:ea typeface="+mn-ea"/>
                <a:cs typeface="+mn-cs"/>
              </a:rPr>
              <a:t> (children, adolescents, young adults, and adults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Youth Empowerment means engaging young people in what and how National Societies do with and for young people</a:t>
            </a:r>
            <a:r>
              <a:rPr lang="en-US" sz="1200" kern="1200" dirty="0">
                <a:solidFill>
                  <a:schemeClr val="tx1"/>
                </a:solidFill>
                <a:effectLst/>
                <a:latin typeface="+mn-lt"/>
                <a:ea typeface="+mn-ea"/>
                <a:cs typeface="+mn-cs"/>
              </a:rPr>
              <a:t>. </a:t>
            </a:r>
            <a:endParaRPr lang="en-GB" dirty="0">
              <a:effectLst/>
            </a:endParaRPr>
          </a:p>
          <a:p>
            <a:r>
              <a:rPr lang="en-US" sz="1200" kern="1200" dirty="0">
                <a:solidFill>
                  <a:schemeClr val="tx1"/>
                </a:solidFill>
                <a:effectLst/>
                <a:latin typeface="+mn-lt"/>
                <a:ea typeface="+mn-ea"/>
                <a:cs typeface="+mn-cs"/>
              </a:rPr>
              <a:t> </a:t>
            </a:r>
            <a:endParaRPr lang="en-GB" dirty="0">
              <a:effectLst/>
            </a:endParaRPr>
          </a:p>
          <a:p>
            <a:r>
              <a:rPr lang="en-GB" sz="1200" i="1" u="sng" kern="1200" dirty="0">
                <a:solidFill>
                  <a:schemeClr val="tx1"/>
                </a:solidFill>
                <a:effectLst/>
                <a:latin typeface="+mn-lt"/>
                <a:ea typeface="+mn-ea"/>
                <a:cs typeface="+mn-cs"/>
              </a:rPr>
              <a:t>Importance of Enabling environments for Youth </a:t>
            </a:r>
            <a:endParaRPr lang="en-GB" u="sng" dirty="0">
              <a:effectLst/>
            </a:endParaRPr>
          </a:p>
          <a:p>
            <a:r>
              <a:rPr lang="en-GB" sz="1200" kern="1200" dirty="0">
                <a:solidFill>
                  <a:schemeClr val="tx1"/>
                </a:solidFill>
                <a:effectLst/>
                <a:latin typeface="+mn-lt"/>
                <a:ea typeface="+mn-ea"/>
                <a:cs typeface="+mn-cs"/>
              </a:rPr>
              <a:t>For educated and empowered children, adolescents, and young people to become agents of change participating and leading within National Societies’ service delivery, governance, leadership, and management, National Societies need to create enabling environments.  More specifically, National Societies need to be educated in the realms of youth engagement and youth development. </a:t>
            </a:r>
            <a:r>
              <a:rPr lang="en-GB" sz="1200" u="sng" kern="1200" dirty="0">
                <a:solidFill>
                  <a:schemeClr val="tx1"/>
                </a:solidFill>
                <a:effectLst/>
                <a:latin typeface="+mn-lt"/>
                <a:ea typeface="+mn-ea"/>
                <a:cs typeface="+mn-cs"/>
              </a:rPr>
              <a:t>Changes of institutional environments, cultures, processes, structures, policies, regulations, etc., to enable thriving youth action in all domains and at all levels must be evidence based and informed by intergenerational dialogue</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rPr>
              <a:t>Enabling environments for youth are about realizing potential of groups and individuals within organisation</a:t>
            </a:r>
            <a:r>
              <a:rPr lang="en-GB"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1" kern="1200" dirty="0">
                <a:solidFill>
                  <a:schemeClr val="tx1"/>
                </a:solidFill>
                <a:effectLst/>
                <a:latin typeface="+mn-lt"/>
                <a:ea typeface="+mn-ea"/>
                <a:cs typeface="+mn-cs"/>
              </a:rPr>
              <a:t>Key youth definitions</a:t>
            </a:r>
            <a:r>
              <a:rPr lang="en-GB" sz="1200" b="1" i="1" kern="1200" baseline="0" dirty="0">
                <a:solidFill>
                  <a:schemeClr val="tx1"/>
                </a:solidFill>
                <a:effectLst/>
                <a:latin typeface="+mn-lt"/>
                <a:ea typeface="+mn-ea"/>
                <a:cs typeface="+mn-cs"/>
              </a:rPr>
              <a:t> </a:t>
            </a:r>
            <a:r>
              <a:rPr lang="en-GB" sz="1200" b="0" i="1" kern="1200" baseline="0" dirty="0">
                <a:solidFill>
                  <a:schemeClr val="tx1"/>
                </a:solidFill>
                <a:effectLst/>
                <a:latin typeface="+mn-lt"/>
                <a:ea typeface="+mn-ea"/>
                <a:cs typeface="+mn-cs"/>
              </a:rPr>
              <a:t> (Stemming from the IFRC Youth policy and amended by the Drafting team of the IFRC YES; endorsed by the Youth Commission)</a:t>
            </a:r>
            <a:endParaRPr lang="en-GB" sz="1200" b="0" i="1"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b="0" i="1" u="sng" kern="1200" dirty="0">
                <a:solidFill>
                  <a:schemeClr val="tx1"/>
                </a:solidFill>
                <a:effectLst/>
                <a:latin typeface="+mn-lt"/>
                <a:ea typeface="+mn-ea"/>
                <a:cs typeface="+mn-cs"/>
              </a:rPr>
              <a:t>Youth and Young people </a:t>
            </a:r>
            <a:endParaRPr lang="en-GB" sz="1200" b="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terms "youth" and "young people" in the IFRC cover people in the age range of 5 to 30 years. This includes children (5 to 11 years old), adolescents (12 to 17 years old), and young adults (18 to 30 years old). National Societies are guided reasonably by this range in adopting their own definitions according to local laws, social norms and cultural contexts.</a:t>
            </a:r>
          </a:p>
          <a:p>
            <a:endParaRPr lang="en-GB" sz="1200" kern="1200" dirty="0">
              <a:solidFill>
                <a:schemeClr val="tx1"/>
              </a:solidFill>
              <a:effectLst/>
              <a:latin typeface="+mn-lt"/>
              <a:ea typeface="+mn-ea"/>
              <a:cs typeface="+mn-cs"/>
            </a:endParaRPr>
          </a:p>
          <a:p>
            <a:r>
              <a:rPr lang="en-GB" sz="1200" b="0" i="1" u="sng" kern="1200" dirty="0">
                <a:solidFill>
                  <a:schemeClr val="tx1"/>
                </a:solidFill>
                <a:effectLst/>
                <a:latin typeface="+mn-lt"/>
                <a:ea typeface="+mn-ea"/>
                <a:cs typeface="+mn-cs"/>
              </a:rPr>
              <a:t>Youth as Leaders</a:t>
            </a:r>
            <a:endParaRPr lang="en-GB" sz="1200" b="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Red Cross Red Crescent, youth can take a lead in their capacity as volunteers, members, and staff. Youth leadership is </a:t>
            </a:r>
            <a:r>
              <a:rPr lang="en-GB" sz="1200" u="sng" kern="1200" dirty="0">
                <a:solidFill>
                  <a:schemeClr val="tx1"/>
                </a:solidFill>
                <a:effectLst/>
                <a:latin typeface="+mn-lt"/>
                <a:ea typeface="+mn-ea"/>
                <a:cs typeface="+mn-cs"/>
              </a:rPr>
              <a:t>not exclusively about the title and position</a:t>
            </a:r>
            <a:r>
              <a:rPr lang="en-GB" sz="1200" kern="1200" dirty="0">
                <a:solidFill>
                  <a:schemeClr val="tx1"/>
                </a:solidFill>
                <a:effectLst/>
                <a:latin typeface="+mn-lt"/>
                <a:ea typeface="+mn-ea"/>
                <a:cs typeface="+mn-cs"/>
              </a:rPr>
              <a:t>. It also entails and refers to specific abilities or unique qualities of young people to </a:t>
            </a:r>
            <a:r>
              <a:rPr lang="en-GB" sz="1200" u="sng" kern="1200" dirty="0">
                <a:solidFill>
                  <a:schemeClr val="tx1"/>
                </a:solidFill>
                <a:effectLst/>
                <a:latin typeface="+mn-lt"/>
                <a:ea typeface="+mn-ea"/>
                <a:cs typeface="+mn-cs"/>
              </a:rPr>
              <a:t>inspire and influence positive change by own actions in others or within their communities.</a:t>
            </a:r>
            <a:r>
              <a:rPr lang="en-GB" sz="1200" kern="1200" dirty="0">
                <a:solidFill>
                  <a:schemeClr val="tx1"/>
                </a:solidFill>
                <a:effectLst/>
                <a:latin typeface="+mn-lt"/>
                <a:ea typeface="+mn-ea"/>
                <a:cs typeface="+mn-cs"/>
              </a:rPr>
              <a:t> Red Cross Red Crescent Youth </a:t>
            </a:r>
            <a:r>
              <a:rPr lang="en-GB" sz="1200" u="sng" kern="1200" dirty="0">
                <a:solidFill>
                  <a:schemeClr val="tx1"/>
                </a:solidFill>
                <a:effectLst/>
                <a:latin typeface="+mn-lt"/>
                <a:ea typeface="+mn-ea"/>
                <a:cs typeface="+mn-cs"/>
              </a:rPr>
              <a:t>leaders represent their peers and advocate for vulnerable and marginalized groups.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In-line with the IFRC Youth Policy (2011), Red Cross Red Crescent Youth leaders tackle contemporary and emerging issues; innovate and adopt modern media and IT; serve as inter-cultural ambassadors, agents of change, community mobilisers; participate in decision making, governance, and management; and utilise peer to peer approaches through their engagement in diverse Red Cross Red Crescent youth networks. </a:t>
            </a:r>
          </a:p>
          <a:p>
            <a:endParaRPr lang="en-GB" sz="1200" b="1" i="1" kern="1200" dirty="0">
              <a:solidFill>
                <a:schemeClr val="tx1"/>
              </a:solidFill>
              <a:effectLst/>
              <a:latin typeface="+mn-lt"/>
              <a:ea typeface="+mn-ea"/>
              <a:cs typeface="+mn-cs"/>
            </a:endParaRPr>
          </a:p>
          <a:p>
            <a:r>
              <a:rPr lang="en-GB" sz="1200" b="0" i="1" u="sng" kern="1200" dirty="0">
                <a:solidFill>
                  <a:schemeClr val="tx1"/>
                </a:solidFill>
                <a:effectLst/>
                <a:latin typeface="+mn-lt"/>
                <a:ea typeface="+mn-ea"/>
                <a:cs typeface="+mn-cs"/>
              </a:rPr>
              <a:t>Youth as Volunteers</a:t>
            </a:r>
            <a:endParaRPr lang="en-GB" sz="1200" b="0" u="sng"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Red Cross Red Crescent, young volunteers take the lead in planning, designing, delivering and reviewing of programs and services of National Societies</a:t>
            </a:r>
            <a:r>
              <a:rPr lang="en-GB" sz="1200" u="sng" kern="1200" dirty="0">
                <a:solidFill>
                  <a:schemeClr val="tx1"/>
                </a:solidFill>
                <a:effectLst/>
                <a:latin typeface="+mn-lt"/>
                <a:ea typeface="+mn-ea"/>
                <a:cs typeface="+mn-cs"/>
              </a:rPr>
              <a:t>. As deliverers of service and programs, they may have specific needs.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In general, Red Cross Red Crescent volunteers are individuals who carry out volunteering activities for a National Society, occasionally or regularly, without intention for personal gain.  They do this by delivering services directly and indirectly to vulnerable people and through seeking to prevent and reduce human suffering and social exclusion where they can, based on their skills, capacities, and experiences. It is an obligation and responsibility of National Societies to ensure protection, safety, and security of all volunteers throughout their engagement. </a:t>
            </a:r>
          </a:p>
          <a:p>
            <a:endParaRPr lang="en-GB" dirty="0"/>
          </a:p>
          <a:p>
            <a:r>
              <a:rPr lang="en-GB" sz="1200" b="0" i="0" u="sng" kern="1200" dirty="0">
                <a:solidFill>
                  <a:schemeClr val="tx1"/>
                </a:solidFill>
                <a:effectLst/>
                <a:latin typeface="+mn-lt"/>
                <a:ea typeface="+mn-ea"/>
                <a:cs typeface="+mn-cs"/>
              </a:rPr>
              <a:t>Youth as beneficiaries</a:t>
            </a:r>
          </a:p>
          <a:p>
            <a:r>
              <a:rPr lang="en-GB" sz="1200" kern="1200" dirty="0">
                <a:solidFill>
                  <a:schemeClr val="tx1"/>
                </a:solidFill>
                <a:effectLst/>
                <a:latin typeface="+mn-lt"/>
                <a:ea typeface="+mn-ea"/>
                <a:cs typeface="+mn-cs"/>
              </a:rPr>
              <a:t>In Red Cross Red Crescent, young beneficiaries are all children, adolescents, and young adults who </a:t>
            </a:r>
            <a:r>
              <a:rPr lang="en-GB" sz="1200" u="sng" kern="1200" dirty="0">
                <a:solidFill>
                  <a:schemeClr val="tx1"/>
                </a:solidFill>
                <a:effectLst/>
                <a:latin typeface="+mn-lt"/>
                <a:ea typeface="+mn-ea"/>
                <a:cs typeface="+mn-cs"/>
              </a:rPr>
              <a:t>participate in, benefit from, and/or are empowered by</a:t>
            </a:r>
            <a:r>
              <a:rPr lang="en-GB" sz="1200" kern="1200" dirty="0">
                <a:solidFill>
                  <a:schemeClr val="tx1"/>
                </a:solidFill>
                <a:effectLst/>
                <a:latin typeface="+mn-lt"/>
                <a:ea typeface="+mn-ea"/>
                <a:cs typeface="+mn-cs"/>
              </a:rPr>
              <a:t> Red Cross Red Crescent programmes and services.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Young beneficiaries are not passive receivers of aid. On the contrary, they are involved in the planning, design, delivery, and review of Red Cross Red Crescent programs and services affecting them. Throughout their engagement, National Societies must provide all the age categories of young beneficiaries with opportunities for advancement of their personal and professional development in the effort to </a:t>
            </a:r>
            <a:r>
              <a:rPr lang="en-GB" sz="1200" u="sng" kern="1200" dirty="0">
                <a:solidFill>
                  <a:schemeClr val="tx1"/>
                </a:solidFill>
                <a:effectLst/>
                <a:latin typeface="+mn-lt"/>
                <a:ea typeface="+mn-ea"/>
                <a:cs typeface="+mn-cs"/>
              </a:rPr>
              <a:t>enable their empowerment and giving back to their communities</a:t>
            </a:r>
            <a:r>
              <a:rPr lang="en-GB" sz="1200" u="none"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7B973897-C0F7-4B09-A3B2-1AC3AAB39301}" type="slidenum">
              <a:rPr lang="en-GB" smtClean="0"/>
              <a:pPr/>
              <a:t>10</a:t>
            </a:fld>
            <a:endParaRPr lang="en-GB" dirty="0"/>
          </a:p>
        </p:txBody>
      </p:sp>
    </p:spTree>
    <p:extLst>
      <p:ext uri="{BB962C8B-B14F-4D97-AF65-F5344CB8AC3E}">
        <p14:creationId xmlns:p14="http://schemas.microsoft.com/office/powerpoint/2010/main" val="291277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without photo">
    <p:spTree>
      <p:nvGrpSpPr>
        <p:cNvPr id="1" name=""/>
        <p:cNvGrpSpPr/>
        <p:nvPr/>
      </p:nvGrpSpPr>
      <p:grpSpPr>
        <a:xfrm>
          <a:off x="0" y="0"/>
          <a:ext cx="0" cy="0"/>
          <a:chOff x="0" y="0"/>
          <a:chExt cx="0" cy="0"/>
        </a:xfrm>
      </p:grpSpPr>
      <p:sp>
        <p:nvSpPr>
          <p:cNvPr id="4" name="Rectangle 10"/>
          <p:cNvSpPr/>
          <p:nvPr userDrawn="1"/>
        </p:nvSpPr>
        <p:spPr>
          <a:xfrm>
            <a:off x="152400" y="152400"/>
            <a:ext cx="8839200" cy="5753100"/>
          </a:xfrm>
          <a:prstGeom prst="rect">
            <a:avLst/>
          </a:prstGeom>
          <a:solidFill>
            <a:srgbClr val="6658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11"/>
          <p:cNvGrpSpPr>
            <a:grpSpLocks/>
          </p:cNvGrpSpPr>
          <p:nvPr userDrawn="1"/>
        </p:nvGrpSpPr>
        <p:grpSpPr bwMode="auto">
          <a:xfrm>
            <a:off x="339725" y="339725"/>
            <a:ext cx="1260475" cy="1260475"/>
            <a:chOff x="228600" y="228600"/>
            <a:chExt cx="1260000" cy="1260000"/>
          </a:xfrm>
        </p:grpSpPr>
        <p:sp>
          <p:nvSpPr>
            <p:cNvPr id="6" name="Oval 12"/>
            <p:cNvSpPr/>
            <p:nvPr userDrawn="1"/>
          </p:nvSpPr>
          <p:spPr>
            <a:xfrm>
              <a:off x="228600" y="228600"/>
              <a:ext cx="1260000" cy="1260000"/>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extBox 13"/>
            <p:cNvSpPr txBox="1">
              <a:spLocks noChangeArrowheads="1"/>
            </p:cNvSpPr>
            <p:nvPr userDrawn="1"/>
          </p:nvSpPr>
          <p:spPr bwMode="auto">
            <a:xfrm>
              <a:off x="282555" y="664500"/>
              <a:ext cx="1144157" cy="3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2500" b="1" dirty="0">
                  <a:solidFill>
                    <a:srgbClr val="FFFFFF"/>
                  </a:solidFill>
                </a:rPr>
                <a:t>IPE </a:t>
              </a:r>
              <a:endParaRPr lang="en-US" altLang="en-US" sz="2500" dirty="0">
                <a:solidFill>
                  <a:srgbClr val="FFFFFF"/>
                </a:solidFill>
              </a:endParaRPr>
            </a:p>
          </p:txBody>
        </p:sp>
      </p:grpSp>
      <p:sp>
        <p:nvSpPr>
          <p:cNvPr id="2" name="Title 1"/>
          <p:cNvSpPr>
            <a:spLocks noGrp="1"/>
          </p:cNvSpPr>
          <p:nvPr>
            <p:ph type="ctrTitle" hasCustomPrompt="1"/>
          </p:nvPr>
        </p:nvSpPr>
        <p:spPr>
          <a:xfrm>
            <a:off x="990600" y="2819400"/>
            <a:ext cx="7239000" cy="647591"/>
          </a:xfrm>
        </p:spPr>
        <p:txBody>
          <a:bodyPr/>
          <a:lstStyle>
            <a:lvl1pPr algn="r">
              <a:defRPr b="1" baseline="0">
                <a:solidFill>
                  <a:schemeClr val="bg1"/>
                </a:solidFill>
              </a:defRPr>
            </a:lvl1pPr>
          </a:lstStyle>
          <a:p>
            <a:r>
              <a:rPr lang="en-US" dirty="0"/>
              <a:t>REPORT OF THE YOUTH COMMISSION</a:t>
            </a:r>
            <a:endParaRPr lang="en-GB" dirty="0"/>
          </a:p>
        </p:txBody>
      </p:sp>
      <p:sp>
        <p:nvSpPr>
          <p:cNvPr id="3" name="Subtitle 2"/>
          <p:cNvSpPr>
            <a:spLocks noGrp="1"/>
          </p:cNvSpPr>
          <p:nvPr>
            <p:ph type="subTitle" idx="1"/>
          </p:nvPr>
        </p:nvSpPr>
        <p:spPr>
          <a:xfrm>
            <a:off x="990600" y="3886200"/>
            <a:ext cx="7239000" cy="1752600"/>
          </a:xfrm>
        </p:spPr>
        <p:txBody>
          <a:bodyPr>
            <a:normAutofit/>
          </a:bodyPr>
          <a:lstStyle>
            <a:lvl1pPr marL="0" indent="0" algn="r">
              <a:buNone/>
              <a:defRPr sz="2400" b="1">
                <a:solidFill>
                  <a:srgbClr val="5418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NL" dirty="0"/>
          </a:p>
        </p:txBody>
      </p:sp>
      <p:sp>
        <p:nvSpPr>
          <p:cNvPr id="3" name="Tijdelijke aanduiding voor voettekst 2"/>
          <p:cNvSpPr>
            <a:spLocks noGrp="1"/>
          </p:cNvSpPr>
          <p:nvPr>
            <p:ph type="ftr" sz="quarter" idx="11"/>
          </p:nvPr>
        </p:nvSpPr>
        <p:spPr/>
        <p:txBody>
          <a:bodyPr/>
          <a:lstStyle/>
          <a:p>
            <a:endParaRPr lang="nl-NL" dirty="0"/>
          </a:p>
        </p:txBody>
      </p:sp>
      <p:sp>
        <p:nvSpPr>
          <p:cNvPr id="4" name="Tijdelijke aanduiding voor dianummer 3"/>
          <p:cNvSpPr>
            <a:spLocks noGrp="1"/>
          </p:cNvSpPr>
          <p:nvPr>
            <p:ph type="sldNum" sz="quarter" idx="12"/>
          </p:nvPr>
        </p:nvSpPr>
        <p:spPr/>
        <p:txBody>
          <a:bodyPr/>
          <a:lstStyle/>
          <a:p>
            <a:endParaRPr lang="nl-NL" dirty="0"/>
          </a:p>
        </p:txBody>
      </p:sp>
    </p:spTree>
    <p:extLst>
      <p:ext uri="{BB962C8B-B14F-4D97-AF65-F5344CB8AC3E}">
        <p14:creationId xmlns:p14="http://schemas.microsoft.com/office/powerpoint/2010/main" val="162203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10"/>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11"/>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cxnSp>
        <p:nvCxnSpPr>
          <p:cNvPr id="6" name="Straight Connector 10"/>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11"/>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lvl1pPr>
              <a:defRPr baseline="0"/>
            </a:lvl1pPr>
          </a:lstStyle>
          <a:p>
            <a:endParaRPr lang="en-GB" dirty="0"/>
          </a:p>
        </p:txBody>
      </p:sp>
      <p:sp>
        <p:nvSpPr>
          <p:cNvPr id="7" name="Text Placeholder 6"/>
          <p:cNvSpPr>
            <a:spLocks noGrp="1"/>
          </p:cNvSpPr>
          <p:nvPr>
            <p:ph type="body" sz="quarter" idx="11"/>
          </p:nvPr>
        </p:nvSpPr>
        <p:spPr>
          <a:xfrm>
            <a:off x="1828800" y="1676400"/>
            <a:ext cx="6855370" cy="4191000"/>
          </a:xfrm>
        </p:spPr>
        <p:txBody>
          <a:bodyPr/>
          <a:lstStyle>
            <a:lvl1pPr>
              <a:defRPr baseline="0"/>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nd contact Layout">
    <p:spTree>
      <p:nvGrpSpPr>
        <p:cNvPr id="1" name=""/>
        <p:cNvGrpSpPr/>
        <p:nvPr/>
      </p:nvGrpSpPr>
      <p:grpSpPr>
        <a:xfrm>
          <a:off x="0" y="0"/>
          <a:ext cx="0" cy="0"/>
          <a:chOff x="0" y="0"/>
          <a:chExt cx="0" cy="0"/>
        </a:xfrm>
      </p:grpSpPr>
      <p:grpSp>
        <p:nvGrpSpPr>
          <p:cNvPr id="2" name="Group 7"/>
          <p:cNvGrpSpPr>
            <a:grpSpLocks/>
          </p:cNvGrpSpPr>
          <p:nvPr userDrawn="1"/>
        </p:nvGrpSpPr>
        <p:grpSpPr bwMode="auto">
          <a:xfrm>
            <a:off x="152400" y="152400"/>
            <a:ext cx="8839200" cy="6553200"/>
            <a:chOff x="152400" y="76200"/>
            <a:chExt cx="8839200" cy="6553200"/>
          </a:xfrm>
        </p:grpSpPr>
        <p:sp>
          <p:nvSpPr>
            <p:cNvPr id="3" name="Rectangle 11"/>
            <p:cNvSpPr/>
            <p:nvPr userDrawn="1"/>
          </p:nvSpPr>
          <p:spPr>
            <a:xfrm>
              <a:off x="152400" y="762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12"/>
            <p:cNvSpPr/>
            <p:nvPr userDrawn="1"/>
          </p:nvSpPr>
          <p:spPr>
            <a:xfrm>
              <a:off x="152400" y="76200"/>
              <a:ext cx="8839200" cy="5029200"/>
            </a:xfrm>
            <a:prstGeom prst="rect">
              <a:avLst/>
            </a:prstGeom>
            <a:solidFill>
              <a:srgbClr val="CF1C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15" descr="SLCM-icons logo-EN.jpg"/>
            <p:cNvPicPr>
              <a:picLocks noChangeAspect="1"/>
            </p:cNvPicPr>
            <p:nvPr userDrawn="1"/>
          </p:nvPicPr>
          <p:blipFill>
            <a:blip r:embed="rId2" cstate="print"/>
            <a:srcRect/>
            <a:stretch>
              <a:fillRect/>
            </a:stretch>
          </p:blipFill>
          <p:spPr bwMode="auto">
            <a:xfrm>
              <a:off x="457200" y="5486400"/>
              <a:ext cx="1905000" cy="983078"/>
            </a:xfrm>
            <a:prstGeom prst="rect">
              <a:avLst/>
            </a:prstGeom>
            <a:noFill/>
            <a:ln w="9525">
              <a:noFill/>
              <a:miter lim="800000"/>
              <a:headEnd/>
              <a:tailEnd/>
            </a:ln>
          </p:spPr>
        </p:pic>
        <p:pic>
          <p:nvPicPr>
            <p:cNvPr id="6" name="Picture 16" descr="IFRC_logo_EN.jpg"/>
            <p:cNvPicPr>
              <a:picLocks noChangeAspect="1"/>
            </p:cNvPicPr>
            <p:nvPr userDrawn="1"/>
          </p:nvPicPr>
          <p:blipFill>
            <a:blip r:embed="rId3" cstate="print"/>
            <a:srcRect/>
            <a:stretch>
              <a:fillRect/>
            </a:stretch>
          </p:blipFill>
          <p:spPr bwMode="auto">
            <a:xfrm>
              <a:off x="5715000" y="6096000"/>
              <a:ext cx="3157728" cy="295815"/>
            </a:xfrm>
            <a:prstGeom prst="rect">
              <a:avLst/>
            </a:prstGeom>
            <a:noFill/>
            <a:ln w="9525">
              <a:noFill/>
              <a:miter lim="800000"/>
              <a:headEnd/>
              <a:tailEnd/>
            </a:ln>
          </p:spPr>
        </p:pic>
      </p:grpSp>
      <p:sp>
        <p:nvSpPr>
          <p:cNvPr id="7" name="TextBox 15"/>
          <p:cNvSpPr txBox="1">
            <a:spLocks noChangeArrowheads="1"/>
          </p:cNvSpPr>
          <p:nvPr userDrawn="1"/>
        </p:nvSpPr>
        <p:spPr bwMode="auto">
          <a:xfrm>
            <a:off x="533400" y="574675"/>
            <a:ext cx="47244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endParaRPr lang="en-US" altLang="en-US" sz="2000" b="1" baseline="30000">
              <a:solidFill>
                <a:srgbClr val="E8C7B0"/>
              </a:solidFill>
            </a:endParaRPr>
          </a:p>
          <a:p>
            <a:pPr eaLnBrk="1" hangingPunct="1">
              <a:defRPr/>
            </a:pPr>
            <a:r>
              <a:rPr lang="en-US" altLang="en-US" sz="2000" b="1" baseline="30000">
                <a:solidFill>
                  <a:srgbClr val="E8C7B0"/>
                </a:solidFill>
              </a:rPr>
              <a:t>THIS PRESENTATION IS PUBLISHED BY</a:t>
            </a:r>
          </a:p>
          <a:p>
            <a:pPr eaLnBrk="1" hangingPunct="1">
              <a:defRPr/>
            </a:pPr>
            <a:r>
              <a:rPr lang="en-US" altLang="en-US" sz="2000" b="1" baseline="30000">
                <a:solidFill>
                  <a:schemeClr val="bg1"/>
                </a:solidFill>
              </a:rPr>
              <a:t>INTERNATIONAL FEDERATION OF </a:t>
            </a:r>
            <a:br>
              <a:rPr lang="en-US" altLang="en-US" sz="2000" b="1" baseline="30000">
                <a:solidFill>
                  <a:schemeClr val="bg1"/>
                </a:solidFill>
              </a:rPr>
            </a:br>
            <a:r>
              <a:rPr lang="en-US" altLang="en-US" sz="2000" b="1" baseline="30000">
                <a:solidFill>
                  <a:schemeClr val="bg1"/>
                </a:solidFill>
              </a:rPr>
              <a:t>RED CROSS AND RED CRESCENT SOCIETIES</a:t>
            </a:r>
          </a:p>
          <a:p>
            <a:pPr eaLnBrk="1" hangingPunct="1">
              <a:defRPr/>
            </a:pPr>
            <a:r>
              <a:rPr lang="en-US" altLang="en-US" sz="2000" b="1" baseline="30000">
                <a:solidFill>
                  <a:schemeClr val="bg1"/>
                </a:solidFill>
              </a:rPr>
              <a:t>P.O. BOX 372</a:t>
            </a:r>
          </a:p>
          <a:p>
            <a:pPr eaLnBrk="1" hangingPunct="1">
              <a:defRPr/>
            </a:pPr>
            <a:r>
              <a:rPr lang="en-US" altLang="en-US" sz="2000" b="1" baseline="30000">
                <a:solidFill>
                  <a:schemeClr val="bg1"/>
                </a:solidFill>
              </a:rPr>
              <a:t>CH-1211 GENEVA 19</a:t>
            </a:r>
          </a:p>
          <a:p>
            <a:pPr eaLnBrk="1" hangingPunct="1">
              <a:defRPr/>
            </a:pPr>
            <a:r>
              <a:rPr lang="en-US" altLang="en-US" sz="2000" b="1" baseline="30000">
                <a:solidFill>
                  <a:schemeClr val="bg1"/>
                </a:solidFill>
              </a:rPr>
              <a:t>SWITZERLAND</a:t>
            </a:r>
          </a:p>
          <a:p>
            <a:pPr eaLnBrk="1" hangingPunct="1">
              <a:defRPr/>
            </a:pPr>
            <a:endParaRPr lang="en-US" altLang="en-US" sz="2000" b="1" baseline="30000">
              <a:solidFill>
                <a:schemeClr val="bg1"/>
              </a:solidFill>
            </a:endParaRPr>
          </a:p>
          <a:p>
            <a:pPr eaLnBrk="1" hangingPunct="1">
              <a:defRPr/>
            </a:pPr>
            <a:r>
              <a:rPr lang="en-US" altLang="en-US" sz="2000" b="1" baseline="30000">
                <a:solidFill>
                  <a:schemeClr val="bg1"/>
                </a:solidFill>
              </a:rPr>
              <a:t>TEL.: +41 22 730 42 22</a:t>
            </a:r>
          </a:p>
          <a:p>
            <a:pPr eaLnBrk="1" hangingPunct="1">
              <a:defRPr/>
            </a:pPr>
            <a:r>
              <a:rPr lang="en-US" altLang="en-US" sz="2000" b="1" baseline="30000">
                <a:solidFill>
                  <a:schemeClr val="bg1"/>
                </a:solidFill>
              </a:rPr>
              <a:t>FAX.: +41 22 733 03 95</a:t>
            </a:r>
            <a:endParaRPr lang="en-US" altLang="en-US" sz="200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473C07-D2EB-453A-9029-0952A0EAEFE6}"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EE6FC0-6807-41D1-9E17-D009C901B40C}" type="slidenum">
              <a:rPr lang="en-GB" smtClean="0"/>
              <a:t>‹#›</a:t>
            </a:fld>
            <a:endParaRPr lang="en-GB"/>
          </a:p>
        </p:txBody>
      </p:sp>
    </p:spTree>
    <p:extLst>
      <p:ext uri="{BB962C8B-B14F-4D97-AF65-F5344CB8AC3E}">
        <p14:creationId xmlns:p14="http://schemas.microsoft.com/office/powerpoint/2010/main" val="379474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4"/>
          <p:cNvGrpSpPr>
            <a:grpSpLocks/>
          </p:cNvGrpSpPr>
          <p:nvPr userDrawn="1"/>
        </p:nvGrpSpPr>
        <p:grpSpPr bwMode="auto">
          <a:xfrm>
            <a:off x="152400" y="5943600"/>
            <a:ext cx="8839200" cy="787400"/>
            <a:chOff x="152400" y="5918015"/>
            <a:chExt cx="8839200" cy="787585"/>
          </a:xfrm>
        </p:grpSpPr>
        <p:sp>
          <p:nvSpPr>
            <p:cNvPr id="1032" name="Rectangle 8"/>
            <p:cNvSpPr>
              <a:spLocks noChangeArrowheads="1"/>
            </p:cNvSpPr>
            <p:nvPr userDrawn="1"/>
          </p:nvSpPr>
          <p:spPr bwMode="auto">
            <a:xfrm>
              <a:off x="152400" y="5918015"/>
              <a:ext cx="8839200" cy="787585"/>
            </a:xfrm>
            <a:prstGeom prst="rect">
              <a:avLst/>
            </a:prstGeom>
            <a:solidFill>
              <a:srgbClr val="DB0000"/>
            </a:solidFill>
            <a:ln w="9525" algn="ctr">
              <a:solidFill>
                <a:schemeClr val="bg1"/>
              </a:solidFill>
              <a:round/>
              <a:headEnd/>
              <a:tailEnd/>
            </a:ln>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Tx/>
                <a:buChar char="•"/>
                <a:defRPr/>
              </a:pPr>
              <a:endParaRPr lang="en-US" altLang="en-US" sz="3200"/>
            </a:p>
          </p:txBody>
        </p:sp>
        <p:sp>
          <p:nvSpPr>
            <p:cNvPr id="1033" name="TextBox 9"/>
            <p:cNvSpPr txBox="1">
              <a:spLocks noChangeArrowheads="1"/>
            </p:cNvSpPr>
            <p:nvPr userDrawn="1"/>
          </p:nvSpPr>
          <p:spPr bwMode="auto">
            <a:xfrm>
              <a:off x="304800" y="6106972"/>
              <a:ext cx="31242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a:solidFill>
                    <a:srgbClr val="551C15"/>
                  </a:solidFill>
                  <a:latin typeface="Arial Rounded MT Bold" pitchFamily="34" charset="0"/>
                </a:rPr>
                <a:t>www.ifrc.org</a:t>
              </a:r>
            </a:p>
            <a:p>
              <a:pPr eaLnBrk="1" hangingPunct="1">
                <a:defRPr/>
              </a:pPr>
              <a:r>
                <a:rPr lang="en-US" altLang="en-US" sz="1200" b="1">
                  <a:solidFill>
                    <a:schemeClr val="bg1"/>
                  </a:solidFill>
                  <a:latin typeface="Arial Rounded MT Bold" pitchFamily="34" charset="0"/>
                </a:rPr>
                <a:t>Saving lives, changing minds.</a:t>
              </a:r>
              <a:endParaRPr lang="en-US" altLang="en-US" sz="1200">
                <a:solidFill>
                  <a:schemeClr val="bg1"/>
                </a:solidFill>
                <a:latin typeface="Arial Rounded MT Bold" pitchFamily="34" charset="0"/>
              </a:endParaRPr>
            </a:p>
          </p:txBody>
        </p:sp>
        <p:pic>
          <p:nvPicPr>
            <p:cNvPr id="1034" name="Picture 14" descr="IFRC_logo_EN.gif"/>
            <p:cNvPicPr>
              <a:picLocks noChangeAspect="1"/>
            </p:cNvPicPr>
            <p:nvPr userDrawn="1"/>
          </p:nvPicPr>
          <p:blipFill>
            <a:blip r:embed="rId8" cstate="print"/>
            <a:srcRect/>
            <a:stretch>
              <a:fillRect/>
            </a:stretch>
          </p:blipFill>
          <p:spPr bwMode="auto">
            <a:xfrm>
              <a:off x="5613869" y="6172201"/>
              <a:ext cx="3225331" cy="304800"/>
            </a:xfrm>
            <a:prstGeom prst="rect">
              <a:avLst/>
            </a:prstGeom>
            <a:noFill/>
            <a:ln w="9525">
              <a:noFill/>
              <a:miter lim="800000"/>
              <a:headEnd/>
              <a:tailEnd/>
            </a:ln>
          </p:spPr>
        </p:pic>
      </p:grpSp>
      <p:sp>
        <p:nvSpPr>
          <p:cNvPr id="1027" name="Title Placeholder 1"/>
          <p:cNvSpPr>
            <a:spLocks noGrp="1"/>
          </p:cNvSpPr>
          <p:nvPr>
            <p:ph type="title"/>
          </p:nvPr>
        </p:nvSpPr>
        <p:spPr bwMode="auto">
          <a:xfrm>
            <a:off x="1828800" y="350838"/>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GB" altLang="en-US" dirty="0"/>
          </a:p>
        </p:txBody>
      </p:sp>
      <p:sp>
        <p:nvSpPr>
          <p:cNvPr id="1028" name="Text Placeholder 2"/>
          <p:cNvSpPr>
            <a:spLocks noGrp="1"/>
          </p:cNvSpPr>
          <p:nvPr>
            <p:ph type="body" idx="1"/>
          </p:nvPr>
        </p:nvSpPr>
        <p:spPr bwMode="auto">
          <a:xfrm>
            <a:off x="1828800" y="1676400"/>
            <a:ext cx="6858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en-GB" altLang="en-US" dirty="0"/>
          </a:p>
        </p:txBody>
      </p:sp>
      <p:grpSp>
        <p:nvGrpSpPr>
          <p:cNvPr id="1029" name="Group 16"/>
          <p:cNvGrpSpPr>
            <a:grpSpLocks/>
          </p:cNvGrpSpPr>
          <p:nvPr userDrawn="1"/>
        </p:nvGrpSpPr>
        <p:grpSpPr bwMode="auto">
          <a:xfrm>
            <a:off x="339725" y="339725"/>
            <a:ext cx="1260475" cy="1260475"/>
            <a:chOff x="228600" y="228600"/>
            <a:chExt cx="1260000" cy="1260000"/>
          </a:xfrm>
        </p:grpSpPr>
        <p:sp>
          <p:nvSpPr>
            <p:cNvPr id="18" name="Oval 17"/>
            <p:cNvSpPr/>
            <p:nvPr userDrawn="1"/>
          </p:nvSpPr>
          <p:spPr>
            <a:xfrm>
              <a:off x="228600" y="228600"/>
              <a:ext cx="1260000" cy="1260000"/>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1" name="TextBox 18"/>
            <p:cNvSpPr txBox="1">
              <a:spLocks noChangeArrowheads="1"/>
            </p:cNvSpPr>
            <p:nvPr userDrawn="1"/>
          </p:nvSpPr>
          <p:spPr bwMode="auto">
            <a:xfrm>
              <a:off x="282555" y="651442"/>
              <a:ext cx="1144157" cy="492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sz="2200" b="1" dirty="0">
                  <a:solidFill>
                    <a:srgbClr val="FFFFFF"/>
                  </a:solidFill>
                </a:rPr>
                <a:t>IPE </a:t>
              </a:r>
              <a:endParaRPr lang="en-US" altLang="en-US" sz="2200" dirty="0">
                <a:solidFill>
                  <a:srgbClr val="FFFFFF"/>
                </a:solidFill>
              </a:endParaRPr>
            </a:p>
            <a:p>
              <a:pPr algn="ctr" eaLnBrk="1" hangingPunct="1">
                <a:defRPr/>
              </a:pPr>
              <a:endParaRPr lang="en-US" altLang="en-US" sz="1000" dirty="0">
                <a:solidFill>
                  <a:srgbClr val="FFFFFF"/>
                </a:solidFill>
              </a:endParaRPr>
            </a:p>
          </p:txBody>
        </p:sp>
      </p:grpSp>
    </p:spTree>
  </p:cSld>
  <p:clrMap bg1="lt1" tx1="dk1" bg2="lt2" tx2="dk2" accent1="accent1" accent2="accent2" accent3="accent3" accent4="accent4" accent5="accent5" accent6="accent6" hlink="hlink" folHlink="folHlink"/>
  <p:sldLayoutIdLst>
    <p:sldLayoutId id="2147483961" r:id="rId1"/>
    <p:sldLayoutId id="2147483968" r:id="rId2"/>
    <p:sldLayoutId id="2147483962" r:id="rId3"/>
    <p:sldLayoutId id="2147483963" r:id="rId4"/>
    <p:sldLayoutId id="2147483967" r:id="rId5"/>
    <p:sldLayoutId id="2147483969" r:id="rId6"/>
  </p:sldLayoutIdLst>
  <p:txStyles>
    <p:titleStyle>
      <a:lvl1pPr algn="l" rtl="0" eaLnBrk="0" fontAlgn="base" hangingPunct="0">
        <a:spcBef>
          <a:spcPct val="0"/>
        </a:spcBef>
        <a:spcAft>
          <a:spcPct val="0"/>
        </a:spcAft>
        <a:defRPr sz="2600" b="1" i="1"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600" b="1" i="1">
          <a:solidFill>
            <a:schemeClr val="tx1"/>
          </a:solidFill>
          <a:latin typeface="Arial" pitchFamily="34" charset="0"/>
          <a:cs typeface="Arial" pitchFamily="34" charset="0"/>
        </a:defRPr>
      </a:lvl2pPr>
      <a:lvl3pPr algn="l" rtl="0" eaLnBrk="0" fontAlgn="base" hangingPunct="0">
        <a:spcBef>
          <a:spcPct val="0"/>
        </a:spcBef>
        <a:spcAft>
          <a:spcPct val="0"/>
        </a:spcAft>
        <a:defRPr sz="2600" b="1" i="1">
          <a:solidFill>
            <a:schemeClr val="tx1"/>
          </a:solidFill>
          <a:latin typeface="Arial" pitchFamily="34" charset="0"/>
          <a:cs typeface="Arial" pitchFamily="34" charset="0"/>
        </a:defRPr>
      </a:lvl3pPr>
      <a:lvl4pPr algn="l" rtl="0" eaLnBrk="0" fontAlgn="base" hangingPunct="0">
        <a:spcBef>
          <a:spcPct val="0"/>
        </a:spcBef>
        <a:spcAft>
          <a:spcPct val="0"/>
        </a:spcAft>
        <a:defRPr sz="2600" b="1" i="1">
          <a:solidFill>
            <a:schemeClr val="tx1"/>
          </a:solidFill>
          <a:latin typeface="Arial" pitchFamily="34" charset="0"/>
          <a:cs typeface="Arial" pitchFamily="34" charset="0"/>
        </a:defRPr>
      </a:lvl4pPr>
      <a:lvl5pPr algn="l" rtl="0" eaLnBrk="0" fontAlgn="base" hangingPunct="0">
        <a:spcBef>
          <a:spcPct val="0"/>
        </a:spcBef>
        <a:spcAft>
          <a:spcPct val="0"/>
        </a:spcAft>
        <a:defRPr sz="2600" b="1" i="1">
          <a:solidFill>
            <a:schemeClr val="tx1"/>
          </a:solidFill>
          <a:latin typeface="Arial" pitchFamily="34" charset="0"/>
          <a:cs typeface="Arial" pitchFamily="34" charset="0"/>
        </a:defRPr>
      </a:lvl5pPr>
      <a:lvl6pPr marL="457200" algn="l" rtl="0" fontAlgn="base">
        <a:spcBef>
          <a:spcPct val="0"/>
        </a:spcBef>
        <a:spcAft>
          <a:spcPct val="0"/>
        </a:spcAft>
        <a:defRPr sz="2600" b="1" i="1">
          <a:solidFill>
            <a:schemeClr val="tx1"/>
          </a:solidFill>
          <a:latin typeface="Arial" pitchFamily="34" charset="0"/>
          <a:cs typeface="Arial" pitchFamily="34" charset="0"/>
        </a:defRPr>
      </a:lvl6pPr>
      <a:lvl7pPr marL="914400" algn="l" rtl="0" fontAlgn="base">
        <a:spcBef>
          <a:spcPct val="0"/>
        </a:spcBef>
        <a:spcAft>
          <a:spcPct val="0"/>
        </a:spcAft>
        <a:defRPr sz="2600" b="1" i="1">
          <a:solidFill>
            <a:schemeClr val="tx1"/>
          </a:solidFill>
          <a:latin typeface="Arial" pitchFamily="34" charset="0"/>
          <a:cs typeface="Arial" pitchFamily="34" charset="0"/>
        </a:defRPr>
      </a:lvl7pPr>
      <a:lvl8pPr marL="1371600" algn="l" rtl="0" fontAlgn="base">
        <a:spcBef>
          <a:spcPct val="0"/>
        </a:spcBef>
        <a:spcAft>
          <a:spcPct val="0"/>
        </a:spcAft>
        <a:defRPr sz="2600" b="1" i="1">
          <a:solidFill>
            <a:schemeClr val="tx1"/>
          </a:solidFill>
          <a:latin typeface="Arial" pitchFamily="34" charset="0"/>
          <a:cs typeface="Arial" pitchFamily="34" charset="0"/>
        </a:defRPr>
      </a:lvl8pPr>
      <a:lvl9pPr marL="1828800" algn="l" rtl="0" fontAlgn="base">
        <a:spcBef>
          <a:spcPct val="0"/>
        </a:spcBef>
        <a:spcAft>
          <a:spcPct val="0"/>
        </a:spcAft>
        <a:defRPr sz="2600" b="1" i="1">
          <a:solidFill>
            <a:schemeClr val="tx1"/>
          </a:solidFill>
          <a:latin typeface="Arial" pitchFamily="34" charset="0"/>
          <a:cs typeface="Arial" pitchFamily="34" charset="0"/>
        </a:defRPr>
      </a:lvl9pPr>
    </p:titleStyle>
    <p:bodyStyle>
      <a:lvl1pPr marL="273050" indent="-273050" algn="l" rtl="0" eaLnBrk="0" fontAlgn="base" hangingPunct="0">
        <a:spcBef>
          <a:spcPct val="20000"/>
        </a:spcBef>
        <a:spcAft>
          <a:spcPct val="0"/>
        </a:spcAft>
        <a:buClr>
          <a:srgbClr val="CF1C21"/>
        </a:buClr>
        <a:buSzPct val="80000"/>
        <a:buFont typeface="Wingdings" pitchFamily="2" charset="2"/>
        <a:buChar char="§"/>
        <a:defRPr sz="2200" kern="1200" baseline="0">
          <a:solidFill>
            <a:schemeClr val="tx1"/>
          </a:solidFill>
          <a:latin typeface="Arial" pitchFamily="34" charset="0"/>
          <a:ea typeface="+mn-ea"/>
          <a:cs typeface="Arial" pitchFamily="34" charset="0"/>
        </a:defRPr>
      </a:lvl1pPr>
      <a:lvl2pPr marL="450850" indent="-177800"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2pPr>
      <a:lvl3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3pPr>
      <a:lvl4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4pPr>
      <a:lvl5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image" Target="../media/image7.jpeg"/><Relationship Id="rId5" Type="http://schemas.openxmlformats.org/officeDocument/2006/relationships/diagramQuickStyle" Target="../diagrams/quickStyle2.xml"/><Relationship Id="rId10" Type="http://schemas.openxmlformats.org/officeDocument/2006/relationships/image" Target="../media/image6.jpeg"/><Relationship Id="rId4" Type="http://schemas.openxmlformats.org/officeDocument/2006/relationships/diagramLayout" Target="../diagrams/layout2.xm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4.xml"/><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81000" y="2514600"/>
            <a:ext cx="8153400" cy="990601"/>
          </a:xfrm>
        </p:spPr>
        <p:txBody>
          <a:bodyPr/>
          <a:lstStyle/>
          <a:p>
            <a:r>
              <a:rPr lang="en-GB" dirty="0"/>
              <a:t>Achieving humanitarian excellence through advancing meaningful youth engagement </a:t>
            </a:r>
            <a:br>
              <a:rPr lang="en-GB" sz="3200" dirty="0"/>
            </a:br>
            <a:endParaRPr lang="en-GB" sz="2400" dirty="0">
              <a:latin typeface="+mn-lt"/>
            </a:endParaRPr>
          </a:p>
        </p:txBody>
      </p:sp>
      <p:sp>
        <p:nvSpPr>
          <p:cNvPr id="2" name="Subtitle 1"/>
          <p:cNvSpPr>
            <a:spLocks noGrp="1"/>
          </p:cNvSpPr>
          <p:nvPr>
            <p:ph type="subTitle" idx="1"/>
          </p:nvPr>
        </p:nvSpPr>
        <p:spPr/>
        <p:txBody>
          <a:bodyPr>
            <a:normAutofit fontScale="77500" lnSpcReduction="20000"/>
          </a:bodyPr>
          <a:lstStyle/>
          <a:p>
            <a:r>
              <a:rPr lang="en-GB" dirty="0">
                <a:latin typeface="+mn-lt"/>
              </a:rPr>
              <a:t>Policy, Strategy, Knowledge department </a:t>
            </a:r>
          </a:p>
          <a:p>
            <a:r>
              <a:rPr lang="en-GB" dirty="0">
                <a:latin typeface="+mn-lt"/>
              </a:rPr>
              <a:t>Partnerships Division</a:t>
            </a:r>
          </a:p>
          <a:p>
            <a:endParaRPr lang="en-GB" dirty="0">
              <a:latin typeface="+mn-lt"/>
            </a:endParaRPr>
          </a:p>
          <a:p>
            <a:r>
              <a:rPr lang="en-GB" sz="2200" dirty="0">
                <a:latin typeface="+mn-lt"/>
              </a:rPr>
              <a:t>Marcel Stefanik</a:t>
            </a:r>
          </a:p>
          <a:p>
            <a:r>
              <a:rPr lang="en-GB" sz="2200" dirty="0">
                <a:latin typeface="+mn-lt"/>
              </a:rPr>
              <a:t>Global Coordinator</a:t>
            </a:r>
          </a:p>
          <a:p>
            <a:r>
              <a:rPr lang="en-GB" sz="2200" dirty="0">
                <a:latin typeface="+mn-lt"/>
              </a:rPr>
              <a:t>marcel.stefanik@ifrc.org</a:t>
            </a:r>
          </a:p>
        </p:txBody>
      </p:sp>
    </p:spTree>
    <p:extLst>
      <p:ext uri="{BB962C8B-B14F-4D97-AF65-F5344CB8AC3E}">
        <p14:creationId xmlns:p14="http://schemas.microsoft.com/office/powerpoint/2010/main" val="174528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ounded Rectangle 22"/>
          <p:cNvSpPr/>
          <p:nvPr/>
        </p:nvSpPr>
        <p:spPr>
          <a:xfrm>
            <a:off x="0" y="0"/>
            <a:ext cx="9144000" cy="908720"/>
          </a:xfrm>
          <a:prstGeom prst="round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cap="all" dirty="0"/>
              <a:t>Corner stones of resilience in the </a:t>
            </a:r>
            <a:r>
              <a:rPr lang="en-GB" b="1" cap="all" dirty="0" err="1"/>
              <a:t>Y.e.S</a:t>
            </a:r>
            <a:r>
              <a:rPr lang="en-GB" b="1" cap="all" dirty="0"/>
              <a:t>.</a:t>
            </a:r>
          </a:p>
          <a:p>
            <a:pPr algn="ctr"/>
            <a:r>
              <a:rPr lang="en-GB" i="1" cap="all" dirty="0"/>
              <a:t>“Well-equipped, Empowered, Healthy and enabled </a:t>
            </a:r>
          </a:p>
          <a:p>
            <a:pPr algn="ctr"/>
            <a:r>
              <a:rPr lang="en-GB" i="1" cap="all" dirty="0"/>
              <a:t>children, adolescents, and young adults as agents of change”</a:t>
            </a:r>
          </a:p>
        </p:txBody>
      </p:sp>
      <p:sp>
        <p:nvSpPr>
          <p:cNvPr id="7" name="Rounded Rectangle 6"/>
          <p:cNvSpPr/>
          <p:nvPr/>
        </p:nvSpPr>
        <p:spPr>
          <a:xfrm>
            <a:off x="3321096" y="984883"/>
            <a:ext cx="1800000" cy="4392488"/>
          </a:xfrm>
          <a:prstGeom prst="round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p>
          <a:p>
            <a:pPr algn="ctr"/>
            <a:endParaRPr lang="en-US" b="1" dirty="0"/>
          </a:p>
          <a:p>
            <a:pPr algn="ctr"/>
            <a:endParaRPr lang="en-US" b="1" dirty="0"/>
          </a:p>
          <a:p>
            <a:pPr algn="ctr"/>
            <a:endParaRPr lang="en-US" b="1" dirty="0">
              <a:solidFill>
                <a:srgbClr val="FFFF00"/>
              </a:solidFill>
            </a:endParaRPr>
          </a:p>
          <a:p>
            <a:pPr algn="ctr"/>
            <a:endParaRPr lang="en-US" b="1" dirty="0"/>
          </a:p>
          <a:p>
            <a:pPr algn="ctr"/>
            <a:endParaRPr lang="en-US" b="1" dirty="0"/>
          </a:p>
          <a:p>
            <a:pPr algn="ctr"/>
            <a:endParaRPr lang="en-US" b="1" dirty="0"/>
          </a:p>
          <a:p>
            <a:pPr algn="ctr"/>
            <a:r>
              <a:rPr lang="en-US" b="1" dirty="0">
                <a:solidFill>
                  <a:schemeClr val="bg1"/>
                </a:solidFill>
              </a:rPr>
              <a:t>Youth education</a:t>
            </a:r>
            <a:r>
              <a:rPr lang="en-US" b="1" dirty="0">
                <a:solidFill>
                  <a:srgbClr val="002060"/>
                </a:solidFill>
              </a:rPr>
              <a:t> </a:t>
            </a:r>
          </a:p>
          <a:p>
            <a:pPr algn="ctr"/>
            <a:endParaRPr lang="en-US" b="1" dirty="0"/>
          </a:p>
        </p:txBody>
      </p:sp>
      <p:sp>
        <p:nvSpPr>
          <p:cNvPr id="30" name="Rounded Rectangle 29"/>
          <p:cNvSpPr/>
          <p:nvPr/>
        </p:nvSpPr>
        <p:spPr>
          <a:xfrm>
            <a:off x="5326434" y="984883"/>
            <a:ext cx="1800000" cy="439248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Youth </a:t>
            </a:r>
          </a:p>
          <a:p>
            <a:pPr algn="ctr"/>
            <a:r>
              <a:rPr lang="en-US" b="1" dirty="0"/>
              <a:t>empowerment</a:t>
            </a:r>
            <a:endParaRPr lang="en-GB" dirty="0"/>
          </a:p>
        </p:txBody>
      </p:sp>
      <p:sp>
        <p:nvSpPr>
          <p:cNvPr id="31" name="Rounded Rectangle 30"/>
          <p:cNvSpPr/>
          <p:nvPr/>
        </p:nvSpPr>
        <p:spPr>
          <a:xfrm>
            <a:off x="7299114" y="973732"/>
            <a:ext cx="1800000" cy="439248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b="1" dirty="0"/>
          </a:p>
          <a:p>
            <a:pPr algn="ctr"/>
            <a:endParaRPr lang="en-GB" b="1" dirty="0"/>
          </a:p>
          <a:p>
            <a:pPr algn="ctr"/>
            <a:endParaRPr lang="en-GB" b="1" dirty="0"/>
          </a:p>
          <a:p>
            <a:pPr algn="ctr"/>
            <a:endParaRPr lang="en-GB" b="1" dirty="0"/>
          </a:p>
          <a:p>
            <a:pPr algn="ctr"/>
            <a:endParaRPr lang="en-GB" b="1" dirty="0"/>
          </a:p>
          <a:p>
            <a:pPr algn="ctr"/>
            <a:endParaRPr lang="en-GB" b="1" dirty="0"/>
          </a:p>
          <a:p>
            <a:pPr algn="ctr"/>
            <a:endParaRPr lang="en-GB" b="1" dirty="0"/>
          </a:p>
          <a:p>
            <a:pPr algn="ctr"/>
            <a:r>
              <a:rPr lang="en-GB" b="1" dirty="0"/>
              <a:t>RCRC creating enabling environments for youth</a:t>
            </a:r>
          </a:p>
        </p:txBody>
      </p:sp>
      <p:pic>
        <p:nvPicPr>
          <p:cNvPr id="1027" name="Picture 3" descr="D:\Users\marcel.stefanik\Desktop\Pics FB\RCY in Action at Savar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765" y="2928313"/>
            <a:ext cx="2497298" cy="191176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a:off x="435614" y="4941167"/>
            <a:ext cx="2497298" cy="1714873"/>
          </a:xfrm>
          <a:prstGeom prst="rect">
            <a:avLst/>
          </a:prstGeom>
        </p:spPr>
      </p:pic>
      <p:pic>
        <p:nvPicPr>
          <p:cNvPr id="15" name="Picture 14" descr="D:\Users\kaja.heidar\AppData\Local\Microsoft\Windows\Temporary Internet Files\Content.Word\1011992_10151464929166607_508972007_n.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510" y="1079835"/>
            <a:ext cx="2521853" cy="1639838"/>
          </a:xfrm>
          <a:prstGeom prst="rect">
            <a:avLst/>
          </a:prstGeom>
          <a:noFill/>
          <a:ln>
            <a:noFill/>
          </a:ln>
        </p:spPr>
      </p:pic>
      <p:pic>
        <p:nvPicPr>
          <p:cNvPr id="16" name="Picture 15"/>
          <p:cNvPicPr/>
          <p:nvPr/>
        </p:nvPicPr>
        <p:blipFill>
          <a:blip r:embed="rId6" cstate="print">
            <a:extLst>
              <a:ext uri="{28A0092B-C50C-407E-A947-70E740481C1C}">
                <a14:useLocalDpi xmlns:a14="http://schemas.microsoft.com/office/drawing/2010/main" val="0"/>
              </a:ext>
            </a:extLst>
          </a:blip>
          <a:stretch>
            <a:fillRect/>
          </a:stretch>
        </p:blipFill>
        <p:spPr>
          <a:xfrm>
            <a:off x="3086925" y="5517232"/>
            <a:ext cx="2763072" cy="1340768"/>
          </a:xfrm>
          <a:prstGeom prst="rect">
            <a:avLst/>
          </a:prstGeom>
        </p:spPr>
      </p:pic>
      <p:sp>
        <p:nvSpPr>
          <p:cNvPr id="17" name="Rounded Rectangle 16"/>
          <p:cNvSpPr/>
          <p:nvPr/>
        </p:nvSpPr>
        <p:spPr>
          <a:xfrm>
            <a:off x="3321097" y="4653136"/>
            <a:ext cx="3805337" cy="648072"/>
          </a:xfrm>
          <a:prstGeom prst="roundRect">
            <a:avLst/>
          </a:prstGeom>
          <a:solidFill>
            <a:srgbClr val="00B050">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Humanitarian Education</a:t>
            </a:r>
          </a:p>
        </p:txBody>
      </p:sp>
      <p:pic>
        <p:nvPicPr>
          <p:cNvPr id="18" name="Picture 17"/>
          <p:cNvPicPr/>
          <p:nvPr/>
        </p:nvPicPr>
        <p:blipFill>
          <a:blip r:embed="rId7">
            <a:extLst>
              <a:ext uri="{28A0092B-C50C-407E-A947-70E740481C1C}">
                <a14:useLocalDpi xmlns:a14="http://schemas.microsoft.com/office/drawing/2010/main" val="0"/>
              </a:ext>
            </a:extLst>
          </a:blip>
          <a:stretch>
            <a:fillRect/>
          </a:stretch>
        </p:blipFill>
        <p:spPr>
          <a:xfrm>
            <a:off x="5967631" y="5506081"/>
            <a:ext cx="3098030" cy="1340768"/>
          </a:xfrm>
          <a:prstGeom prst="rect">
            <a:avLst/>
          </a:prstGeom>
        </p:spPr>
      </p:pic>
    </p:spTree>
    <p:extLst>
      <p:ext uri="{BB962C8B-B14F-4D97-AF65-F5344CB8AC3E}">
        <p14:creationId xmlns:p14="http://schemas.microsoft.com/office/powerpoint/2010/main" val="123976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P spid="31"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0" dirty="0">
                <a:solidFill>
                  <a:srgbClr val="FF0000"/>
                </a:solidFill>
              </a:rPr>
              <a:t>All NSs committed to: </a:t>
            </a:r>
          </a:p>
        </p:txBody>
      </p:sp>
      <p:graphicFrame>
        <p:nvGraphicFramePr>
          <p:cNvPr id="6" name="Diagram 5"/>
          <p:cNvGraphicFramePr/>
          <p:nvPr>
            <p:extLst>
              <p:ext uri="{D42A27DB-BD31-4B8C-83A1-F6EECF244321}">
                <p14:modId xmlns:p14="http://schemas.microsoft.com/office/powerpoint/2010/main" val="3459919705"/>
              </p:ext>
            </p:extLst>
          </p:nvPr>
        </p:nvGraphicFramePr>
        <p:xfrm>
          <a:off x="1828800" y="1676400"/>
          <a:ext cx="685537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33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GB" i="0" dirty="0">
                <a:solidFill>
                  <a:srgbClr val="FF0000"/>
                </a:solidFill>
                <a:latin typeface="+mn-lt"/>
              </a:rPr>
              <a:t>2017 Priorities</a:t>
            </a:r>
          </a:p>
        </p:txBody>
      </p:sp>
      <p:sp>
        <p:nvSpPr>
          <p:cNvPr id="4" name="Text Placeholder 3"/>
          <p:cNvSpPr>
            <a:spLocks noGrp="1"/>
          </p:cNvSpPr>
          <p:nvPr>
            <p:ph type="body" sz="quarter" idx="11"/>
          </p:nvPr>
        </p:nvSpPr>
        <p:spPr>
          <a:xfrm>
            <a:off x="1828800" y="1507953"/>
            <a:ext cx="6855370" cy="4191000"/>
          </a:xfrm>
        </p:spPr>
        <p:txBody>
          <a:bodyPr/>
          <a:lstStyle/>
          <a:p>
            <a:pPr marL="0" indent="0">
              <a:buNone/>
            </a:pPr>
            <a:r>
              <a:rPr lang="en-GB" sz="2000" b="1" dirty="0">
                <a:solidFill>
                  <a:srgbClr val="FF0000"/>
                </a:solidFill>
                <a:latin typeface="+mn-lt"/>
              </a:rPr>
              <a:t>1. Implementing global policy, strategy &amp; quality standards</a:t>
            </a:r>
            <a:endParaRPr lang="en-GB" sz="2000" dirty="0">
              <a:solidFill>
                <a:srgbClr val="FF0000"/>
              </a:solidFill>
              <a:latin typeface="+mn-lt"/>
            </a:endParaRPr>
          </a:p>
          <a:p>
            <a:pPr lvl="1">
              <a:buFont typeface="Wingdings" panose="05000000000000000000" pitchFamily="2" charset="2"/>
              <a:buChar char="v"/>
            </a:pPr>
            <a:r>
              <a:rPr lang="en-GB" dirty="0">
                <a:latin typeface="+mn-lt"/>
              </a:rPr>
              <a:t>Y.E.S. Toolkit</a:t>
            </a:r>
          </a:p>
          <a:p>
            <a:pPr lvl="1">
              <a:buFont typeface="Wingdings" panose="05000000000000000000" pitchFamily="2" charset="2"/>
              <a:buChar char="v"/>
            </a:pPr>
            <a:r>
              <a:rPr lang="en-GB" dirty="0">
                <a:latin typeface="+mn-lt"/>
              </a:rPr>
              <a:t>IFRC’s Youth Innovation Fellowship Initiative</a:t>
            </a:r>
          </a:p>
          <a:p>
            <a:pPr lvl="1">
              <a:buFont typeface="Wingdings" panose="05000000000000000000" pitchFamily="2" charset="2"/>
              <a:buChar char="v"/>
            </a:pPr>
            <a:endParaRPr lang="en-GB" dirty="0">
              <a:latin typeface="+mn-lt"/>
            </a:endParaRPr>
          </a:p>
          <a:p>
            <a:pPr marL="0" indent="0">
              <a:buNone/>
            </a:pPr>
            <a:r>
              <a:rPr lang="en-GB" sz="2000" b="1" dirty="0">
                <a:solidFill>
                  <a:srgbClr val="FF0000"/>
                </a:solidFill>
                <a:latin typeface="+mn-lt"/>
              </a:rPr>
              <a:t>2. Collaboration led by young people</a:t>
            </a:r>
            <a:endParaRPr lang="en-GB" sz="2000" dirty="0">
              <a:solidFill>
                <a:srgbClr val="FF0000"/>
              </a:solidFill>
              <a:latin typeface="+mn-lt"/>
            </a:endParaRPr>
          </a:p>
          <a:p>
            <a:pPr lvl="1">
              <a:buFont typeface="Wingdings" panose="05000000000000000000" pitchFamily="2" charset="2"/>
              <a:buChar char="v"/>
            </a:pPr>
            <a:r>
              <a:rPr lang="en-GB" dirty="0">
                <a:latin typeface="+mn-lt"/>
              </a:rPr>
              <a:t>Youth Network in the Middle-East and North Africa. </a:t>
            </a:r>
          </a:p>
          <a:p>
            <a:pPr lvl="1">
              <a:buFont typeface="Wingdings" panose="05000000000000000000" pitchFamily="2" charset="2"/>
              <a:buChar char="v"/>
            </a:pPr>
            <a:r>
              <a:rPr lang="en-GB" dirty="0">
                <a:latin typeface="+mn-lt"/>
              </a:rPr>
              <a:t>IFRC Youth on the Move Award 2017 </a:t>
            </a:r>
          </a:p>
          <a:p>
            <a:pPr lvl="1">
              <a:buFont typeface="Wingdings" panose="05000000000000000000" pitchFamily="2" charset="2"/>
              <a:buChar char="v"/>
            </a:pPr>
            <a:endParaRPr lang="en-GB" dirty="0">
              <a:latin typeface="+mn-lt"/>
            </a:endParaRPr>
          </a:p>
          <a:p>
            <a:pPr marL="0" indent="0">
              <a:buNone/>
            </a:pPr>
            <a:r>
              <a:rPr lang="en-GB" sz="2000" b="1" dirty="0">
                <a:solidFill>
                  <a:srgbClr val="FF0000"/>
                </a:solidFill>
                <a:latin typeface="+mn-lt"/>
              </a:rPr>
              <a:t>3. Enabling youth leadership in the RCRC</a:t>
            </a:r>
          </a:p>
          <a:p>
            <a:pPr lvl="1">
              <a:buFont typeface="Wingdings" panose="05000000000000000000" pitchFamily="2" charset="2"/>
              <a:buChar char="v"/>
            </a:pPr>
            <a:r>
              <a:rPr lang="en-GB" dirty="0">
                <a:latin typeface="+mn-lt"/>
              </a:rPr>
              <a:t>Statutory meetings 2017 and Global For a </a:t>
            </a:r>
          </a:p>
          <a:p>
            <a:pPr lvl="1">
              <a:buFont typeface="Wingdings" panose="05000000000000000000" pitchFamily="2" charset="2"/>
              <a:buChar char="v"/>
            </a:pPr>
            <a:r>
              <a:rPr lang="en-GB" dirty="0">
                <a:latin typeface="+mn-lt"/>
              </a:rPr>
              <a:t>“Youth Leadership in the RCRC” Study  </a:t>
            </a:r>
          </a:p>
          <a:p>
            <a:pPr lvl="1">
              <a:buFont typeface="Wingdings" panose="05000000000000000000" pitchFamily="2" charset="2"/>
              <a:buChar char="v"/>
            </a:pPr>
            <a:r>
              <a:rPr lang="en-GB" dirty="0">
                <a:latin typeface="+mn-lt"/>
              </a:rPr>
              <a:t>WHS Compact for Young People in Humanitarian Action</a:t>
            </a:r>
          </a:p>
        </p:txBody>
      </p:sp>
    </p:spTree>
    <p:extLst>
      <p:ext uri="{BB962C8B-B14F-4D97-AF65-F5344CB8AC3E}">
        <p14:creationId xmlns:p14="http://schemas.microsoft.com/office/powerpoint/2010/main" val="317473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i="0" dirty="0">
                <a:solidFill>
                  <a:srgbClr val="FF0000"/>
                </a:solidFill>
              </a:rPr>
              <a:t> Why to partner with the RCRC on YE?</a:t>
            </a:r>
            <a:br>
              <a:rPr lang="en-GB" i="0" dirty="0">
                <a:solidFill>
                  <a:srgbClr val="FF0000"/>
                </a:solidFill>
              </a:rPr>
            </a:br>
            <a:r>
              <a:rPr lang="en-GB" dirty="0">
                <a:solidFill>
                  <a:srgbClr val="FF0000"/>
                </a:solidFill>
              </a:rPr>
              <a:t>Summary</a:t>
            </a:r>
            <a:endParaRPr lang="en-GB" i="0" dirty="0">
              <a:solidFill>
                <a:srgbClr val="FF0000"/>
              </a:solidFill>
            </a:endParaRPr>
          </a:p>
        </p:txBody>
      </p:sp>
      <p:graphicFrame>
        <p:nvGraphicFramePr>
          <p:cNvPr id="4" name="Diagram 3"/>
          <p:cNvGraphicFramePr/>
          <p:nvPr>
            <p:extLst>
              <p:ext uri="{D42A27DB-BD31-4B8C-83A1-F6EECF244321}">
                <p14:modId xmlns:p14="http://schemas.microsoft.com/office/powerpoint/2010/main" val="1573932285"/>
              </p:ext>
            </p:extLst>
          </p:nvPr>
        </p:nvGraphicFramePr>
        <p:xfrm>
          <a:off x="1828800" y="1676400"/>
          <a:ext cx="685537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16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7FC55DC2-BCFA-4627-B9EF-8FAC0929F08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4FA9586-C557-411E-9285-D5097E91CCC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E7DBF482-4AC8-482E-AD18-BD95992B5E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64704"/>
            <a:ext cx="5486400" cy="5486400"/>
          </a:xfrm>
          <a:prstGeom prst="rect">
            <a:avLst/>
          </a:prstGeom>
        </p:spPr>
      </p:pic>
    </p:spTree>
    <p:extLst>
      <p:ext uri="{BB962C8B-B14F-4D97-AF65-F5344CB8AC3E}">
        <p14:creationId xmlns:p14="http://schemas.microsoft.com/office/powerpoint/2010/main" val="53090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905000"/>
            <a:ext cx="8229600" cy="923330"/>
          </a:xfrm>
          <a:prstGeom prst="rect">
            <a:avLst/>
          </a:prstGeom>
          <a:noFill/>
        </p:spPr>
        <p:txBody>
          <a:bodyPr wrap="square" rtlCol="0">
            <a:spAutoFit/>
          </a:bodyPr>
          <a:lstStyle/>
          <a:p>
            <a:r>
              <a:rPr lang="en-GB" dirty="0"/>
              <a:t>Additional info </a:t>
            </a:r>
          </a:p>
          <a:p>
            <a:endParaRPr lang="en-GB" dirty="0"/>
          </a:p>
          <a:p>
            <a:endParaRPr lang="en-GB" dirty="0"/>
          </a:p>
        </p:txBody>
      </p:sp>
    </p:spTree>
    <p:extLst>
      <p:ext uri="{BB962C8B-B14F-4D97-AF65-F5344CB8AC3E}">
        <p14:creationId xmlns:p14="http://schemas.microsoft.com/office/powerpoint/2010/main" val="411152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595891461"/>
              </p:ext>
            </p:extLst>
          </p:nvPr>
        </p:nvGraphicFramePr>
        <p:xfrm>
          <a:off x="477080" y="348928"/>
          <a:ext cx="9144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Hexagon 8"/>
          <p:cNvSpPr/>
          <p:nvPr/>
        </p:nvSpPr>
        <p:spPr>
          <a:xfrm>
            <a:off x="3429000" y="1812969"/>
            <a:ext cx="3239262" cy="2844000"/>
          </a:xfrm>
          <a:prstGeom prst="hexagon">
            <a:avLst/>
          </a:prstGeom>
          <a:gradFill>
            <a:gsLst>
              <a:gs pos="0">
                <a:srgbClr val="FF0000"/>
              </a:gs>
              <a:gs pos="26000">
                <a:schemeClr val="accent1">
                  <a:lumMod val="45000"/>
                  <a:lumOff val="55000"/>
                </a:schemeClr>
              </a:gs>
              <a:gs pos="22000">
                <a:schemeClr val="accent1">
                  <a:lumMod val="45000"/>
                  <a:lumOff val="55000"/>
                </a:schemeClr>
              </a:gs>
              <a:gs pos="48000">
                <a:schemeClr val="accent1">
                  <a:lumMod val="30000"/>
                  <a:lumOff val="70000"/>
                </a:schemeClr>
              </a:gs>
            </a:gsLst>
            <a:lin ang="5400000" scaled="1"/>
          </a:gradFill>
          <a:ln>
            <a:solidFill>
              <a:schemeClr val="bg1"/>
            </a:solidFill>
          </a:ln>
          <a:effectLst>
            <a:outerShdw blurRad="50800" dist="38100" dir="5400000" sx="97000" sy="97000" algn="t" rotWithShape="0">
              <a:srgbClr val="FFFF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600" b="1" dirty="0">
              <a:solidFill>
                <a:srgbClr val="FF0000"/>
              </a:solidFill>
              <a:latin typeface="Arial" panose="020B0604020202020204" pitchFamily="34" charset="0"/>
              <a:cs typeface="Arial" panose="020B0604020202020204" pitchFamily="34" charset="0"/>
            </a:endParaRPr>
          </a:p>
          <a:p>
            <a:pPr algn="ctr"/>
            <a:r>
              <a:rPr lang="en-GB" sz="2600" b="1" dirty="0">
                <a:solidFill>
                  <a:srgbClr val="FF2525"/>
                </a:solidFill>
                <a:latin typeface="Arial" panose="020B0604020202020204" pitchFamily="34" charset="0"/>
                <a:cs typeface="Arial" panose="020B0604020202020204" pitchFamily="34" charset="0"/>
              </a:rPr>
              <a:t>Human dignity</a:t>
            </a:r>
          </a:p>
          <a:p>
            <a:pPr algn="ctr"/>
            <a:endParaRPr lang="en-GB" sz="22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233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9FFC805E-AEAD-411A-A5B8-D7C147F2BD7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graphicEl>
                                              <a:dgm id="{0B2F1D3B-2CF2-439B-835D-1195D8A32687}"/>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graphicEl>
                                              <a:dgm id="{DF4569EC-DF12-422F-B7DE-76E64FFF672D}"/>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graphicEl>
                                              <a:dgm id="{E9DEBCCE-5915-48D5-8437-45611C238AF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3695AB8C-27BA-4631-BAF1-65B6F40B8C40}"/>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graphicEl>
                                              <a:dgm id="{2EAB91B5-64F6-4BA0-81A0-BFC9CA7E9619}"/>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graphicEl>
                                              <a:dgm id="{7747F9D6-C2BE-411A-8A60-D71D51AC013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graphicEl>
                                              <a:dgm id="{D47AF8FC-0190-4509-B181-A075EBA5101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graphicEl>
                                              <a:dgm id="{DB2FE129-9D75-43F6-A949-172F94B252C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graphicEl>
                                              <a:dgm id="{E6F69E00-47F2-4308-B180-38D0DC19490B}"/>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graphicEl>
                                              <a:dgm id="{C7E7AEE0-FF18-4C12-BBF8-97AB2F7536AA}"/>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graphicEl>
                                              <a:dgm id="{BFD12BD3-786D-4C62-9F20-C6320ED1D652}"/>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360" y="350838"/>
            <a:ext cx="7239000" cy="1143000"/>
          </a:xfrm>
        </p:spPr>
        <p:txBody>
          <a:bodyPr/>
          <a:lstStyle/>
          <a:p>
            <a:pPr algn="ctr"/>
            <a:r>
              <a:rPr lang="en-GB" i="0" dirty="0">
                <a:solidFill>
                  <a:srgbClr val="FF0000"/>
                </a:solidFill>
                <a:latin typeface="+mn-lt"/>
              </a:rPr>
              <a:t> We are a global leader in youth engagement</a:t>
            </a:r>
          </a:p>
        </p:txBody>
      </p:sp>
      <p:graphicFrame>
        <p:nvGraphicFramePr>
          <p:cNvPr id="5" name="Diagram 4"/>
          <p:cNvGraphicFramePr/>
          <p:nvPr>
            <p:extLst>
              <p:ext uri="{D42A27DB-BD31-4B8C-83A1-F6EECF244321}">
                <p14:modId xmlns:p14="http://schemas.microsoft.com/office/powerpoint/2010/main" val="3262429412"/>
              </p:ext>
            </p:extLst>
          </p:nvPr>
        </p:nvGraphicFramePr>
        <p:xfrm>
          <a:off x="2286000" y="1493838"/>
          <a:ext cx="6858000" cy="3129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p:nvPr/>
        </p:nvPicPr>
        <p:blipFill>
          <a:blip r:embed="rId8" cstate="print">
            <a:extLst>
              <a:ext uri="{28A0092B-C50C-407E-A947-70E740481C1C}">
                <a14:useLocalDpi xmlns:a14="http://schemas.microsoft.com/office/drawing/2010/main" val="0"/>
              </a:ext>
            </a:extLst>
          </a:blip>
          <a:stretch>
            <a:fillRect/>
          </a:stretch>
        </p:blipFill>
        <p:spPr>
          <a:xfrm>
            <a:off x="40105" y="3019921"/>
            <a:ext cx="2093495" cy="1541822"/>
          </a:xfrm>
          <a:prstGeom prst="rect">
            <a:avLst/>
          </a:prstGeom>
        </p:spPr>
      </p:pic>
      <p:pic>
        <p:nvPicPr>
          <p:cNvPr id="8" name="Afbeelding 3" descr="IFRC_Media_Haiti.JPG"/>
          <p:cNvPicPr/>
          <p:nvPr/>
        </p:nvPicPr>
        <p:blipFill>
          <a:blip r:embed="rId9" cstate="print"/>
          <a:stretch>
            <a:fillRect/>
          </a:stretch>
        </p:blipFill>
        <p:spPr>
          <a:xfrm>
            <a:off x="76200" y="1638664"/>
            <a:ext cx="2057400" cy="1321243"/>
          </a:xfrm>
          <a:prstGeom prst="rect">
            <a:avLst/>
          </a:prstGeom>
        </p:spPr>
      </p:pic>
      <p:pic>
        <p:nvPicPr>
          <p:cNvPr id="9" name="Picture 8"/>
          <p:cNvPicPr/>
          <p:nvPr/>
        </p:nvPicPr>
        <p:blipFill>
          <a:blip r:embed="rId10" cstate="print">
            <a:extLst>
              <a:ext uri="{28A0092B-C50C-407E-A947-70E740481C1C}">
                <a14:useLocalDpi xmlns:a14="http://schemas.microsoft.com/office/drawing/2010/main" val="0"/>
              </a:ext>
            </a:extLst>
          </a:blip>
          <a:stretch>
            <a:fillRect/>
          </a:stretch>
        </p:blipFill>
        <p:spPr>
          <a:xfrm>
            <a:off x="40105" y="4601849"/>
            <a:ext cx="2438400" cy="1339525"/>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08584" y="4622464"/>
            <a:ext cx="1848853" cy="1320132"/>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64718" y="4672930"/>
            <a:ext cx="1828800" cy="1219200"/>
          </a:xfrm>
          <a:prstGeom prst="rect">
            <a:avLst/>
          </a:prstGeom>
        </p:spPr>
      </p:pic>
      <p:pic>
        <p:nvPicPr>
          <p:cNvPr id="15"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72719" y="4672930"/>
            <a:ext cx="1892968" cy="1261979"/>
          </a:xfrm>
          <a:prstGeom prst="rect">
            <a:avLst/>
          </a:prstGeom>
        </p:spPr>
      </p:pic>
    </p:spTree>
    <p:extLst>
      <p:ext uri="{BB962C8B-B14F-4D97-AF65-F5344CB8AC3E}">
        <p14:creationId xmlns:p14="http://schemas.microsoft.com/office/powerpoint/2010/main" val="356761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485D49F-3F2E-43E0-AFF2-CA1A07C8B0D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DE65DB1-772E-495F-8126-DA24B9413B5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EC640DA-B874-4AA8-96F1-5A17C347222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7E98584E-9790-4C7B-8006-1AF80C03BB1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AtOnc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64792"/>
            <a:ext cx="7086600" cy="1143000"/>
          </a:xfrm>
        </p:spPr>
        <p:txBody>
          <a:bodyPr/>
          <a:lstStyle/>
          <a:p>
            <a:pPr algn="ctr"/>
            <a:r>
              <a:rPr lang="en-GB" i="0" dirty="0">
                <a:solidFill>
                  <a:srgbClr val="FF0000"/>
                </a:solidFill>
                <a:latin typeface="+mn-lt"/>
              </a:rPr>
              <a:t>Why do we invest in youth engagement?</a:t>
            </a:r>
          </a:p>
        </p:txBody>
      </p:sp>
      <p:graphicFrame>
        <p:nvGraphicFramePr>
          <p:cNvPr id="5" name="Diagram 4"/>
          <p:cNvGraphicFramePr/>
          <p:nvPr>
            <p:extLst>
              <p:ext uri="{D42A27DB-BD31-4B8C-83A1-F6EECF244321}">
                <p14:modId xmlns:p14="http://schemas.microsoft.com/office/powerpoint/2010/main" val="3807675843"/>
              </p:ext>
            </p:extLst>
          </p:nvPr>
        </p:nvGraphicFramePr>
        <p:xfrm>
          <a:off x="1371600" y="1600200"/>
          <a:ext cx="6858000" cy="4449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333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2482E82-DAB2-42C1-A6B4-58BED6729CC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EF52DE64-37C1-42F9-B1E4-51DA2033F78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96684232-6755-4B66-A19E-262DC56B2E3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5AF93412-8E2C-4588-9098-3428E9E689A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411878442"/>
              </p:ext>
            </p:extLst>
          </p:nvPr>
        </p:nvGraphicFramePr>
        <p:xfrm>
          <a:off x="664947" y="0"/>
          <a:ext cx="4123554" cy="5859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547102997"/>
              </p:ext>
            </p:extLst>
          </p:nvPr>
        </p:nvGraphicFramePr>
        <p:xfrm>
          <a:off x="4351638" y="2743200"/>
          <a:ext cx="4800600" cy="3124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929456620"/>
              </p:ext>
            </p:extLst>
          </p:nvPr>
        </p:nvGraphicFramePr>
        <p:xfrm>
          <a:off x="4572000" y="0"/>
          <a:ext cx="4876800" cy="3124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8549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7935FC15-94BB-43F0-A10B-B73A0BFE24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BE5A60A4-0DC3-4C3E-9E59-CA65301F8B0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F10E41A4-C5F2-4DB6-94BE-951A4D9834F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202F059F-9B78-4805-A153-21A09065A2D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DA67C65C-B577-4BE3-86A5-62012E4AC0E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graphicEl>
                                              <a:dgm id="{BD81874D-9979-43B8-AF28-1B848DE0E67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graphicEl>
                                              <a:dgm id="{923BA650-09EC-454A-9370-3A2B390009B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Graphic spid="7"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81807783"/>
              </p:ext>
            </p:extLst>
          </p:nvPr>
        </p:nvGraphicFramePr>
        <p:xfrm>
          <a:off x="1752600" y="419795"/>
          <a:ext cx="71628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457200" y="1600202"/>
            <a:ext cx="8686800" cy="5069158"/>
          </a:xfrm>
        </p:spPr>
        <p:txBody>
          <a:bodyPr>
            <a:normAutofit/>
          </a:bodyPr>
          <a:lstStyle/>
          <a:p>
            <a:pPr marL="0" indent="0" algn="just">
              <a:buNone/>
            </a:pPr>
            <a:r>
              <a:rPr lang="en-GB" sz="2000" dirty="0"/>
              <a:t>Young people will be living the  RCRC  Fundamental principles and Humanitarian values and they will excel as key RCRC actors in both alleviating human suffering and advocating for equality.</a:t>
            </a:r>
          </a:p>
          <a:p>
            <a:pPr marL="0" indent="0" algn="just">
              <a:buNone/>
            </a:pPr>
            <a:endParaRPr lang="en-GB" sz="2000" dirty="0"/>
          </a:p>
          <a:p>
            <a:pPr marL="0" indent="0" algn="just">
              <a:buNone/>
            </a:pPr>
            <a:r>
              <a:rPr lang="en-GB" sz="2000" dirty="0"/>
              <a:t>In the RCRC, young people will be treated with respect and as equal partners to adults. Intergenerational cooperation throughout the RCRC will result in   humanitarian   actions   and extended partnerships that will increase the number of safe and resilient communities around the world. </a:t>
            </a:r>
          </a:p>
          <a:p>
            <a:pPr marL="0" indent="0" algn="just">
              <a:buNone/>
            </a:pPr>
            <a:endParaRPr lang="en-GB" sz="2000" dirty="0"/>
          </a:p>
          <a:p>
            <a:pPr marL="0" indent="0" algn="just">
              <a:buNone/>
            </a:pPr>
            <a:r>
              <a:rPr lang="en-GB" sz="2000" dirty="0"/>
              <a:t>Young people, including those outside of the mainstream, will have opportunities responsive to their needs, potential, ambitions, and dreams and will be able to evolve personally, and secure livelihoods for themselves and their families.</a:t>
            </a:r>
          </a:p>
          <a:p>
            <a:pPr marL="0" indent="0" algn="just">
              <a:buNone/>
            </a:pPr>
            <a:endParaRPr lang="en-GB" sz="2000" dirty="0"/>
          </a:p>
          <a:p>
            <a:pPr algn="just"/>
            <a:endParaRPr lang="en-GB" sz="2000" dirty="0"/>
          </a:p>
        </p:txBody>
      </p:sp>
    </p:spTree>
    <p:extLst>
      <p:ext uri="{BB962C8B-B14F-4D97-AF65-F5344CB8AC3E}">
        <p14:creationId xmlns:p14="http://schemas.microsoft.com/office/powerpoint/2010/main" val="250183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45432"/>
            <a:ext cx="9144000" cy="5112568"/>
          </a:xfrm>
        </p:spPr>
        <p:txBody>
          <a:bodyPr>
            <a:normAutofit/>
          </a:bodyPr>
          <a:lstStyle/>
          <a:p>
            <a:pPr marL="0" indent="0" algn="just">
              <a:buNone/>
            </a:pPr>
            <a:r>
              <a:rPr lang="en-GB" dirty="0"/>
              <a:t>Young people, knowledgeable and empowered to stay healthy, will assume roles as responsible members of their communities, will care for and engage with those in the shadows and those affected by the “</a:t>
            </a:r>
            <a:r>
              <a:rPr lang="en-GB" dirty="0" err="1"/>
              <a:t>Solferinos</a:t>
            </a:r>
            <a:r>
              <a:rPr lang="en-GB" dirty="0"/>
              <a:t> of the day”, being motivated by free will, as opposed to a desire for material or financial gain or by external social, economic, and political pressure.</a:t>
            </a:r>
          </a:p>
          <a:p>
            <a:pPr marL="0" indent="0" algn="just">
              <a:buNone/>
            </a:pPr>
            <a:endParaRPr lang="en-GB" dirty="0"/>
          </a:p>
          <a:p>
            <a:pPr marL="0" indent="0" algn="just">
              <a:buNone/>
            </a:pPr>
            <a:r>
              <a:rPr lang="en-GB" dirty="0"/>
              <a:t>Through, recognition of youth contributions and creation of space for youth by adults, young people will develop ownership for nurturing their communities and will favour ethical decisions that lead to collective community advancement over decisions of individual gain.</a:t>
            </a:r>
          </a:p>
        </p:txBody>
      </p:sp>
      <p:grpSp>
        <p:nvGrpSpPr>
          <p:cNvPr id="5" name="Group 4"/>
          <p:cNvGrpSpPr/>
          <p:nvPr/>
        </p:nvGrpSpPr>
        <p:grpSpPr>
          <a:xfrm>
            <a:off x="1752600" y="457200"/>
            <a:ext cx="7162800" cy="911430"/>
            <a:chOff x="0" y="115785"/>
            <a:chExt cx="7162800" cy="911430"/>
          </a:xfrm>
        </p:grpSpPr>
        <p:sp>
          <p:nvSpPr>
            <p:cNvPr id="6" name="Rectangle: Rounded Corners 5"/>
            <p:cNvSpPr/>
            <p:nvPr/>
          </p:nvSpPr>
          <p:spPr>
            <a:xfrm>
              <a:off x="0" y="115785"/>
              <a:ext cx="7162800" cy="911430"/>
            </a:xfrm>
            <a:prstGeom prst="roundRect">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ectangle: Rounded Corners 4"/>
            <p:cNvSpPr txBox="1"/>
            <p:nvPr/>
          </p:nvSpPr>
          <p:spPr>
            <a:xfrm>
              <a:off x="44492" y="160277"/>
              <a:ext cx="7073816" cy="822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GB" sz="2600" kern="1200" dirty="0">
                  <a:latin typeface="Arial" panose="020B0604020202020204" pitchFamily="34" charset="0"/>
                  <a:cs typeface="Arial" panose="020B0604020202020204" pitchFamily="34" charset="0"/>
                </a:rPr>
                <a:t>Vision of youth engagement 2020 (cont.)</a:t>
              </a:r>
            </a:p>
          </p:txBody>
        </p:sp>
      </p:grpSp>
    </p:spTree>
    <p:extLst>
      <p:ext uri="{BB962C8B-B14F-4D97-AF65-F5344CB8AC3E}">
        <p14:creationId xmlns:p14="http://schemas.microsoft.com/office/powerpoint/2010/main" val="184216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12174" y="457200"/>
            <a:ext cx="7331825" cy="912699"/>
          </a:xfrm>
          <a:prstGeom prst="roundRect">
            <a:avLst/>
          </a:prstGeom>
          <a:solidFill>
            <a:srgbClr val="FF000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b="0" i="0" cap="all" dirty="0">
                <a:latin typeface="Arial" panose="020B0604020202020204" pitchFamily="34" charset="0"/>
                <a:cs typeface="Arial" panose="020B0604020202020204" pitchFamily="34" charset="0"/>
              </a:rPr>
              <a:t>RCRC Youth Engagement</a:t>
            </a:r>
            <a:br>
              <a:rPr lang="en-US" b="0" i="0" cap="all" dirty="0">
                <a:latin typeface="Arial" panose="020B0604020202020204" pitchFamily="34" charset="0"/>
                <a:cs typeface="Arial" panose="020B0604020202020204" pitchFamily="34" charset="0"/>
              </a:rPr>
            </a:br>
            <a:r>
              <a:rPr lang="en-US" b="0" cap="all" dirty="0">
                <a:latin typeface="Arial" panose="020B0604020202020204" pitchFamily="34" charset="0"/>
                <a:cs typeface="Arial" panose="020B0604020202020204" pitchFamily="34" charset="0"/>
              </a:rPr>
              <a:t>Principles</a:t>
            </a:r>
            <a:endParaRPr lang="en-GB" b="0" cap="all" dirty="0">
              <a:latin typeface="Arial" panose="020B0604020202020204" pitchFamily="34" charset="0"/>
              <a:cs typeface="Arial" panose="020B0604020202020204" pitchFamily="34" charset="0"/>
            </a:endParaRPr>
          </a:p>
        </p:txBody>
      </p:sp>
      <p:grpSp>
        <p:nvGrpSpPr>
          <p:cNvPr id="4" name="Group 3"/>
          <p:cNvGrpSpPr/>
          <p:nvPr/>
        </p:nvGrpSpPr>
        <p:grpSpPr>
          <a:xfrm>
            <a:off x="103437" y="2009375"/>
            <a:ext cx="2823904" cy="1694343"/>
            <a:chOff x="0" y="923077"/>
            <a:chExt cx="2823904" cy="1694343"/>
          </a:xfrm>
        </p:grpSpPr>
        <p:sp>
          <p:nvSpPr>
            <p:cNvPr id="18" name="Rounded Rectangle 17"/>
            <p:cNvSpPr/>
            <p:nvPr/>
          </p:nvSpPr>
          <p:spPr>
            <a:xfrm>
              <a:off x="0" y="923077"/>
              <a:ext cx="2823904" cy="1694343"/>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Rounded Rectangle 4"/>
            <p:cNvSpPr/>
            <p:nvPr/>
          </p:nvSpPr>
          <p:spPr>
            <a:xfrm>
              <a:off x="82711" y="1005788"/>
              <a:ext cx="2658482" cy="1528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b="1" kern="1200" dirty="0"/>
                <a:t>Youth engagement</a:t>
              </a:r>
              <a:r>
                <a:rPr lang="en-GB" sz="1600" kern="1200" dirty="0"/>
                <a:t> is intrinsic to </a:t>
              </a:r>
              <a:r>
                <a:rPr lang="en-GB" sz="1600" b="1" kern="1200" dirty="0"/>
                <a:t>building strong National Societies</a:t>
              </a:r>
              <a:r>
                <a:rPr lang="en-GB" sz="1600" kern="1200" dirty="0"/>
                <a:t>.</a:t>
              </a:r>
            </a:p>
          </p:txBody>
        </p:sp>
      </p:grpSp>
      <p:grpSp>
        <p:nvGrpSpPr>
          <p:cNvPr id="5" name="Group 4"/>
          <p:cNvGrpSpPr/>
          <p:nvPr/>
        </p:nvGrpSpPr>
        <p:grpSpPr>
          <a:xfrm>
            <a:off x="6316028" y="1988840"/>
            <a:ext cx="2823904" cy="1694343"/>
            <a:chOff x="6212591" y="902542"/>
            <a:chExt cx="2823904" cy="1694343"/>
          </a:xfrm>
        </p:grpSpPr>
        <p:sp>
          <p:nvSpPr>
            <p:cNvPr id="15" name="Rounded Rectangle 14"/>
            <p:cNvSpPr/>
            <p:nvPr/>
          </p:nvSpPr>
          <p:spPr>
            <a:xfrm>
              <a:off x="6212591" y="902542"/>
              <a:ext cx="2823904" cy="1694343"/>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7" name="Rounded Rectangle 6"/>
            <p:cNvSpPr/>
            <p:nvPr/>
          </p:nvSpPr>
          <p:spPr>
            <a:xfrm>
              <a:off x="6295302" y="985253"/>
              <a:ext cx="2658482" cy="1528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Education, Empowerment, and Enabling environments </a:t>
              </a:r>
              <a:r>
                <a:rPr lang="en-US" sz="1600" kern="1200" dirty="0"/>
                <a:t>for young people are vital  for youth engagement.</a:t>
              </a:r>
              <a:endParaRPr lang="en-GB" sz="1600" kern="1200" dirty="0"/>
            </a:p>
          </p:txBody>
        </p:sp>
      </p:grpSp>
      <p:grpSp>
        <p:nvGrpSpPr>
          <p:cNvPr id="6" name="Group 5"/>
          <p:cNvGrpSpPr/>
          <p:nvPr/>
        </p:nvGrpSpPr>
        <p:grpSpPr>
          <a:xfrm>
            <a:off x="5263982" y="4129066"/>
            <a:ext cx="2823904" cy="1694343"/>
            <a:chOff x="5160545" y="3042768"/>
            <a:chExt cx="2823904" cy="1694343"/>
          </a:xfrm>
        </p:grpSpPr>
        <p:sp>
          <p:nvSpPr>
            <p:cNvPr id="13" name="Rounded Rectangle 12"/>
            <p:cNvSpPr/>
            <p:nvPr/>
          </p:nvSpPr>
          <p:spPr>
            <a:xfrm>
              <a:off x="5160545" y="3042768"/>
              <a:ext cx="2823904" cy="1694343"/>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Rounded Rectangle 8"/>
            <p:cNvSpPr/>
            <p:nvPr/>
          </p:nvSpPr>
          <p:spPr>
            <a:xfrm>
              <a:off x="5243256" y="3125479"/>
              <a:ext cx="2658482" cy="1528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a:t>Youth in </a:t>
              </a:r>
              <a:r>
                <a:rPr lang="en-GB" sz="1600" b="1" kern="1200" dirty="0"/>
                <a:t>decision-making</a:t>
              </a:r>
              <a:r>
                <a:rPr lang="en-GB" sz="1600" kern="1200" dirty="0"/>
                <a:t> at all levels of management, governance, and service delivery are crucial for intergenerational transfer of experiences and </a:t>
              </a:r>
              <a:r>
                <a:rPr lang="en-GB" sz="1600" b="1" kern="1200" dirty="0"/>
                <a:t>continuity.</a:t>
              </a:r>
            </a:p>
          </p:txBody>
        </p:sp>
      </p:grpSp>
      <p:grpSp>
        <p:nvGrpSpPr>
          <p:cNvPr id="7" name="Group 6"/>
          <p:cNvGrpSpPr/>
          <p:nvPr/>
        </p:nvGrpSpPr>
        <p:grpSpPr>
          <a:xfrm>
            <a:off x="816840" y="4129060"/>
            <a:ext cx="2823904" cy="1694343"/>
            <a:chOff x="713403" y="3042762"/>
            <a:chExt cx="2823904" cy="1694343"/>
          </a:xfrm>
        </p:grpSpPr>
        <p:sp>
          <p:nvSpPr>
            <p:cNvPr id="11" name="Rounded Rectangle 10"/>
            <p:cNvSpPr/>
            <p:nvPr/>
          </p:nvSpPr>
          <p:spPr>
            <a:xfrm>
              <a:off x="713403" y="3042762"/>
              <a:ext cx="2823904" cy="1694343"/>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Rounded Rectangle 10"/>
            <p:cNvSpPr/>
            <p:nvPr/>
          </p:nvSpPr>
          <p:spPr>
            <a:xfrm>
              <a:off x="796114" y="3125473"/>
              <a:ext cx="2658482" cy="1528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a:t>Youth are </a:t>
              </a:r>
              <a:r>
                <a:rPr lang="en-GB" sz="1600" b="1" kern="1200" dirty="0"/>
                <a:t>agents of change </a:t>
              </a:r>
              <a:r>
                <a:rPr lang="en-GB" sz="1600" kern="1200" dirty="0"/>
                <a:t>addressing global humanitarian challenges pertinent </a:t>
              </a:r>
              <a:r>
                <a:rPr lang="en-GB" sz="1600" b="0" kern="1200" dirty="0"/>
                <a:t>to </a:t>
              </a:r>
              <a:r>
                <a:rPr lang="en-GB" sz="1600" b="1" kern="1200" dirty="0"/>
                <a:t>local communities</a:t>
              </a:r>
              <a:r>
                <a:rPr lang="en-GB" sz="1600" kern="1200" dirty="0"/>
                <a:t>.</a:t>
              </a:r>
            </a:p>
          </p:txBody>
        </p:sp>
      </p:grpSp>
      <p:grpSp>
        <p:nvGrpSpPr>
          <p:cNvPr id="8" name="Group 7"/>
          <p:cNvGrpSpPr/>
          <p:nvPr/>
        </p:nvGrpSpPr>
        <p:grpSpPr>
          <a:xfrm>
            <a:off x="3195697" y="2025296"/>
            <a:ext cx="2823904" cy="1694343"/>
            <a:chOff x="3092260" y="938998"/>
            <a:chExt cx="2823904" cy="1694343"/>
          </a:xfrm>
        </p:grpSpPr>
        <p:sp>
          <p:nvSpPr>
            <p:cNvPr id="9" name="Rounded Rectangle 8"/>
            <p:cNvSpPr/>
            <p:nvPr/>
          </p:nvSpPr>
          <p:spPr>
            <a:xfrm>
              <a:off x="3092260" y="938998"/>
              <a:ext cx="2823904" cy="1694343"/>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0" name="Rounded Rectangle 12"/>
            <p:cNvSpPr/>
            <p:nvPr/>
          </p:nvSpPr>
          <p:spPr>
            <a:xfrm>
              <a:off x="3174971" y="1021709"/>
              <a:ext cx="2658482" cy="15289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b="1" kern="1200" dirty="0"/>
                <a:t>RC RC volunteerism </a:t>
              </a:r>
              <a:r>
                <a:rPr lang="en-GB" sz="1600" b="0" kern="1200" dirty="0"/>
                <a:t>is</a:t>
              </a:r>
              <a:r>
                <a:rPr lang="en-GB" sz="1600" kern="1200" dirty="0"/>
                <a:t> central to youth engagement and is an effective and meaningful way </a:t>
              </a:r>
              <a:r>
                <a:rPr lang="en-GB" sz="1600" b="0" kern="1200" dirty="0"/>
                <a:t>of</a:t>
              </a:r>
              <a:r>
                <a:rPr lang="en-GB" sz="1600" b="1" kern="1200" dirty="0"/>
                <a:t> youth civic engagement</a:t>
              </a:r>
              <a:r>
                <a:rPr lang="en-GB" sz="1600" kern="1200" dirty="0"/>
                <a:t>.</a:t>
              </a:r>
            </a:p>
          </p:txBody>
        </p:sp>
      </p:grpSp>
    </p:spTree>
    <p:extLst>
      <p:ext uri="{BB962C8B-B14F-4D97-AF65-F5344CB8AC3E}">
        <p14:creationId xmlns:p14="http://schemas.microsoft.com/office/powerpoint/2010/main" val="4917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ounded Rectangle 5"/>
          <p:cNvSpPr/>
          <p:nvPr/>
        </p:nvSpPr>
        <p:spPr>
          <a:xfrm>
            <a:off x="0" y="1196752"/>
            <a:ext cx="9144000" cy="1440160"/>
          </a:xfrm>
          <a:prstGeom prst="roundRect">
            <a:avLst/>
          </a:prstGeom>
          <a:solidFill>
            <a:srgbClr val="00B05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b="1" u="sng" dirty="0">
              <a:solidFill>
                <a:srgbClr val="00B050"/>
              </a:solidFill>
            </a:endParaRPr>
          </a:p>
          <a:p>
            <a:pPr algn="ctr"/>
            <a:endParaRPr lang="en-US" b="1" dirty="0">
              <a:solidFill>
                <a:srgbClr val="00B050"/>
              </a:solidFill>
            </a:endParaRPr>
          </a:p>
          <a:p>
            <a:r>
              <a:rPr lang="en-US" b="1" dirty="0">
                <a:solidFill>
                  <a:srgbClr val="00B050"/>
                </a:solidFill>
              </a:rPr>
              <a:t>Youth as leaders </a:t>
            </a:r>
          </a:p>
          <a:p>
            <a:pPr>
              <a:buFont typeface="Arial" pitchFamily="34" charset="0"/>
              <a:buChar char="•"/>
            </a:pPr>
            <a:endParaRPr lang="en-GB" sz="900" dirty="0">
              <a:solidFill>
                <a:schemeClr val="tx1"/>
              </a:solidFill>
            </a:endParaRPr>
          </a:p>
          <a:p>
            <a:r>
              <a:rPr lang="en-GB" sz="900" dirty="0"/>
              <a:t> </a:t>
            </a:r>
            <a:endParaRPr lang="en-US" sz="900" b="1" dirty="0">
              <a:solidFill>
                <a:schemeClr val="tx1"/>
              </a:solidFill>
            </a:endParaRPr>
          </a:p>
          <a:p>
            <a:endParaRPr lang="en-US" sz="900" b="1" dirty="0">
              <a:solidFill>
                <a:schemeClr val="tx1"/>
              </a:solidFill>
            </a:endParaRPr>
          </a:p>
          <a:p>
            <a:endParaRPr lang="en-US" sz="900" b="1"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a:t>
            </a:r>
          </a:p>
          <a:p>
            <a:endParaRPr lang="en-US" dirty="0">
              <a:solidFill>
                <a:schemeClr val="tx1"/>
              </a:solidFill>
            </a:endParaRPr>
          </a:p>
          <a:p>
            <a:pPr algn="ctr"/>
            <a:endParaRPr lang="en-GB" dirty="0">
              <a:solidFill>
                <a:schemeClr val="tx1"/>
              </a:solidFill>
            </a:endParaRPr>
          </a:p>
        </p:txBody>
      </p:sp>
      <p:sp>
        <p:nvSpPr>
          <p:cNvPr id="10" name="Rounded Rectangle 9"/>
          <p:cNvSpPr/>
          <p:nvPr/>
        </p:nvSpPr>
        <p:spPr>
          <a:xfrm>
            <a:off x="0" y="6237312"/>
            <a:ext cx="9144000" cy="584448"/>
          </a:xfrm>
          <a:prstGeom prst="round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IFRC Strategy 2020</a:t>
            </a:r>
          </a:p>
          <a:p>
            <a:pPr algn="ctr"/>
            <a:r>
              <a:rPr lang="en-US" b="1" dirty="0"/>
              <a:t>Solferino Youth Declaration (2009)</a:t>
            </a:r>
            <a:endParaRPr lang="en-GB" b="1" i="1" dirty="0"/>
          </a:p>
        </p:txBody>
      </p:sp>
      <p:sp>
        <p:nvSpPr>
          <p:cNvPr id="23" name="Rounded Rectangle 22"/>
          <p:cNvSpPr/>
          <p:nvPr/>
        </p:nvSpPr>
        <p:spPr>
          <a:xfrm>
            <a:off x="23553" y="304911"/>
            <a:ext cx="9144000" cy="792088"/>
          </a:xfrm>
          <a:prstGeom prst="round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000" b="1" cap="all" dirty="0"/>
              <a:t>IFRC Y.E.S.</a:t>
            </a:r>
          </a:p>
          <a:p>
            <a:pPr algn="ctr"/>
            <a:r>
              <a:rPr lang="en-US" b="1" i="1" cap="all" dirty="0"/>
              <a:t>“Strong youth for strong RCRC and safe and resilient communities”</a:t>
            </a:r>
            <a:endParaRPr lang="en-GB" b="1" i="1" cap="all" dirty="0"/>
          </a:p>
        </p:txBody>
      </p:sp>
      <p:sp>
        <p:nvSpPr>
          <p:cNvPr id="28" name="Rounded Rectangle 27"/>
          <p:cNvSpPr/>
          <p:nvPr/>
        </p:nvSpPr>
        <p:spPr>
          <a:xfrm>
            <a:off x="0" y="2702228"/>
            <a:ext cx="9144000" cy="1446852"/>
          </a:xfrm>
          <a:prstGeom prst="roundRect">
            <a:avLst/>
          </a:prstGeom>
          <a:solidFill>
            <a:srgbClr val="00206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b="1" u="sng" dirty="0">
              <a:solidFill>
                <a:srgbClr val="002060"/>
              </a:solidFill>
            </a:endParaRPr>
          </a:p>
          <a:p>
            <a:endParaRPr lang="en-US" b="1" dirty="0">
              <a:solidFill>
                <a:schemeClr val="tx1"/>
              </a:solidFill>
            </a:endParaRPr>
          </a:p>
          <a:p>
            <a:r>
              <a:rPr lang="en-US" b="1">
                <a:solidFill>
                  <a:srgbClr val="002060"/>
                </a:solidFill>
              </a:rPr>
              <a:t>Youth </a:t>
            </a:r>
            <a:r>
              <a:rPr lang="en-US" b="1" dirty="0">
                <a:solidFill>
                  <a:srgbClr val="002060"/>
                </a:solidFill>
              </a:rPr>
              <a:t>as volunteers</a:t>
            </a:r>
          </a:p>
          <a:p>
            <a:endParaRPr lang="en-GB" sz="900" dirty="0">
              <a:solidFill>
                <a:schemeClr val="tx1"/>
              </a:solidFill>
            </a:endParaRPr>
          </a:p>
          <a:p>
            <a:endParaRPr lang="en-US" sz="900" b="1" dirty="0">
              <a:solidFill>
                <a:schemeClr val="tx1"/>
              </a:solidFill>
            </a:endParaRPr>
          </a:p>
          <a:p>
            <a:endParaRPr lang="en-US" sz="900" b="1" dirty="0">
              <a:solidFill>
                <a:schemeClr val="tx1"/>
              </a:solidFill>
            </a:endParaRPr>
          </a:p>
          <a:p>
            <a:endParaRPr lang="en-US" sz="900" dirty="0">
              <a:solidFill>
                <a:schemeClr val="tx1"/>
              </a:solidFill>
            </a:endParaRPr>
          </a:p>
          <a:p>
            <a:endParaRPr lang="en-US" dirty="0"/>
          </a:p>
          <a:p>
            <a:endParaRPr lang="en-US" dirty="0"/>
          </a:p>
          <a:p>
            <a:endParaRPr lang="en-US" dirty="0"/>
          </a:p>
          <a:p>
            <a:endParaRPr lang="en-US" dirty="0"/>
          </a:p>
          <a:p>
            <a:endParaRPr lang="en-US" dirty="0"/>
          </a:p>
          <a:p>
            <a:endParaRPr lang="en-US" dirty="0"/>
          </a:p>
          <a:p>
            <a:pPr algn="ctr"/>
            <a:endParaRPr lang="en-GB" dirty="0"/>
          </a:p>
        </p:txBody>
      </p:sp>
      <p:sp>
        <p:nvSpPr>
          <p:cNvPr id="29" name="Rounded Rectangle 28"/>
          <p:cNvSpPr/>
          <p:nvPr/>
        </p:nvSpPr>
        <p:spPr>
          <a:xfrm>
            <a:off x="0" y="4207704"/>
            <a:ext cx="9144000" cy="1381536"/>
          </a:xfrm>
          <a:prstGeom prst="roundRect">
            <a:avLst/>
          </a:prstGeom>
          <a:solidFill>
            <a:srgbClr val="7030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b="1" u="sng" dirty="0">
              <a:solidFill>
                <a:srgbClr val="7030A0"/>
              </a:solidFill>
            </a:endParaRPr>
          </a:p>
          <a:p>
            <a:endParaRPr lang="en-US" b="1" dirty="0">
              <a:solidFill>
                <a:schemeClr val="tx1"/>
              </a:solidFill>
            </a:endParaRPr>
          </a:p>
          <a:p>
            <a:r>
              <a:rPr lang="en-US" b="1" dirty="0">
                <a:solidFill>
                  <a:srgbClr val="7030A0"/>
                </a:solidFill>
              </a:rPr>
              <a:t>Youth as members of affected</a:t>
            </a:r>
          </a:p>
          <a:p>
            <a:r>
              <a:rPr lang="en-US" b="1" dirty="0">
                <a:solidFill>
                  <a:srgbClr val="7030A0"/>
                </a:solidFill>
              </a:rPr>
              <a:t> communities </a:t>
            </a:r>
          </a:p>
          <a:p>
            <a:endParaRPr lang="en-US" dirty="0"/>
          </a:p>
          <a:p>
            <a:pPr algn="ctr"/>
            <a:endParaRPr lang="en-GB" dirty="0"/>
          </a:p>
        </p:txBody>
      </p:sp>
      <p:sp>
        <p:nvSpPr>
          <p:cNvPr id="32" name="Rounded Rectangle 31"/>
          <p:cNvSpPr/>
          <p:nvPr/>
        </p:nvSpPr>
        <p:spPr>
          <a:xfrm>
            <a:off x="0" y="5661248"/>
            <a:ext cx="9144000" cy="504056"/>
          </a:xfrm>
          <a:prstGeom prst="round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t> IFRC Youth policy (2011)</a:t>
            </a:r>
          </a:p>
        </p:txBody>
      </p:sp>
      <p:sp>
        <p:nvSpPr>
          <p:cNvPr id="7" name="Rounded Rectangle 6"/>
          <p:cNvSpPr/>
          <p:nvPr/>
        </p:nvSpPr>
        <p:spPr>
          <a:xfrm>
            <a:off x="3321096" y="1196752"/>
            <a:ext cx="1800000" cy="4392488"/>
          </a:xfrm>
          <a:prstGeom prst="round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p>
          <a:p>
            <a:pPr algn="ctr"/>
            <a:endParaRPr lang="en-US" b="1" dirty="0"/>
          </a:p>
          <a:p>
            <a:pPr algn="ctr"/>
            <a:endParaRPr lang="en-US" b="1" dirty="0"/>
          </a:p>
          <a:p>
            <a:pPr algn="ctr"/>
            <a:endParaRPr lang="en-US" b="1" dirty="0">
              <a:solidFill>
                <a:srgbClr val="FFFF00"/>
              </a:solidFill>
            </a:endParaRPr>
          </a:p>
          <a:p>
            <a:pPr algn="ctr"/>
            <a:endParaRPr lang="en-US" b="1" dirty="0"/>
          </a:p>
          <a:p>
            <a:pPr algn="ctr"/>
            <a:endParaRPr lang="en-US" b="1" dirty="0"/>
          </a:p>
          <a:p>
            <a:pPr algn="ctr"/>
            <a:endParaRPr lang="en-US" b="1" dirty="0"/>
          </a:p>
          <a:p>
            <a:pPr algn="ctr"/>
            <a:r>
              <a:rPr lang="en-US" b="1" dirty="0">
                <a:solidFill>
                  <a:schemeClr val="bg1"/>
                </a:solidFill>
              </a:rPr>
              <a:t>Youth education</a:t>
            </a:r>
            <a:r>
              <a:rPr lang="en-US" b="1" dirty="0">
                <a:solidFill>
                  <a:srgbClr val="002060"/>
                </a:solidFill>
              </a:rPr>
              <a:t> </a:t>
            </a:r>
          </a:p>
          <a:p>
            <a:pPr algn="ctr"/>
            <a:endParaRPr lang="en-US" b="1" dirty="0"/>
          </a:p>
        </p:txBody>
      </p:sp>
      <p:sp>
        <p:nvSpPr>
          <p:cNvPr id="30" name="Rounded Rectangle 29"/>
          <p:cNvSpPr/>
          <p:nvPr/>
        </p:nvSpPr>
        <p:spPr>
          <a:xfrm>
            <a:off x="5326434" y="1196752"/>
            <a:ext cx="1800000" cy="439248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Youth </a:t>
            </a:r>
          </a:p>
          <a:p>
            <a:pPr algn="ctr"/>
            <a:r>
              <a:rPr lang="en-US" b="1" dirty="0"/>
              <a:t>empowerment</a:t>
            </a:r>
            <a:endParaRPr lang="en-GB" dirty="0"/>
          </a:p>
        </p:txBody>
      </p:sp>
      <p:sp>
        <p:nvSpPr>
          <p:cNvPr id="31" name="Rounded Rectangle 30"/>
          <p:cNvSpPr/>
          <p:nvPr/>
        </p:nvSpPr>
        <p:spPr>
          <a:xfrm>
            <a:off x="7299114" y="1196752"/>
            <a:ext cx="1800000" cy="439248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b="1" dirty="0"/>
          </a:p>
          <a:p>
            <a:pPr algn="ctr"/>
            <a:endParaRPr lang="en-GB" b="1" dirty="0"/>
          </a:p>
          <a:p>
            <a:pPr algn="ctr"/>
            <a:endParaRPr lang="en-GB" b="1" dirty="0"/>
          </a:p>
          <a:p>
            <a:pPr algn="ctr"/>
            <a:endParaRPr lang="en-GB" b="1" dirty="0"/>
          </a:p>
          <a:p>
            <a:pPr algn="ctr"/>
            <a:endParaRPr lang="en-GB" b="1" dirty="0"/>
          </a:p>
          <a:p>
            <a:pPr algn="ctr"/>
            <a:endParaRPr lang="en-GB" b="1" dirty="0"/>
          </a:p>
          <a:p>
            <a:pPr algn="ctr"/>
            <a:endParaRPr lang="en-GB" b="1" dirty="0"/>
          </a:p>
          <a:p>
            <a:pPr algn="ctr"/>
            <a:r>
              <a:rPr lang="en-GB" b="1" dirty="0"/>
              <a:t>RCRC creating enabling environments for youth</a:t>
            </a:r>
          </a:p>
        </p:txBody>
      </p:sp>
      <p:sp>
        <p:nvSpPr>
          <p:cNvPr id="12" name="Rounded Rectangle 11"/>
          <p:cNvSpPr/>
          <p:nvPr/>
        </p:nvSpPr>
        <p:spPr>
          <a:xfrm>
            <a:off x="3321097" y="1204141"/>
            <a:ext cx="5673619"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dirty="0"/>
              <a:t>Strategic directions and </a:t>
            </a:r>
          </a:p>
          <a:p>
            <a:pPr algn="ctr"/>
            <a:r>
              <a:rPr lang="en-GB" b="1" dirty="0"/>
              <a:t> Recommended Actions  for:</a:t>
            </a:r>
          </a:p>
        </p:txBody>
      </p:sp>
      <p:sp>
        <p:nvSpPr>
          <p:cNvPr id="2" name="Rounded Rectangle 1"/>
          <p:cNvSpPr/>
          <p:nvPr/>
        </p:nvSpPr>
        <p:spPr>
          <a:xfrm>
            <a:off x="3321097" y="4653136"/>
            <a:ext cx="3805337" cy="648072"/>
          </a:xfrm>
          <a:prstGeom prst="roundRect">
            <a:avLst/>
          </a:prstGeom>
          <a:solidFill>
            <a:srgbClr val="00B050">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Humanitarian Education</a:t>
            </a:r>
          </a:p>
        </p:txBody>
      </p:sp>
    </p:spTree>
    <p:extLst>
      <p:ext uri="{BB962C8B-B14F-4D97-AF65-F5344CB8AC3E}">
        <p14:creationId xmlns:p14="http://schemas.microsoft.com/office/powerpoint/2010/main" val="328871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3" grpId="0" animBg="1"/>
      <p:bldP spid="28" grpId="0" animBg="1"/>
      <p:bldP spid="29" grpId="0" animBg="1"/>
      <p:bldP spid="32" grpId="0" animBg="1"/>
      <p:bldP spid="7" grpId="0" animBg="1"/>
      <p:bldP spid="30" grpId="0" animBg="1"/>
      <p:bldP spid="31" grpId="0" animBg="1"/>
      <p:bldP spid="12" grpId="0" animBg="1"/>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4489</TotalTime>
  <Words>1627</Words>
  <Application>Microsoft Office PowerPoint</Application>
  <PresentationFormat>On-screen Show (4:3)</PresentationFormat>
  <Paragraphs>322</Paragraphs>
  <Slides>16</Slides>
  <Notes>10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Calibri</vt:lpstr>
      <vt:lpstr>Wingdings</vt:lpstr>
      <vt:lpstr>Office Theme</vt:lpstr>
      <vt:lpstr>Achieving humanitarian excellence through advancing meaningful youth engagement  </vt:lpstr>
      <vt:lpstr>PowerPoint Presentation</vt:lpstr>
      <vt:lpstr> We are a global leader in youth engagement</vt:lpstr>
      <vt:lpstr>Why do we invest in youth engagement?</vt:lpstr>
      <vt:lpstr>PowerPoint Presentation</vt:lpstr>
      <vt:lpstr>PowerPoint Presentation</vt:lpstr>
      <vt:lpstr>PowerPoint Presentation</vt:lpstr>
      <vt:lpstr>RCRC Youth Engagement Principles</vt:lpstr>
      <vt:lpstr>PowerPoint Presentation</vt:lpstr>
      <vt:lpstr>PowerPoint Presentation</vt:lpstr>
      <vt:lpstr>All NSs committed to: </vt:lpstr>
      <vt:lpstr>2017 Priorities</vt:lpstr>
      <vt:lpstr> Why to partner with the RCRC on YE? Summary</vt:lpstr>
      <vt:lpstr>PowerPoint Presentation</vt:lpstr>
      <vt:lpstr>PowerPoint Presentation</vt:lpstr>
      <vt:lpstr>PowerPoint Presentation</vt:lpstr>
    </vt:vector>
  </TitlesOfParts>
  <Company>IFRC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goli.ameri</dc:creator>
  <cp:lastModifiedBy>Ernest MARUZA</cp:lastModifiedBy>
  <cp:revision>277</cp:revision>
  <cp:lastPrinted>2017-01-27T12:19:55Z</cp:lastPrinted>
  <dcterms:created xsi:type="dcterms:W3CDTF">2010-10-08T14:12:22Z</dcterms:created>
  <dcterms:modified xsi:type="dcterms:W3CDTF">2017-09-29T07:55:27Z</dcterms:modified>
</cp:coreProperties>
</file>