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818"/>
    <a:srgbClr val="CF1C21"/>
    <a:srgbClr val="8B4907"/>
    <a:srgbClr val="5C4F46"/>
    <a:srgbClr val="66584E"/>
    <a:srgbClr val="E8C7B0"/>
    <a:srgbClr val="F4D1B9"/>
    <a:srgbClr val="B9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 autoAdjust="0"/>
    <p:restoredTop sz="42818" autoAdjust="0"/>
  </p:normalViewPr>
  <p:slideViewPr>
    <p:cSldViewPr>
      <p:cViewPr varScale="1">
        <p:scale>
          <a:sx n="28" d="100"/>
          <a:sy n="28" d="100"/>
        </p:scale>
        <p:origin x="2430" y="54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1140-2280-4BC6-919C-D4067B620AC6}" type="datetimeFigureOut">
              <a:rPr lang="nl-NL" smtClean="0"/>
              <a:pPr/>
              <a:t>25-7-2017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592A-93AC-4B60-A30F-5E6AC8A3AD61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152400" y="152400"/>
            <a:ext cx="8839200" cy="5753100"/>
          </a:xfrm>
          <a:prstGeom prst="rect">
            <a:avLst/>
          </a:prstGeom>
          <a:solidFill>
            <a:srgbClr val="665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339725" y="339725"/>
            <a:ext cx="1260475" cy="1260475"/>
            <a:chOff x="228600" y="228600"/>
            <a:chExt cx="1260000" cy="1260000"/>
          </a:xfrm>
        </p:grpSpPr>
        <p:sp>
          <p:nvSpPr>
            <p:cNvPr id="6" name="Oval 12"/>
            <p:cNvSpPr/>
            <p:nvPr userDrawn="1"/>
          </p:nvSpPr>
          <p:spPr>
            <a:xfrm>
              <a:off x="228600" y="228600"/>
              <a:ext cx="1260000" cy="1260000"/>
            </a:xfrm>
            <a:prstGeom prst="ellipse">
              <a:avLst/>
            </a:prstGeom>
            <a:solidFill>
              <a:srgbClr val="CF1C21"/>
            </a:solidFill>
            <a:ln w="31750">
              <a:solidFill>
                <a:schemeClr val="bg1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TextBox 13"/>
            <p:cNvSpPr txBox="1">
              <a:spLocks noChangeArrowheads="1"/>
            </p:cNvSpPr>
            <p:nvPr userDrawn="1"/>
          </p:nvSpPr>
          <p:spPr bwMode="auto">
            <a:xfrm>
              <a:off x="282555" y="625325"/>
              <a:ext cx="1144157" cy="461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000" b="1" dirty="0">
                  <a:solidFill>
                    <a:srgbClr val="FFFFFF"/>
                  </a:solidFill>
                </a:rPr>
                <a:t>Governing Board</a:t>
              </a:r>
            </a:p>
            <a:p>
              <a:pPr algn="ctr" eaLnBrk="1" hangingPunct="1">
                <a:defRPr/>
              </a:pPr>
              <a:r>
                <a:rPr lang="en-US" altLang="en-US" sz="1000" dirty="0">
                  <a:solidFill>
                    <a:srgbClr val="FFFFFF"/>
                  </a:solidFill>
                </a:rPr>
                <a:t>34</a:t>
              </a:r>
              <a:r>
                <a:rPr lang="en-US" altLang="en-US" sz="1000" baseline="30000" dirty="0">
                  <a:solidFill>
                    <a:srgbClr val="FFFFFF"/>
                  </a:solidFill>
                </a:rPr>
                <a:t>th</a:t>
              </a:r>
              <a:r>
                <a:rPr lang="en-US" altLang="en-US" sz="1000" dirty="0">
                  <a:solidFill>
                    <a:srgbClr val="FFFFFF"/>
                  </a:solidFill>
                </a:rPr>
                <a:t>  session</a:t>
              </a:r>
            </a:p>
            <a:p>
              <a:pPr algn="ctr" eaLnBrk="1" hangingPunct="1">
                <a:defRPr/>
              </a:pPr>
              <a:r>
                <a:rPr lang="en-US" altLang="en-US" sz="1000" dirty="0">
                  <a:solidFill>
                    <a:srgbClr val="FFFFFF"/>
                  </a:solidFill>
                </a:rPr>
                <a:t>November 2016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19400"/>
            <a:ext cx="7239000" cy="647591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5418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57200" y="1676400"/>
            <a:ext cx="3352800" cy="4191000"/>
          </a:xfrm>
        </p:spPr>
        <p:txBody>
          <a:bodyPr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59770" y="1676400"/>
            <a:ext cx="4724400" cy="4191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8800" y="2895600"/>
            <a:ext cx="6858000" cy="2971800"/>
          </a:xfrm>
        </p:spPr>
        <p:txBody>
          <a:bodyPr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28800" y="1631732"/>
            <a:ext cx="6858000" cy="1143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11"/>
            <p:cNvSpPr/>
            <p:nvPr userDrawn="1"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152400" y="76200"/>
              <a:ext cx="8839200" cy="5029200"/>
            </a:xfrm>
            <a:prstGeom prst="rect">
              <a:avLst/>
            </a:prstGeom>
            <a:solidFill>
              <a:srgbClr val="CF1C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" name="Picture 15" descr="SLCM-icons logo-EN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5486400"/>
              <a:ext cx="1905000" cy="983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6" descr="IFRC_logo_EN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6096000"/>
              <a:ext cx="3157728" cy="2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15"/>
          <p:cNvSpPr txBox="1">
            <a:spLocks noChangeArrowheads="1"/>
          </p:cNvSpPr>
          <p:nvPr userDrawn="1"/>
        </p:nvSpPr>
        <p:spPr bwMode="auto">
          <a:xfrm>
            <a:off x="533400" y="574675"/>
            <a:ext cx="47244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endParaRPr lang="en-US" altLang="en-US" sz="2000" b="1" baseline="30000">
              <a:solidFill>
                <a:srgbClr val="E8C7B0"/>
              </a:solidFill>
            </a:endParaRP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rgbClr val="E8C7B0"/>
                </a:solidFill>
              </a:rPr>
              <a:t>THIS PRESENTATION IS PUBLISHED BY</a:t>
            </a: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chemeClr val="bg1"/>
                </a:solidFill>
              </a:rPr>
              <a:t>INTERNATIONAL FEDERATION OF </a:t>
            </a:r>
            <a:br>
              <a:rPr lang="en-US" altLang="en-US" sz="2000" b="1" baseline="30000">
                <a:solidFill>
                  <a:schemeClr val="bg1"/>
                </a:solidFill>
              </a:rPr>
            </a:br>
            <a:r>
              <a:rPr lang="en-US" altLang="en-US" sz="2000" b="1" baseline="30000">
                <a:solidFill>
                  <a:schemeClr val="bg1"/>
                </a:solidFill>
              </a:rPr>
              <a:t>RED CROSS AND RED CRESCENT SOCIETIES</a:t>
            </a: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chemeClr val="bg1"/>
                </a:solidFill>
              </a:rPr>
              <a:t>P.O. BOX 372</a:t>
            </a: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chemeClr val="bg1"/>
                </a:solidFill>
              </a:rPr>
              <a:t>CH-1211 GENEVA 19</a:t>
            </a: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chemeClr val="bg1"/>
                </a:solidFill>
              </a:rPr>
              <a:t>SWITZERLAND</a:t>
            </a:r>
          </a:p>
          <a:p>
            <a:pPr eaLnBrk="1" hangingPunct="1">
              <a:defRPr/>
            </a:pPr>
            <a:endParaRPr lang="en-US" altLang="en-US" sz="2000" b="1" baseline="3000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chemeClr val="bg1"/>
                </a:solidFill>
              </a:rPr>
              <a:t>TEL.: +41 22 730 42 22</a:t>
            </a:r>
          </a:p>
          <a:p>
            <a:pPr eaLnBrk="1" hangingPunct="1">
              <a:defRPr/>
            </a:pPr>
            <a:r>
              <a:rPr lang="en-US" altLang="en-US" sz="2000" b="1" baseline="30000">
                <a:solidFill>
                  <a:schemeClr val="bg1"/>
                </a:solidFill>
              </a:rPr>
              <a:t>FAX.: +41 22 733 03 95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 userDrawn="1"/>
        </p:nvGrpSpPr>
        <p:grpSpPr bwMode="auto">
          <a:xfrm>
            <a:off x="152400" y="5943600"/>
            <a:ext cx="8839200" cy="787400"/>
            <a:chOff x="152400" y="5918015"/>
            <a:chExt cx="8839200" cy="787585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152400" y="5918015"/>
              <a:ext cx="8839200" cy="787585"/>
            </a:xfrm>
            <a:prstGeom prst="rect">
              <a:avLst/>
            </a:prstGeom>
            <a:solidFill>
              <a:srgbClr val="DB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Char char="•"/>
                <a:defRPr/>
              </a:pPr>
              <a:endParaRPr lang="en-US" altLang="en-US" sz="3200"/>
            </a:p>
          </p:txBody>
        </p:sp>
        <p:sp>
          <p:nvSpPr>
            <p:cNvPr id="1033" name="TextBox 9"/>
            <p:cNvSpPr txBox="1">
              <a:spLocks noChangeArrowheads="1"/>
            </p:cNvSpPr>
            <p:nvPr userDrawn="1"/>
          </p:nvSpPr>
          <p:spPr bwMode="auto">
            <a:xfrm>
              <a:off x="304800" y="6106972"/>
              <a:ext cx="3124200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200" b="1">
                  <a:solidFill>
                    <a:srgbClr val="551C15"/>
                  </a:solidFill>
                  <a:latin typeface="Arial Rounded MT Bold" pitchFamily="34" charset="0"/>
                </a:rPr>
                <a:t>www.ifrc.org</a:t>
              </a:r>
            </a:p>
            <a:p>
              <a:pPr eaLnBrk="1" hangingPunct="1">
                <a:defRPr/>
              </a:pPr>
              <a:r>
                <a:rPr lang="en-US" altLang="en-US" sz="1200" b="1">
                  <a:solidFill>
                    <a:schemeClr val="bg1"/>
                  </a:solidFill>
                  <a:latin typeface="Arial Rounded MT Bold" pitchFamily="34" charset="0"/>
                </a:rPr>
                <a:t>Saving lives, changing minds.</a:t>
              </a:r>
              <a:endParaRPr lang="en-US" altLang="en-US" sz="120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pic>
          <p:nvPicPr>
            <p:cNvPr id="1034" name="Picture 14" descr="IFRC_logo_EN.gif"/>
            <p:cNvPicPr>
              <a:picLocks noChangeAspect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13869" y="6172201"/>
              <a:ext cx="3225331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3508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br>
              <a:rPr lang="en-US" altLang="en-US"/>
            </a:br>
            <a:r>
              <a:rPr lang="en-US" altLang="en-US"/>
              <a:t>(possible two lines)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16764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39725" y="339725"/>
            <a:ext cx="1260475" cy="1260475"/>
            <a:chOff x="228600" y="228600"/>
            <a:chExt cx="1260000" cy="1260000"/>
          </a:xfrm>
        </p:grpSpPr>
        <p:sp>
          <p:nvSpPr>
            <p:cNvPr id="18" name="Oval 17"/>
            <p:cNvSpPr/>
            <p:nvPr userDrawn="1"/>
          </p:nvSpPr>
          <p:spPr>
            <a:xfrm>
              <a:off x="228600" y="228600"/>
              <a:ext cx="1260000" cy="1260000"/>
            </a:xfrm>
            <a:prstGeom prst="ellipse">
              <a:avLst/>
            </a:prstGeom>
            <a:solidFill>
              <a:srgbClr val="CF1C21"/>
            </a:solidFill>
            <a:ln w="31750">
              <a:solidFill>
                <a:schemeClr val="bg1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1" name="TextBox 18"/>
            <p:cNvSpPr txBox="1">
              <a:spLocks noChangeArrowheads="1"/>
            </p:cNvSpPr>
            <p:nvPr userDrawn="1"/>
          </p:nvSpPr>
          <p:spPr bwMode="auto">
            <a:xfrm>
              <a:off x="282555" y="625325"/>
              <a:ext cx="1144157" cy="461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000" b="1" dirty="0">
                  <a:solidFill>
                    <a:srgbClr val="FFFFFF"/>
                  </a:solidFill>
                </a:rPr>
                <a:t>Governing Board</a:t>
              </a:r>
            </a:p>
            <a:p>
              <a:pPr algn="ctr" eaLnBrk="1" hangingPunct="1">
                <a:defRPr/>
              </a:pPr>
              <a:r>
                <a:rPr lang="en-US" altLang="en-US" sz="1000" dirty="0">
                  <a:solidFill>
                    <a:srgbClr val="FFFFFF"/>
                  </a:solidFill>
                </a:rPr>
                <a:t>34</a:t>
              </a:r>
              <a:r>
                <a:rPr lang="en-US" altLang="en-US" sz="1000" baseline="30000" dirty="0">
                  <a:solidFill>
                    <a:srgbClr val="FFFFFF"/>
                  </a:solidFill>
                </a:rPr>
                <a:t>th</a:t>
              </a:r>
              <a:r>
                <a:rPr lang="en-US" altLang="en-US" sz="1000" dirty="0">
                  <a:solidFill>
                    <a:srgbClr val="FFFFFF"/>
                  </a:solidFill>
                </a:rPr>
                <a:t> session</a:t>
              </a:r>
            </a:p>
            <a:p>
              <a:pPr algn="ctr" eaLnBrk="1" hangingPunct="1">
                <a:defRPr/>
              </a:pPr>
              <a:r>
                <a:rPr lang="en-US" altLang="en-US" sz="1000" dirty="0">
                  <a:solidFill>
                    <a:srgbClr val="FFFFFF"/>
                  </a:solidFill>
                </a:rPr>
                <a:t>November 2016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0850" indent="-177800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28600" y="152400"/>
            <a:ext cx="8686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36385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/>
          <a:srcRect b="11962"/>
          <a:stretch>
            <a:fillRect/>
          </a:stretch>
        </p:blipFill>
        <p:spPr bwMode="auto">
          <a:xfrm>
            <a:off x="0" y="2209800"/>
            <a:ext cx="38576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8600"/>
            <a:ext cx="43624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 cstate="print"/>
          <a:srcRect b="11521"/>
          <a:stretch>
            <a:fillRect/>
          </a:stretch>
        </p:blipFill>
        <p:spPr bwMode="auto">
          <a:xfrm>
            <a:off x="0" y="4114800"/>
            <a:ext cx="4010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381000" y="2133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Africa (15/49 – 31%)</a:t>
            </a:r>
            <a:endParaRPr lang="en-GB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4876800" y="152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Europe (28/53 – 53%)</a:t>
            </a:r>
            <a:endParaRPr lang="en-GB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304800" y="4038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Asia Pacific (15/36 – 42%)</a:t>
            </a:r>
            <a:endParaRPr lang="en-GB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381000" y="152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Americas (11/35 – 31%)</a:t>
            </a:r>
            <a:endParaRPr lang="en-GB" sz="2000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 cstate="print"/>
          <a:srcRect b="2913"/>
          <a:stretch>
            <a:fillRect/>
          </a:stretch>
        </p:blipFill>
        <p:spPr bwMode="auto">
          <a:xfrm>
            <a:off x="5029200" y="2362200"/>
            <a:ext cx="3162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kstvak 13"/>
          <p:cNvSpPr txBox="1"/>
          <p:nvPr/>
        </p:nvSpPr>
        <p:spPr>
          <a:xfrm>
            <a:off x="4953000" y="2133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MENA (4/18 – 22%)</a:t>
            </a:r>
            <a:endParaRPr lang="en-GB" sz="2000" dirty="0"/>
          </a:p>
        </p:txBody>
      </p:sp>
      <p:sp>
        <p:nvSpPr>
          <p:cNvPr id="15" name="Tekstvak 14"/>
          <p:cNvSpPr txBox="1"/>
          <p:nvPr/>
        </p:nvSpPr>
        <p:spPr>
          <a:xfrm>
            <a:off x="4876800" y="47244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Regional breakdown of National Societies with a formal National Youth Policy</a:t>
            </a:r>
            <a:br>
              <a:rPr lang="en-US" sz="1600" dirty="0"/>
            </a:br>
            <a:r>
              <a:rPr lang="en-US" sz="1200" i="1" dirty="0">
                <a:solidFill>
                  <a:srgbClr val="FF3B3B"/>
                </a:solidFill>
              </a:rPr>
              <a:t>Source: RCRC Youth Engagement Study Report</a:t>
            </a:r>
            <a:endParaRPr lang="nl-NL" sz="1600" i="1" dirty="0">
              <a:solidFill>
                <a:srgbClr val="FF3B3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Wingdings</vt:lpstr>
      <vt:lpstr>Office Theme</vt:lpstr>
      <vt:lpstr>PowerPoint Presentation</vt:lpstr>
    </vt:vector>
  </TitlesOfParts>
  <Company>IFRC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goli.ameri</dc:creator>
  <cp:lastModifiedBy>Ernest MARUZA</cp:lastModifiedBy>
  <cp:revision>98</cp:revision>
  <dcterms:created xsi:type="dcterms:W3CDTF">2010-10-08T14:12:22Z</dcterms:created>
  <dcterms:modified xsi:type="dcterms:W3CDTF">2017-07-25T09:43:48Z</dcterms:modified>
</cp:coreProperties>
</file>