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AF1A9-2729-4656-991D-BFED123835AF}" v="6" dt="2021-04-28T17:32:47.897"/>
    <p1510:client id="{9312BDB3-E9C5-4A7E-9F33-EC4055B18C9F}" v="6" dt="2021-04-28T08:38:21.159"/>
    <p1510:client id="{DF0B2F25-CAE8-4E8F-8D83-027232687741}" v="132" dt="2021-04-28T08:43:09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7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a Jürgens IFS" userId="S::ricarda.juergens@ifs-schueler.de::3711e5d2-7180-465c-a119-842a5d2b8784" providerId="AD" clId="Web-{75EAF1A9-2729-4656-991D-BFED123835AF}"/>
    <pc:docChg chg="modSld">
      <pc:chgData name="Ricarda Jürgens IFS" userId="S::ricarda.juergens@ifs-schueler.de::3711e5d2-7180-465c-a119-842a5d2b8784" providerId="AD" clId="Web-{75EAF1A9-2729-4656-991D-BFED123835AF}" dt="2021-04-28T17:32:44.694" v="1" actId="20577"/>
      <pc:docMkLst>
        <pc:docMk/>
      </pc:docMkLst>
      <pc:sldChg chg="modSp">
        <pc:chgData name="Ricarda Jürgens IFS" userId="S::ricarda.juergens@ifs-schueler.de::3711e5d2-7180-465c-a119-842a5d2b8784" providerId="AD" clId="Web-{75EAF1A9-2729-4656-991D-BFED123835AF}" dt="2021-04-28T17:32:44.694" v="1" actId="20577"/>
        <pc:sldMkLst>
          <pc:docMk/>
          <pc:sldMk cId="4249596297" sldId="260"/>
        </pc:sldMkLst>
        <pc:spChg chg="mod">
          <ac:chgData name="Ricarda Jürgens IFS" userId="S::ricarda.juergens@ifs-schueler.de::3711e5d2-7180-465c-a119-842a5d2b8784" providerId="AD" clId="Web-{75EAF1A9-2729-4656-991D-BFED123835AF}" dt="2021-04-28T17:32:44.694" v="1" actId="20577"/>
          <ac:spMkLst>
            <pc:docMk/>
            <pc:sldMk cId="4249596297" sldId="260"/>
            <ac:spMk id="3" creationId="{398F4A5D-8A05-ED4D-9657-3B3F3B0F4B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1336-5F16-0D47-98C0-0E9E82E8E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202122"/>
                </a:solidFill>
                <a:latin typeface="-apple-system"/>
              </a:rPr>
              <a:t>ValEncia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76A76-ADE9-1347-91A2-8CD48EC4A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E8111-8517-9D4C-9C45-367130B5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156" y="3578726"/>
            <a:ext cx="7585840" cy="30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2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0B94-2F0B-B640-8529-484E358E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195" y="928830"/>
            <a:ext cx="7729728" cy="1188720"/>
          </a:xfrm>
        </p:spPr>
        <p:txBody>
          <a:bodyPr/>
          <a:lstStyle/>
          <a:p>
            <a:r>
              <a:rPr lang="de-DE" dirty="0"/>
              <a:t>Der Name eines typisch </a:t>
            </a:r>
            <a:r>
              <a:rPr lang="de-DE" dirty="0" err="1"/>
              <a:t>valencianischen</a:t>
            </a:r>
            <a:r>
              <a:rPr lang="de-DE" dirty="0"/>
              <a:t> Tanzes lautet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0868-F809-BD48-965E-0F1843A4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Flamenco 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Bolero de </a:t>
            </a:r>
            <a:r>
              <a:rPr lang="de-DE" dirty="0" err="1"/>
              <a:t>Carlet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Jota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Sevillana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AA8EDD-37EC-5040-BF0A-5E25F967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2638044"/>
            <a:ext cx="3595688" cy="269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4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E60E-89D4-EA41-A8C6-F4BFEE6D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-3405188"/>
            <a:ext cx="7729728" cy="148828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82C492-E5B0-9F4B-98B9-C66C2D085E26}"/>
              </a:ext>
            </a:extLst>
          </p:cNvPr>
          <p:cNvSpPr txBox="1">
            <a:spLocks noGrp="1"/>
          </p:cNvSpPr>
          <p:nvPr>
            <p:ph idx="1"/>
          </p:nvPr>
        </p:nvSpPr>
        <p:spPr bwMode="black">
          <a:xfrm>
            <a:off x="2231326" y="1"/>
            <a:ext cx="7729538" cy="55959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/>
              <a:t>Valencia befindet sich im Westen von Spanien.</a:t>
            </a:r>
          </a:p>
          <a:p>
            <a:endParaRPr lang="en-US" sz="1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D4CA88-E804-D945-88E6-74FB7AE4D411}"/>
              </a:ext>
            </a:extLst>
          </p:cNvPr>
          <p:cNvSpPr txBox="1">
            <a:spLocks/>
          </p:cNvSpPr>
          <p:nvPr/>
        </p:nvSpPr>
        <p:spPr bwMode="black">
          <a:xfrm>
            <a:off x="2230946" y="559595"/>
            <a:ext cx="7729728" cy="9048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202122"/>
                </a:solidFill>
                <a:latin typeface="-apple-system"/>
              </a:rPr>
              <a:t>Valencia </a:t>
            </a:r>
            <a:r>
              <a:rPr lang="en-US" sz="1200" dirty="0" err="1">
                <a:solidFill>
                  <a:srgbClr val="202122"/>
                </a:solidFill>
                <a:latin typeface="-apple-system"/>
              </a:rPr>
              <a:t>wurde</a:t>
            </a:r>
            <a:r>
              <a:rPr lang="en-US" sz="1200" dirty="0">
                <a:solidFill>
                  <a:srgbClr val="202122"/>
                </a:solidFill>
                <a:latin typeface="-apple-system"/>
              </a:rPr>
              <a:t> 138 v. </a:t>
            </a:r>
            <a:r>
              <a:rPr lang="en-US" sz="1200" dirty="0" err="1">
                <a:solidFill>
                  <a:srgbClr val="202122"/>
                </a:solidFill>
                <a:latin typeface="-apple-system"/>
              </a:rPr>
              <a:t>chr.</a:t>
            </a:r>
            <a:r>
              <a:rPr lang="en-US" sz="1200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sz="1200" dirty="0" err="1">
                <a:solidFill>
                  <a:srgbClr val="202122"/>
                </a:solidFill>
                <a:latin typeface="-apple-system"/>
              </a:rPr>
              <a:t>als</a:t>
            </a:r>
            <a:r>
              <a:rPr lang="en-US" sz="1200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sz="1200" dirty="0" err="1">
                <a:solidFill>
                  <a:srgbClr val="202122"/>
                </a:solidFill>
                <a:latin typeface="-apple-system"/>
              </a:rPr>
              <a:t>römische</a:t>
            </a:r>
            <a:r>
              <a:rPr lang="en-US" sz="1200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sz="1200" dirty="0" err="1">
                <a:solidFill>
                  <a:srgbClr val="202122"/>
                </a:solidFill>
                <a:latin typeface="-apple-system"/>
              </a:rPr>
              <a:t>Kolonie</a:t>
            </a:r>
            <a:r>
              <a:rPr lang="en-US" sz="1200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sz="1200" dirty="0" err="1">
                <a:solidFill>
                  <a:srgbClr val="202122"/>
                </a:solidFill>
                <a:latin typeface="-apple-system"/>
              </a:rPr>
              <a:t>gegründet</a:t>
            </a:r>
            <a:r>
              <a:rPr lang="de-DE" sz="1200" dirty="0">
                <a:solidFill>
                  <a:srgbClr val="202122"/>
                </a:solidFill>
                <a:latin typeface="-apple-system"/>
              </a:rPr>
              <a:t>.</a:t>
            </a:r>
            <a:endParaRPr lang="en-US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8E15B-5B5D-3845-B212-BC6B2FE0B701}"/>
              </a:ext>
            </a:extLst>
          </p:cNvPr>
          <p:cNvSpPr txBox="1">
            <a:spLocks/>
          </p:cNvSpPr>
          <p:nvPr/>
        </p:nvSpPr>
        <p:spPr bwMode="black">
          <a:xfrm>
            <a:off x="2230946" y="1262066"/>
            <a:ext cx="7729728" cy="69056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/>
              <a:t>Die Hauptstadt von Valencia ist </a:t>
            </a:r>
            <a:r>
              <a:rPr lang="de-DE" sz="1200" dirty="0" err="1"/>
              <a:t>valencia</a:t>
            </a:r>
            <a:r>
              <a:rPr lang="de-DE" sz="1200" dirty="0"/>
              <a:t>.</a:t>
            </a:r>
            <a:endParaRPr lang="en-US" sz="1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6846E6-13F1-2E44-A64B-06769D097223}"/>
              </a:ext>
            </a:extLst>
          </p:cNvPr>
          <p:cNvSpPr txBox="1">
            <a:spLocks/>
          </p:cNvSpPr>
          <p:nvPr/>
        </p:nvSpPr>
        <p:spPr bwMode="black">
          <a:xfrm>
            <a:off x="2183321" y="1869568"/>
            <a:ext cx="7729728" cy="55959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/>
              <a:t>Die Autonome Region Valencia hat 4,975 Millionen Einwohner.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1A4A4-04DC-9741-A05F-2EE55A804978}"/>
              </a:ext>
            </a:extLst>
          </p:cNvPr>
          <p:cNvSpPr txBox="1"/>
          <p:nvPr/>
        </p:nvSpPr>
        <p:spPr>
          <a:xfrm>
            <a:off x="3286126" y="2649594"/>
            <a:ext cx="667454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dirty="0"/>
              <a:t>In Valencia befindet sich das berühmte </a:t>
            </a:r>
            <a:r>
              <a:rPr lang="de-DE" dirty="0" err="1"/>
              <a:t>Museo</a:t>
            </a:r>
            <a:r>
              <a:rPr lang="de-DE" dirty="0"/>
              <a:t> de Bellas Artes San Pío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10F83-2EEF-F242-A67E-72E801672BF4}"/>
              </a:ext>
            </a:extLst>
          </p:cNvPr>
          <p:cNvSpPr txBox="1"/>
          <p:nvPr/>
        </p:nvSpPr>
        <p:spPr>
          <a:xfrm>
            <a:off x="3048000" y="3054692"/>
            <a:ext cx="609600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dirty="0"/>
              <a:t>Die zwei berühmtesten </a:t>
            </a:r>
            <a:r>
              <a:rPr lang="de-DE" dirty="0" err="1"/>
              <a:t>valencianischen</a:t>
            </a:r>
            <a:r>
              <a:rPr lang="de-DE" dirty="0"/>
              <a:t> Künstler heißen </a:t>
            </a:r>
            <a:r>
              <a:rPr lang="de-DE" dirty="0">
                <a:effectLst/>
              </a:rPr>
              <a:t>Francisco </a:t>
            </a:r>
            <a:r>
              <a:rPr lang="de-DE" dirty="0"/>
              <a:t>Domingo</a:t>
            </a:r>
            <a:r>
              <a:rPr lang="de-DE" dirty="0">
                <a:effectLst/>
              </a:rPr>
              <a:t> y Ignacio Pinazo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44BDB4E-8202-B946-A3F2-C98CD105E7C3}"/>
              </a:ext>
            </a:extLst>
          </p:cNvPr>
          <p:cNvSpPr txBox="1">
            <a:spLocks/>
          </p:cNvSpPr>
          <p:nvPr/>
        </p:nvSpPr>
        <p:spPr bwMode="black">
          <a:xfrm rot="10800000" flipV="1">
            <a:off x="2230946" y="3839075"/>
            <a:ext cx="7327776" cy="41076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/>
              <a:t>Eine typisch </a:t>
            </a:r>
            <a:r>
              <a:rPr lang="de-DE" sz="1200" dirty="0" err="1"/>
              <a:t>valencianische</a:t>
            </a:r>
            <a:r>
              <a:rPr lang="de-DE" sz="1200" dirty="0"/>
              <a:t> Speise ist die </a:t>
            </a:r>
            <a:r>
              <a:rPr lang="de-DE" sz="1200" dirty="0" err="1"/>
              <a:t>paella</a:t>
            </a:r>
            <a:r>
              <a:rPr lang="de-DE" sz="1200" dirty="0"/>
              <a:t> </a:t>
            </a:r>
            <a:endParaRPr lang="en-US" sz="12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32BEF20-1549-D04B-912E-8B34A53C9D86}"/>
              </a:ext>
            </a:extLst>
          </p:cNvPr>
          <p:cNvSpPr txBox="1">
            <a:spLocks/>
          </p:cNvSpPr>
          <p:nvPr/>
        </p:nvSpPr>
        <p:spPr bwMode="black">
          <a:xfrm rot="10800000" flipV="1">
            <a:off x="2266664" y="4220764"/>
            <a:ext cx="7327775" cy="55959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/>
              <a:t>Die zwei berühmtesten Sehenswürdigkeiten von Valencia sind la </a:t>
            </a:r>
            <a:r>
              <a:rPr lang="de-DE" sz="1000" dirty="0" err="1"/>
              <a:t>Ciutat</a:t>
            </a:r>
            <a:r>
              <a:rPr lang="de-DE" sz="1000" dirty="0"/>
              <a:t> de les Arts i les </a:t>
            </a:r>
            <a:r>
              <a:rPr lang="de-DE" sz="1000" dirty="0" err="1"/>
              <a:t>Ciències</a:t>
            </a:r>
            <a:r>
              <a:rPr lang="de-DE" sz="1000" dirty="0"/>
              <a:t> und </a:t>
            </a:r>
            <a:r>
              <a:rPr lang="de-DE" sz="1000" dirty="0" err="1"/>
              <a:t>L‘Oceanográfic</a:t>
            </a:r>
            <a:endParaRPr lang="en-US" sz="1200" dirty="0" err="1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DEF3CA0-008F-4246-9A3E-F7EFC63A5607}"/>
              </a:ext>
            </a:extLst>
          </p:cNvPr>
          <p:cNvSpPr txBox="1">
            <a:spLocks/>
          </p:cNvSpPr>
          <p:nvPr/>
        </p:nvSpPr>
        <p:spPr bwMode="black">
          <a:xfrm>
            <a:off x="2065687" y="481052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/>
              <a:t>Ein typisch </a:t>
            </a:r>
            <a:r>
              <a:rPr lang="de-DE" sz="1200" dirty="0" err="1"/>
              <a:t>valencianischer</a:t>
            </a:r>
            <a:r>
              <a:rPr lang="de-DE" sz="1200" dirty="0"/>
              <a:t> Tanz </a:t>
            </a:r>
            <a:r>
              <a:rPr lang="de-DE" sz="1200"/>
              <a:t>ist der bolero</a:t>
            </a:r>
            <a:r>
              <a:rPr lang="de-DE" sz="1200" dirty="0"/>
              <a:t> de </a:t>
            </a:r>
            <a:r>
              <a:rPr lang="de-DE" sz="1200" dirty="0" err="1"/>
              <a:t>carlet</a:t>
            </a: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45137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80FA-1B5B-1F4C-9BE1-12C13936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792" y="524160"/>
            <a:ext cx="7729728" cy="1188720"/>
          </a:xfrm>
        </p:spPr>
        <p:txBody>
          <a:bodyPr/>
          <a:lstStyle/>
          <a:p>
            <a:r>
              <a:rPr lang="de-DE" dirty="0"/>
              <a:t>Valencia befindet sich im |…| Spaniens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161C-D3AB-D84E-8E07-BAB2DED9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Norden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Süden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Westen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Osten</a:t>
            </a:r>
            <a:endParaRPr lang="en-US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A4EF1-D432-AA42-A276-68FA46F2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031"/>
            <a:ext cx="456914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0C3D-C4DC-C44A-8334-583B6B47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042" y="726566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-apple-system"/>
              </a:rPr>
              <a:t>ValenciA</a:t>
            </a:r>
            <a:r>
              <a:rPr lang="en-US" b="0" i="0" dirty="0">
                <a:solidFill>
                  <a:srgbClr val="202122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-apple-system"/>
              </a:rPr>
              <a:t>blickt</a:t>
            </a:r>
            <a:r>
              <a:rPr lang="en-US" b="0" i="0" dirty="0">
                <a:solidFill>
                  <a:srgbClr val="202122"/>
                </a:solidFill>
                <a:effectLst/>
                <a:latin typeface="-apple-system"/>
              </a:rPr>
              <a:t> auf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-apple-system"/>
              </a:rPr>
              <a:t>eine</a:t>
            </a:r>
            <a:r>
              <a:rPr lang="en-US" b="0" i="0" dirty="0">
                <a:solidFill>
                  <a:srgbClr val="202122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-apple-system"/>
              </a:rPr>
              <a:t>Geschichte</a:t>
            </a:r>
            <a:r>
              <a:rPr lang="en-US" b="0" i="0" dirty="0">
                <a:solidFill>
                  <a:srgbClr val="202122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-apple-system"/>
              </a:rPr>
              <a:t>Als</a:t>
            </a:r>
            <a:r>
              <a:rPr lang="en-US" b="0" i="0" dirty="0">
                <a:solidFill>
                  <a:srgbClr val="202122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-apple-system"/>
              </a:rPr>
              <a:t>römische</a:t>
            </a:r>
            <a:r>
              <a:rPr lang="en-US" b="0" i="0" dirty="0">
                <a:solidFill>
                  <a:srgbClr val="202122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-apple-system"/>
              </a:rPr>
              <a:t>Kolonie</a:t>
            </a:r>
            <a:r>
              <a:rPr lang="en-US" b="0" i="0" dirty="0">
                <a:solidFill>
                  <a:srgbClr val="202122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-apple-system"/>
              </a:rPr>
              <a:t>zurück</a:t>
            </a:r>
            <a:r>
              <a:rPr lang="en-US" b="0" i="0" dirty="0">
                <a:solidFill>
                  <a:srgbClr val="202122"/>
                </a:solidFill>
                <a:effectLst/>
                <a:latin typeface="-apple-system"/>
              </a:rPr>
              <a:t>.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Ihre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Gründung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fand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im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Jahr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 |…| </a:t>
            </a:r>
            <a:r>
              <a:rPr lang="en-US" dirty="0" err="1">
                <a:solidFill>
                  <a:srgbClr val="202122"/>
                </a:solidFill>
                <a:latin typeface="-apple-system"/>
              </a:rPr>
              <a:t>statt</a:t>
            </a:r>
            <a:r>
              <a:rPr lang="en-US" dirty="0">
                <a:solidFill>
                  <a:srgbClr val="202122"/>
                </a:solidFill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07AF-BADD-BF4A-92FB-A2472D9C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128 v. Chr.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118 v. Chr.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138 v. Chr.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100 v. Chr.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5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9BFD-7648-174F-800F-2CDD3F7A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073" y="798004"/>
            <a:ext cx="7729728" cy="1188720"/>
          </a:xfrm>
        </p:spPr>
        <p:txBody>
          <a:bodyPr/>
          <a:lstStyle/>
          <a:p>
            <a:r>
              <a:rPr lang="de-DE" dirty="0"/>
              <a:t>Die Hauptstadt von Valencia ist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8983-706C-784B-B6E7-A4D397FE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Valencia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Sevilla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Aneto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Mérida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9D22B-95E4-8E4A-8984-A071A897A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93" y="2988183"/>
            <a:ext cx="5524500" cy="31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777A-F058-8749-AD03-1BA3AD96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autonome Region Valencia hat |…| Einwohner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4A5D-8A05-ED4D-9657-3B3F3B0F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ca. 1,2 Millionen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ca. 12 Millionen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ca. 5 Millionen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ca. 2o Millionen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9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9F6A-F79D-3B44-990B-B524DE4D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17067"/>
            <a:ext cx="7729728" cy="1188720"/>
          </a:xfrm>
        </p:spPr>
        <p:txBody>
          <a:bodyPr/>
          <a:lstStyle/>
          <a:p>
            <a:r>
              <a:rPr lang="de-DE" dirty="0"/>
              <a:t>Valencias berühmtes Museum ist das…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7688-6636-D74D-8FAE-DB11A1F9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730" y="2626138"/>
            <a:ext cx="7729728" cy="31019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/>
              <a:t>Museo del Prado 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Museo Picasso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Museo Sorolla 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Museo de Bellas Artes San Pío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48009-5062-F249-83F4-DDCC08CE7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303" y="3225412"/>
            <a:ext cx="4247636" cy="29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EDF3-565A-8A4B-9649-34A4A62F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zwei berühmtesten </a:t>
            </a:r>
            <a:r>
              <a:rPr lang="de-DE" dirty="0" err="1"/>
              <a:t>Valencianischen</a:t>
            </a:r>
            <a:r>
              <a:rPr lang="de-DE" dirty="0"/>
              <a:t> Künstler sind</a:t>
            </a:r>
            <a:r>
              <a:rPr lang="es-ES" dirty="0">
                <a:effectLst/>
              </a:rPr>
              <a:t>...</a:t>
            </a:r>
            <a:r>
              <a:rPr lang="de-DE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A8F5-7A38-0E45-8C5E-0DE43D50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Francisco Domingo 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Salvador Dalí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Francisco Goya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Ignacio Pinazo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7A7664-53C9-4F41-BA6A-84CF6395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22" y="2879177"/>
            <a:ext cx="1884184" cy="2432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88F27-1B05-FE41-BB2D-E6AB5C00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063" y="3243334"/>
            <a:ext cx="2095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3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6D79-2647-D141-8288-3672696A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590132" y="845749"/>
            <a:ext cx="6599683" cy="1416438"/>
          </a:xfrm>
        </p:spPr>
        <p:txBody>
          <a:bodyPr/>
          <a:lstStyle/>
          <a:p>
            <a:r>
              <a:rPr lang="de-DE" dirty="0"/>
              <a:t>Typisch für Valencia ist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04EE-EBA1-7F48-80F9-08BE762D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735" y="3219830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La </a:t>
            </a:r>
            <a:r>
              <a:rPr lang="de-DE" dirty="0" err="1"/>
              <a:t>cumbia</a:t>
            </a:r>
            <a:r>
              <a:rPr lang="de-DE" dirty="0"/>
              <a:t> </a:t>
            </a:r>
            <a:endParaRPr lang="de-DE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La Paella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El </a:t>
            </a:r>
            <a:r>
              <a:rPr lang="de-DE" dirty="0" err="1"/>
              <a:t>Rabo</a:t>
            </a:r>
            <a:r>
              <a:rPr lang="de-DE" dirty="0"/>
              <a:t> de </a:t>
            </a:r>
            <a:r>
              <a:rPr lang="de-DE" dirty="0" err="1"/>
              <a:t>Toro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El </a:t>
            </a:r>
            <a:r>
              <a:rPr lang="de-DE" dirty="0" err="1"/>
              <a:t>gazpacho</a:t>
            </a:r>
          </a:p>
          <a:p>
            <a:pPr marL="342900" indent="-342900">
              <a:buFont typeface="+mj-lt"/>
              <a:buAutoNum type="arabicPeriod"/>
            </a:pPr>
            <a:endParaRPr lang="de-DE"/>
          </a:p>
          <a:p>
            <a:pPr marL="342900" indent="-342900">
              <a:buFont typeface="+mj-lt"/>
              <a:buAutoNum type="arabicPeriod"/>
            </a:pPr>
            <a:endParaRPr lang="de-DE"/>
          </a:p>
          <a:p>
            <a:pPr marL="342900" indent="-342900">
              <a:buFont typeface="+mj-lt"/>
              <a:buAutoNum type="arabicPeriod"/>
            </a:pP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44965-B259-2D4C-83E6-F40E768D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63" y="3555206"/>
            <a:ext cx="2794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4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F1BA-8C56-BA4C-B9D6-C16503D3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511" y="940879"/>
            <a:ext cx="7729728" cy="1188720"/>
          </a:xfrm>
        </p:spPr>
        <p:txBody>
          <a:bodyPr/>
          <a:lstStyle/>
          <a:p>
            <a:r>
              <a:rPr lang="de-DE" dirty="0"/>
              <a:t>Zwei berühmte </a:t>
            </a:r>
            <a:r>
              <a:rPr lang="de-DE" dirty="0" err="1"/>
              <a:t>valencianische</a:t>
            </a:r>
            <a:r>
              <a:rPr lang="de-DE" dirty="0"/>
              <a:t> Sehenswürdigkeiten sind…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4652-F5B0-6B43-898F-C26693776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479" y="2257044"/>
            <a:ext cx="7729728" cy="31019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/>
              <a:t>Ciutat de les Arts i les Ciències 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L‘Oceanográfic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Plaza de España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Parque de María Luisa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FA824-B99F-1E4B-9908-0A34F9A4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14" y="2339007"/>
            <a:ext cx="3278174" cy="2179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B6A2A-C2B1-C34F-8C4B-58CD20FE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907" y="4229315"/>
            <a:ext cx="5046793" cy="27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016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89C969FE59BD498D4E18F3BB1D4B6E" ma:contentTypeVersion="9" ma:contentTypeDescription="Ein neues Dokument erstellen." ma:contentTypeScope="" ma:versionID="a492ccc895426d78360e8ff8d7bfe66f">
  <xsd:schema xmlns:xsd="http://www.w3.org/2001/XMLSchema" xmlns:xs="http://www.w3.org/2001/XMLSchema" xmlns:p="http://schemas.microsoft.com/office/2006/metadata/properties" xmlns:ns2="d531a46f-c45f-427d-9c50-edfcc76f72bc" xmlns:ns3="b35c83f1-45ba-4113-abb8-9b025446bb70" targetNamespace="http://schemas.microsoft.com/office/2006/metadata/properties" ma:root="true" ma:fieldsID="72805141ade8cb97e1592fadde367785" ns2:_="" ns3:_="">
    <xsd:import namespace="d531a46f-c45f-427d-9c50-edfcc76f72bc"/>
    <xsd:import namespace="b35c83f1-45ba-4113-abb8-9b025446bb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1a46f-c45f-427d-9c50-edfcc76f72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c83f1-45ba-4113-abb8-9b025446bb7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52DF96-E7E9-4D50-9B67-E39B0F1B2F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C6C668-9DAA-432C-8F08-A6F472C7F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CC1792-0BD0-4BD2-B618-E409A07FCB8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56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Parcel</vt:lpstr>
      <vt:lpstr>ValEncia</vt:lpstr>
      <vt:lpstr>Valencia befindet sich im |…| Spaniens</vt:lpstr>
      <vt:lpstr>ValenciA blickt auf eine Geschichte Als römische Kolonie zurück. Ihre Gründung fand im Jahr |…| statt.</vt:lpstr>
      <vt:lpstr>Die Hauptstadt von Valencia ist …</vt:lpstr>
      <vt:lpstr>Die autonome Region Valencia hat |…| Einwohner</vt:lpstr>
      <vt:lpstr>Valencias berühmtes Museum ist das…</vt:lpstr>
      <vt:lpstr>Die zwei berühmtesten Valencianischen Künstler sind... </vt:lpstr>
      <vt:lpstr>Typisch für Valencia ist …</vt:lpstr>
      <vt:lpstr>Zwei berühmte valencianische Sehenswürdigkeiten sind…</vt:lpstr>
      <vt:lpstr>Der Name eines typisch valencianischen Tanzes lautet …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València</dc:title>
  <dc:creator>Xenia Ernst</dc:creator>
  <cp:lastModifiedBy>IFS_2020_31</cp:lastModifiedBy>
  <cp:revision>36</cp:revision>
  <dcterms:created xsi:type="dcterms:W3CDTF">2021-04-26T06:28:07Z</dcterms:created>
  <dcterms:modified xsi:type="dcterms:W3CDTF">2021-04-28T17:32:52Z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0x0101002389C969FE59BD498D4E18F3BB1D4B6E</vt:lpwstr>
  </property>
</Properties>
</file>