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7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8" r:id="rId7"/>
    <p:sldId id="261" r:id="rId8"/>
    <p:sldId id="269" r:id="rId9"/>
    <p:sldId id="264" r:id="rId10"/>
    <p:sldId id="265" r:id="rId11"/>
    <p:sldId id="267" r:id="rId12"/>
    <p:sldId id="266" r:id="rId13"/>
    <p:sldId id="262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94683" autoAdjust="0"/>
  </p:normalViewPr>
  <p:slideViewPr>
    <p:cSldViewPr snapToGrid="0">
      <p:cViewPr varScale="1">
        <p:scale>
          <a:sx n="64" d="100"/>
          <a:sy n="64" d="100"/>
        </p:scale>
        <p:origin x="96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8/25/2017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8/25/2017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8/25/2017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8/25/2017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8/25/2017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8/25/2017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8/25/2017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8/25/2017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log4js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pm2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babe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hyperlink" Target="event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connect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expres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middlewares/serve-index" TargetMode="External"/><Relationship Id="rId3" Type="http://schemas.openxmlformats.org/officeDocument/2006/relationships/hyperlink" Target="middlewares/basic-auth" TargetMode="External"/><Relationship Id="rId7" Type="http://schemas.openxmlformats.org/officeDocument/2006/relationships/hyperlink" Target="middlewares/expressStatic" TargetMode="External"/><Relationship Id="rId2" Type="http://schemas.openxmlformats.org/officeDocument/2006/relationships/hyperlink" Target="expres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middlewares/responseTime" TargetMode="External"/><Relationship Id="rId11" Type="http://schemas.openxmlformats.org/officeDocument/2006/relationships/hyperlink" Target="http://www.expressjs.com.cn/guide/migrating-4.html" TargetMode="External"/><Relationship Id="rId5" Type="http://schemas.openxmlformats.org/officeDocument/2006/relationships/hyperlink" Target="middlewares/express-session" TargetMode="External"/><Relationship Id="rId10" Type="http://schemas.openxmlformats.org/officeDocument/2006/relationships/hyperlink" Target="mailto:&#26368;&#26032;&#30340;Express@4.x" TargetMode="External"/><Relationship Id="rId4" Type="http://schemas.openxmlformats.org/officeDocument/2006/relationships/hyperlink" Target="middlewares/cookie-parser" TargetMode="External"/><Relationship Id="rId9" Type="http://schemas.openxmlformats.org/officeDocument/2006/relationships/hyperlink" Target="middlewares/serve-favicon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mongoDB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87442" y="457200"/>
            <a:ext cx="8825658" cy="1527554"/>
          </a:xfrm>
        </p:spPr>
        <p:txBody>
          <a:bodyPr/>
          <a:lstStyle/>
          <a:p>
            <a:pPr algn="ctr"/>
            <a:r>
              <a:rPr lang="en-US" altLang="zh-CN" dirty="0" smtClean="0"/>
              <a:t> Node.js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711009" y="1984754"/>
            <a:ext cx="8825658" cy="861420"/>
          </a:xfrm>
        </p:spPr>
        <p:txBody>
          <a:bodyPr/>
          <a:lstStyle/>
          <a:p>
            <a:pPr algn="ctr"/>
            <a:r>
              <a:rPr lang="zh-CN" altLang="en-US" b="1" dirty="0"/>
              <a:t>基于事件轮询的非阻塞</a:t>
            </a:r>
            <a:r>
              <a:rPr lang="en-US" altLang="zh-CN" b="1" dirty="0"/>
              <a:t>I/O</a:t>
            </a: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2190" y="2472250"/>
            <a:ext cx="5464740" cy="3415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423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60789" y="1218837"/>
            <a:ext cx="4716720" cy="560535"/>
          </a:xfrm>
        </p:spPr>
        <p:txBody>
          <a:bodyPr/>
          <a:lstStyle/>
          <a:p>
            <a:r>
              <a:rPr lang="en-US" altLang="zh-CN" sz="2800" b="1" dirty="0"/>
              <a:t>6</a:t>
            </a:r>
            <a:r>
              <a:rPr lang="zh-CN" altLang="en-US" sz="2800" b="1" dirty="0" smtClean="0"/>
              <a:t>、日志记录</a:t>
            </a:r>
            <a:r>
              <a:rPr lang="en-US" altLang="zh-CN" sz="2800" b="1" dirty="0" smtClean="0"/>
              <a:t/>
            </a:r>
            <a:br>
              <a:rPr lang="en-US" altLang="zh-CN" sz="2800" b="1" dirty="0" smtClean="0"/>
            </a:br>
            <a:r>
              <a:rPr lang="en-US" altLang="zh-CN" sz="2800" b="1" dirty="0" smtClean="0"/>
              <a:t/>
            </a:r>
            <a:br>
              <a:rPr lang="en-US" altLang="zh-CN" sz="2800" b="1" dirty="0" smtClean="0"/>
            </a:br>
            <a:r>
              <a:rPr lang="en-US" altLang="zh-CN" sz="2800" b="1" dirty="0" smtClean="0"/>
              <a:t>   </a:t>
            </a:r>
            <a:r>
              <a:rPr lang="en-US" altLang="zh-CN" sz="1800" b="1" dirty="0" smtClean="0">
                <a:hlinkClick r:id="rId2" action="ppaction://hlinkfile"/>
              </a:rPr>
              <a:t>#</a:t>
            </a:r>
            <a:r>
              <a:rPr lang="en-US" altLang="zh-CN" sz="1800" b="1" dirty="0">
                <a:hlinkClick r:id="rId2" action="ppaction://hlinkfile"/>
              </a:rPr>
              <a:t>example: </a:t>
            </a:r>
            <a:r>
              <a:rPr lang="en-US" altLang="zh-CN" sz="1800" b="1" dirty="0" smtClean="0">
                <a:hlinkClick r:id="rId2" action="ppaction://hlinkfile"/>
              </a:rPr>
              <a:t>log4js</a:t>
            </a:r>
            <a:r>
              <a:rPr lang="en-US" altLang="zh-CN" sz="1800" b="1" dirty="0" smtClean="0">
                <a:hlinkClick r:id="rId2" action="ppaction://hlinkfile"/>
              </a:rPr>
              <a:t/>
            </a:r>
            <a:br>
              <a:rPr lang="en-US" altLang="zh-CN" sz="1800" b="1" dirty="0" smtClean="0">
                <a:hlinkClick r:id="rId2" action="ppaction://hlinkfile"/>
              </a:rPr>
            </a:br>
            <a:r>
              <a:rPr lang="en-US" altLang="zh-CN" sz="1800" b="1" dirty="0">
                <a:hlinkClick r:id="rId2" action="ppaction://hlinkfile"/>
              </a:rPr>
              <a:t/>
            </a:r>
            <a:br>
              <a:rPr lang="en-US" altLang="zh-CN" sz="1800" b="1" dirty="0">
                <a:hlinkClick r:id="rId2" action="ppaction://hlinkfile"/>
              </a:rPr>
            </a:br>
            <a:r>
              <a:rPr lang="en-US" altLang="zh-CN" sz="2800" b="1" dirty="0" smtClean="0"/>
              <a:t>          </a:t>
            </a:r>
            <a:r>
              <a:rPr lang="zh-CN" altLang="en-US" sz="2800" b="1" dirty="0" smtClean="0"/>
              <a:t> </a:t>
            </a:r>
            <a:endParaRPr lang="en-US" altLang="zh-CN" sz="18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5059503" y="2823519"/>
            <a:ext cx="68209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2">
                  <a:lumMod val="60000"/>
                  <a:lumOff val="40000"/>
                </a:schemeClr>
              </a:buClr>
              <a:buFont typeface="Wingdings" panose="05000000000000000000" pitchFamily="2" charset="2"/>
              <a:buChar char="l"/>
            </a:pPr>
            <a:r>
              <a:rPr lang="en-US" altLang="zh-CN" dirty="0" smtClean="0"/>
              <a:t>log4js</a:t>
            </a:r>
          </a:p>
          <a:p>
            <a:pPr>
              <a:buClr>
                <a:schemeClr val="bg2">
                  <a:lumMod val="60000"/>
                  <a:lumOff val="40000"/>
                </a:schemeClr>
              </a:buClr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368232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45368" y="1157054"/>
            <a:ext cx="4716720" cy="560535"/>
          </a:xfrm>
        </p:spPr>
        <p:txBody>
          <a:bodyPr/>
          <a:lstStyle/>
          <a:p>
            <a:r>
              <a:rPr lang="en-US" altLang="zh-CN" sz="2800" b="1" dirty="0"/>
              <a:t>7</a:t>
            </a:r>
            <a:r>
              <a:rPr lang="zh-CN" altLang="en-US" sz="2800" b="1" dirty="0" smtClean="0"/>
              <a:t>、开发</a:t>
            </a:r>
            <a:r>
              <a:rPr lang="en-US" altLang="zh-CN" sz="2800" b="1" dirty="0" smtClean="0"/>
              <a:t>&amp;</a:t>
            </a:r>
            <a:r>
              <a:rPr lang="zh-CN" altLang="en-US" sz="2800" b="1" dirty="0" smtClean="0"/>
              <a:t>调试</a:t>
            </a:r>
            <a:r>
              <a:rPr lang="en-US" altLang="zh-CN" sz="2800" b="1" dirty="0" smtClean="0"/>
              <a:t/>
            </a:r>
            <a:br>
              <a:rPr lang="en-US" altLang="zh-CN" sz="2800" b="1" dirty="0" smtClean="0"/>
            </a:br>
            <a:r>
              <a:rPr lang="en-US" altLang="zh-CN" sz="2800" b="1" dirty="0" smtClean="0"/>
              <a:t/>
            </a:r>
            <a:br>
              <a:rPr lang="en-US" altLang="zh-CN" sz="2800" b="1" dirty="0" smtClean="0"/>
            </a:br>
            <a:r>
              <a:rPr lang="en-US" altLang="zh-CN" sz="2800" b="1" dirty="0" smtClean="0"/>
              <a:t/>
            </a:r>
            <a:br>
              <a:rPr lang="en-US" altLang="zh-CN" sz="2800" b="1" dirty="0" smtClean="0"/>
            </a:br>
            <a:r>
              <a:rPr lang="en-US" altLang="zh-CN" sz="2800" b="1" dirty="0"/>
              <a:t/>
            </a:r>
            <a:br>
              <a:rPr lang="en-US" altLang="zh-CN" sz="2800" b="1" dirty="0"/>
            </a:br>
            <a:r>
              <a:rPr lang="en-US" altLang="zh-CN" sz="2800" b="1" dirty="0" smtClean="0"/>
              <a:t>          </a:t>
            </a:r>
            <a:r>
              <a:rPr lang="zh-CN" altLang="en-US" sz="2800" b="1" dirty="0" smtClean="0"/>
              <a:t> </a:t>
            </a:r>
            <a:endParaRPr lang="en-US" altLang="zh-CN" sz="18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4040659" y="2125363"/>
            <a:ext cx="68209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2">
                  <a:lumMod val="60000"/>
                  <a:lumOff val="40000"/>
                </a:schemeClr>
              </a:buClr>
              <a:buFont typeface="Wingdings" panose="05000000000000000000" pitchFamily="2" charset="2"/>
              <a:buChar char="l"/>
            </a:pPr>
            <a:r>
              <a:rPr lang="en-US" altLang="zh-CN" dirty="0"/>
              <a:t>node-dev  </a:t>
            </a:r>
            <a:r>
              <a:rPr lang="zh-CN" altLang="en-US" dirty="0"/>
              <a:t>代码修改，自动重启</a:t>
            </a:r>
            <a:r>
              <a:rPr lang="zh-CN" altLang="en-US" dirty="0" smtClean="0"/>
              <a:t>服务</a:t>
            </a:r>
            <a:endParaRPr lang="en-US" altLang="zh-CN" dirty="0" smtClean="0"/>
          </a:p>
          <a:p>
            <a:pPr>
              <a:buClr>
                <a:schemeClr val="bg2">
                  <a:lumMod val="60000"/>
                  <a:lumOff val="40000"/>
                </a:schemeClr>
              </a:buClr>
            </a:pPr>
            <a:endParaRPr lang="en-US" altLang="zh-CN" dirty="0" smtClean="0"/>
          </a:p>
          <a:p>
            <a:pPr marL="285750" indent="-285750">
              <a:buClr>
                <a:schemeClr val="bg2">
                  <a:lumMod val="60000"/>
                  <a:lumOff val="40000"/>
                </a:schemeClr>
              </a:buClr>
              <a:buFont typeface="Wingdings" panose="05000000000000000000" pitchFamily="2" charset="2"/>
              <a:buChar char="l"/>
            </a:pPr>
            <a:r>
              <a:rPr lang="en-US" altLang="zh-CN" dirty="0"/>
              <a:t>node-inspector node.js</a:t>
            </a:r>
            <a:r>
              <a:rPr lang="zh-CN" altLang="en-US" dirty="0"/>
              <a:t>应用调试</a:t>
            </a:r>
          </a:p>
        </p:txBody>
      </p:sp>
    </p:spTree>
    <p:extLst>
      <p:ext uri="{BB962C8B-B14F-4D97-AF65-F5344CB8AC3E}">
        <p14:creationId xmlns:p14="http://schemas.microsoft.com/office/powerpoint/2010/main" val="3802982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45368" y="1157054"/>
            <a:ext cx="4716720" cy="560535"/>
          </a:xfrm>
        </p:spPr>
        <p:txBody>
          <a:bodyPr/>
          <a:lstStyle/>
          <a:p>
            <a:r>
              <a:rPr lang="en-US" altLang="zh-CN" sz="2800" b="1" dirty="0"/>
              <a:t>8</a:t>
            </a:r>
            <a:r>
              <a:rPr lang="zh-CN" altLang="en-US" sz="2800" b="1" dirty="0" smtClean="0"/>
              <a:t>、</a:t>
            </a:r>
            <a:r>
              <a:rPr lang="zh-CN" altLang="en-US" sz="2800" b="1" dirty="0"/>
              <a:t>部署</a:t>
            </a:r>
            <a:r>
              <a:rPr lang="en-US" altLang="zh-CN" sz="2800" b="1" dirty="0" smtClean="0"/>
              <a:t/>
            </a:r>
            <a:br>
              <a:rPr lang="en-US" altLang="zh-CN" sz="2800" b="1" dirty="0" smtClean="0"/>
            </a:br>
            <a:r>
              <a:rPr lang="en-US" altLang="zh-CN" sz="2800" b="1" dirty="0" smtClean="0"/>
              <a:t/>
            </a:r>
            <a:br>
              <a:rPr lang="en-US" altLang="zh-CN" sz="2800" b="1" dirty="0" smtClean="0"/>
            </a:br>
            <a:r>
              <a:rPr lang="en-US" altLang="zh-CN" sz="2800" b="1" dirty="0" smtClean="0"/>
              <a:t/>
            </a:r>
            <a:br>
              <a:rPr lang="en-US" altLang="zh-CN" sz="2800" b="1" dirty="0" smtClean="0"/>
            </a:br>
            <a:r>
              <a:rPr lang="en-US" altLang="zh-CN" sz="2800" b="1" dirty="0"/>
              <a:t/>
            </a:r>
            <a:br>
              <a:rPr lang="en-US" altLang="zh-CN" sz="2800" b="1" dirty="0"/>
            </a:br>
            <a:r>
              <a:rPr lang="en-US" altLang="zh-CN" sz="2800" b="1" dirty="0" smtClean="0"/>
              <a:t>          </a:t>
            </a:r>
            <a:r>
              <a:rPr lang="zh-CN" altLang="en-US" sz="2800" b="1" dirty="0" smtClean="0"/>
              <a:t> </a:t>
            </a:r>
            <a:endParaRPr lang="en-US" altLang="zh-CN" sz="18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4053016" y="2125363"/>
            <a:ext cx="68209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2">
                  <a:lumMod val="60000"/>
                  <a:lumOff val="40000"/>
                </a:schemeClr>
              </a:buClr>
              <a:buFont typeface="Wingdings" panose="05000000000000000000" pitchFamily="2" charset="2"/>
              <a:buChar char="l"/>
            </a:pPr>
            <a:r>
              <a:rPr lang="en-US" altLang="zh-CN" dirty="0"/>
              <a:t>forever</a:t>
            </a:r>
            <a:endParaRPr lang="en-US" altLang="zh-CN" dirty="0" smtClean="0"/>
          </a:p>
          <a:p>
            <a:pPr>
              <a:buClr>
                <a:schemeClr val="bg2">
                  <a:lumMod val="60000"/>
                  <a:lumOff val="40000"/>
                </a:schemeClr>
              </a:buClr>
            </a:pPr>
            <a:endParaRPr lang="en-US" altLang="zh-CN" dirty="0" smtClean="0"/>
          </a:p>
          <a:p>
            <a:pPr marL="285750" indent="-285750">
              <a:buClr>
                <a:schemeClr val="bg2">
                  <a:lumMod val="60000"/>
                  <a:lumOff val="40000"/>
                </a:schemeClr>
              </a:buClr>
              <a:buFont typeface="Wingdings" panose="05000000000000000000" pitchFamily="2" charset="2"/>
              <a:buChar char="l"/>
            </a:pPr>
            <a:r>
              <a:rPr lang="en-US" altLang="zh-CN" dirty="0" smtClean="0"/>
              <a:t>p</a:t>
            </a:r>
            <a:r>
              <a:rPr lang="en-US" altLang="zh-CN" dirty="0" smtClean="0"/>
              <a:t>m2   </a:t>
            </a:r>
            <a:r>
              <a:rPr lang="en-US" altLang="zh-CN" dirty="0" smtClean="0">
                <a:hlinkClick r:id="rId2" action="ppaction://hlinkfile"/>
              </a:rPr>
              <a:t>#example:pm2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7354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45368" y="1157054"/>
            <a:ext cx="4716720" cy="560535"/>
          </a:xfrm>
        </p:spPr>
        <p:txBody>
          <a:bodyPr/>
          <a:lstStyle/>
          <a:p>
            <a:r>
              <a:rPr lang="en-US" altLang="zh-CN" sz="2800" b="1" dirty="0"/>
              <a:t>9</a:t>
            </a:r>
            <a:r>
              <a:rPr lang="zh-CN" altLang="en-US" sz="2800" b="1" dirty="0" smtClean="0"/>
              <a:t>、</a:t>
            </a:r>
            <a:r>
              <a:rPr lang="en-US" altLang="zh-CN" sz="2800" b="1" dirty="0" smtClean="0"/>
              <a:t>ES6</a:t>
            </a:r>
            <a:br>
              <a:rPr lang="en-US" altLang="zh-CN" sz="2800" b="1" dirty="0" smtClean="0"/>
            </a:br>
            <a:r>
              <a:rPr lang="en-US" altLang="zh-CN" sz="2800" b="1" dirty="0" smtClean="0"/>
              <a:t/>
            </a:r>
            <a:br>
              <a:rPr lang="en-US" altLang="zh-CN" sz="2800" b="1" dirty="0" smtClean="0"/>
            </a:br>
            <a:r>
              <a:rPr lang="en-US" altLang="zh-CN" sz="2800" b="1" dirty="0" smtClean="0"/>
              <a:t/>
            </a:r>
            <a:br>
              <a:rPr lang="en-US" altLang="zh-CN" sz="2800" b="1" dirty="0" smtClean="0"/>
            </a:br>
            <a:r>
              <a:rPr lang="en-US" altLang="zh-CN" sz="2800" b="1" dirty="0"/>
              <a:t/>
            </a:r>
            <a:br>
              <a:rPr lang="en-US" altLang="zh-CN" sz="2800" b="1" dirty="0"/>
            </a:br>
            <a:r>
              <a:rPr lang="en-US" altLang="zh-CN" sz="2800" b="1" dirty="0" smtClean="0"/>
              <a:t>          </a:t>
            </a:r>
            <a:r>
              <a:rPr lang="zh-CN" altLang="en-US" sz="2800" b="1" dirty="0" smtClean="0"/>
              <a:t> </a:t>
            </a:r>
            <a:endParaRPr lang="en-US" altLang="zh-CN" sz="18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3945368" y="1928007"/>
            <a:ext cx="68209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2">
                  <a:lumMod val="60000"/>
                  <a:lumOff val="40000"/>
                </a:schemeClr>
              </a:buClr>
              <a:buFont typeface="Wingdings" panose="05000000000000000000" pitchFamily="2" charset="2"/>
              <a:buChar char="l"/>
            </a:pPr>
            <a:r>
              <a:rPr lang="en-US" altLang="zh-CN" dirty="0" err="1"/>
              <a:t>e</a:t>
            </a:r>
            <a:r>
              <a:rPr lang="en-US" altLang="zh-CN" dirty="0" err="1" smtClean="0"/>
              <a:t>s</a:t>
            </a:r>
            <a:r>
              <a:rPr lang="en-US" altLang="zh-CN" dirty="0" smtClean="0"/>
              <a:t>-checker</a:t>
            </a:r>
          </a:p>
          <a:p>
            <a:pPr>
              <a:buClr>
                <a:schemeClr val="bg2">
                  <a:lumMod val="60000"/>
                  <a:lumOff val="40000"/>
                </a:schemeClr>
              </a:buClr>
            </a:pPr>
            <a:endParaRPr lang="en-US" altLang="zh-CN" dirty="0" smtClean="0"/>
          </a:p>
          <a:p>
            <a:pPr marL="285750" indent="-285750">
              <a:buClr>
                <a:schemeClr val="bg2">
                  <a:lumMod val="60000"/>
                  <a:lumOff val="40000"/>
                </a:schemeClr>
              </a:buClr>
              <a:buFont typeface="Wingdings" panose="05000000000000000000" pitchFamily="2" charset="2"/>
              <a:buChar char="l"/>
            </a:pPr>
            <a:r>
              <a:rPr lang="en-US" altLang="zh-CN" dirty="0" smtClean="0"/>
              <a:t>b</a:t>
            </a:r>
            <a:r>
              <a:rPr lang="en-US" altLang="zh-CN" dirty="0" smtClean="0"/>
              <a:t>abel    </a:t>
            </a:r>
            <a:r>
              <a:rPr lang="en-US" altLang="zh-CN" dirty="0" smtClean="0">
                <a:hlinkClick r:id="rId2" action="ppaction://hlinkfile"/>
              </a:rPr>
              <a:t>#</a:t>
            </a:r>
            <a:r>
              <a:rPr lang="en-US" altLang="zh-CN" dirty="0" err="1" smtClean="0">
                <a:hlinkClick r:id="rId2" action="ppaction://hlinkfile"/>
              </a:rPr>
              <a:t>example:babel</a:t>
            </a:r>
            <a:r>
              <a:rPr lang="en-US" altLang="zh-CN" dirty="0" smtClean="0">
                <a:hlinkClick r:id="rId2" action="ppaction://hlinkfile"/>
              </a:rPr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76514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68625" y="2104111"/>
            <a:ext cx="1660775" cy="1575260"/>
          </a:xfrm>
        </p:spPr>
        <p:txBody>
          <a:bodyPr/>
          <a:lstStyle/>
          <a:p>
            <a:r>
              <a:rPr lang="en-US" altLang="zh-CN" sz="2800" b="1" dirty="0" smtClean="0"/>
              <a:t>   E</a:t>
            </a:r>
            <a:r>
              <a:rPr lang="en-US" altLang="zh-CN" sz="2800" b="1" dirty="0" smtClean="0"/>
              <a:t>nd </a:t>
            </a:r>
            <a:br>
              <a:rPr lang="en-US" altLang="zh-CN" sz="2800" b="1" dirty="0" smtClean="0"/>
            </a:br>
            <a:r>
              <a:rPr lang="en-US" altLang="zh-CN" sz="2800" b="1" dirty="0" smtClean="0"/>
              <a:t/>
            </a:r>
            <a:br>
              <a:rPr lang="en-US" altLang="zh-CN" sz="2800" b="1" dirty="0" smtClean="0"/>
            </a:br>
            <a:r>
              <a:rPr lang="en-US" altLang="zh-CN" sz="2800" b="1" dirty="0"/>
              <a:t> </a:t>
            </a:r>
            <a:r>
              <a:rPr lang="en-US" altLang="zh-CN" sz="2800" b="1" dirty="0" smtClean="0"/>
              <a:t>Thanks!</a:t>
            </a:r>
            <a:r>
              <a:rPr lang="en-US" altLang="zh-CN" sz="2800" b="1" dirty="0" smtClean="0"/>
              <a:t/>
            </a:r>
            <a:br>
              <a:rPr lang="en-US" altLang="zh-CN" sz="2800" b="1" dirty="0" smtClean="0"/>
            </a:br>
            <a:r>
              <a:rPr lang="en-US" altLang="zh-CN" sz="2800" b="1" dirty="0" smtClean="0"/>
              <a:t/>
            </a:r>
            <a:br>
              <a:rPr lang="en-US" altLang="zh-CN" sz="2800" b="1" dirty="0" smtClean="0"/>
            </a:br>
            <a:r>
              <a:rPr lang="en-US" altLang="zh-CN" sz="2800" b="1" dirty="0" smtClean="0"/>
              <a:t/>
            </a:r>
            <a:br>
              <a:rPr lang="en-US" altLang="zh-CN" sz="2800" b="1" dirty="0" smtClean="0"/>
            </a:br>
            <a:r>
              <a:rPr lang="en-US" altLang="zh-CN" sz="2800" b="1" dirty="0"/>
              <a:t/>
            </a:r>
            <a:br>
              <a:rPr lang="en-US" altLang="zh-CN" sz="2800" b="1" dirty="0"/>
            </a:br>
            <a:r>
              <a:rPr lang="en-US" altLang="zh-CN" sz="2800" b="1" dirty="0" smtClean="0"/>
              <a:t>          </a:t>
            </a:r>
            <a:r>
              <a:rPr lang="zh-CN" altLang="en-US" sz="2800" b="1" dirty="0" smtClean="0"/>
              <a:t> </a:t>
            </a:r>
            <a:endParaRPr lang="en-US" altLang="zh-CN" sz="1800" b="1" dirty="0"/>
          </a:p>
        </p:txBody>
      </p:sp>
    </p:spTree>
    <p:extLst>
      <p:ext uri="{BB962C8B-B14F-4D97-AF65-F5344CB8AC3E}">
        <p14:creationId xmlns:p14="http://schemas.microsoft.com/office/powerpoint/2010/main" val="1683330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7506" y="192638"/>
            <a:ext cx="5148409" cy="523466"/>
          </a:xfrm>
        </p:spPr>
        <p:txBody>
          <a:bodyPr/>
          <a:lstStyle/>
          <a:p>
            <a:r>
              <a:rPr lang="en-US" altLang="zh-CN" sz="2800" b="1" dirty="0" smtClean="0"/>
              <a:t>1</a:t>
            </a:r>
            <a:r>
              <a:rPr lang="zh-CN" altLang="en-US" sz="2800" b="1" dirty="0" smtClean="0"/>
              <a:t>、基于</a:t>
            </a:r>
            <a:r>
              <a:rPr lang="zh-CN" altLang="en-US" sz="2800" b="1" dirty="0"/>
              <a:t>事件轮询的非阻塞</a:t>
            </a:r>
            <a:r>
              <a:rPr lang="en-US" altLang="zh-CN" sz="2800" b="1" dirty="0"/>
              <a:t>I/O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66077" y="803190"/>
            <a:ext cx="8946541" cy="2051222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zh-CN" dirty="0" smtClean="0"/>
              <a:t>1.1 </a:t>
            </a:r>
            <a:r>
              <a:rPr lang="zh-CN" altLang="en-US" dirty="0" smtClean="0"/>
              <a:t>基于事件轮询      </a:t>
            </a:r>
            <a:r>
              <a:rPr lang="en-US" altLang="zh-CN" sz="1900" b="1" dirty="0" smtClean="0">
                <a:hlinkClick r:id="rId2" action="ppaction://hlinkfile"/>
              </a:rPr>
              <a:t>#</a:t>
            </a:r>
            <a:r>
              <a:rPr lang="en-US" altLang="zh-CN" sz="1900" b="1" dirty="0">
                <a:hlinkClick r:id="rId2" action="ppaction://hlinkfile"/>
              </a:rPr>
              <a:t>example: </a:t>
            </a:r>
            <a:r>
              <a:rPr lang="en-US" altLang="zh-CN" sz="1900" b="1" dirty="0" smtClean="0">
                <a:hlinkClick r:id="rId2" action="ppaction://hlinkfile"/>
              </a:rPr>
              <a:t>events</a:t>
            </a:r>
            <a:endParaRPr lang="en-US" altLang="zh-CN" sz="1900" dirty="0" smtClean="0"/>
          </a:p>
          <a:p>
            <a:pPr marL="0" indent="0">
              <a:buNone/>
            </a:pPr>
            <a:r>
              <a:rPr lang="zh-CN" altLang="en-US" b="1" dirty="0" smtClean="0"/>
              <a:t>      </a:t>
            </a:r>
            <a:r>
              <a:rPr lang="zh-CN" altLang="en-US" dirty="0" smtClean="0">
                <a:latin typeface="+mn-ea"/>
                <a:ea typeface="+mn-ea"/>
              </a:rPr>
              <a:t>依赖</a:t>
            </a:r>
            <a:r>
              <a:rPr lang="zh-CN" altLang="en-US" dirty="0">
                <a:latin typeface="+mn-ea"/>
                <a:ea typeface="+mn-ea"/>
              </a:rPr>
              <a:t>于</a:t>
            </a:r>
            <a:r>
              <a:rPr lang="en-US" altLang="zh-CN" dirty="0">
                <a:latin typeface="+mn-ea"/>
                <a:ea typeface="+mn-ea"/>
              </a:rPr>
              <a:t>events</a:t>
            </a:r>
            <a:r>
              <a:rPr lang="zh-CN" altLang="en-US" dirty="0">
                <a:latin typeface="+mn-ea"/>
                <a:ea typeface="+mn-ea"/>
              </a:rPr>
              <a:t>模块中的</a:t>
            </a:r>
            <a:r>
              <a:rPr lang="en-US" altLang="zh-CN" dirty="0" err="1" smtClean="0">
                <a:latin typeface="+mn-ea"/>
                <a:ea typeface="+mn-ea"/>
              </a:rPr>
              <a:t>EventEmitter</a:t>
            </a:r>
            <a:r>
              <a:rPr lang="zh-CN" altLang="en-US" dirty="0" smtClean="0">
                <a:latin typeface="+mn-ea"/>
                <a:ea typeface="+mn-ea"/>
              </a:rPr>
              <a:t>实现</a:t>
            </a:r>
            <a:r>
              <a:rPr lang="zh-CN" altLang="en-US" dirty="0">
                <a:latin typeface="+mn-ea"/>
                <a:ea typeface="+mn-ea"/>
              </a:rPr>
              <a:t>事件的监听与</a:t>
            </a:r>
            <a:r>
              <a:rPr lang="zh-CN" altLang="en-US" dirty="0" smtClean="0">
                <a:latin typeface="+mn-ea"/>
                <a:ea typeface="+mn-ea"/>
              </a:rPr>
              <a:t>分发。</a:t>
            </a:r>
            <a:endParaRPr lang="en-US" altLang="zh-CN" dirty="0">
              <a:latin typeface="+mn-ea"/>
              <a:ea typeface="+mn-ea"/>
            </a:endParaRPr>
          </a:p>
          <a:p>
            <a:pPr marL="0" indent="0">
              <a:buNone/>
            </a:pPr>
            <a:r>
              <a:rPr lang="en-US" altLang="zh-CN" dirty="0" smtClean="0">
                <a:latin typeface="+mn-ea"/>
                <a:ea typeface="+mn-ea"/>
              </a:rPr>
              <a:t>	</a:t>
            </a:r>
            <a:r>
              <a:rPr lang="en-US" altLang="zh-CN" sz="2400" b="1" dirty="0" smtClean="0">
                <a:solidFill>
                  <a:schemeClr val="accent3"/>
                </a:solidFill>
                <a:latin typeface="+mn-ea"/>
                <a:ea typeface="+mn-ea"/>
              </a:rPr>
              <a:t>Node</a:t>
            </a:r>
            <a:r>
              <a:rPr lang="zh-CN" altLang="en-US" sz="2400" b="1" dirty="0">
                <a:solidFill>
                  <a:schemeClr val="accent3"/>
                </a:solidFill>
                <a:latin typeface="+mn-ea"/>
                <a:ea typeface="+mn-ea"/>
              </a:rPr>
              <a:t>会先注册事件，然后不停的询问内核这些事件是否已经分发。当事件分发时，对应的回调函数就会触发。如果没有事件触发，则继续执行其他的代码，直到有新的事件触发，再去执行对应的回调函</a:t>
            </a:r>
            <a:r>
              <a:rPr lang="zh-CN" altLang="en-US" sz="2400" b="1" dirty="0" smtClean="0">
                <a:solidFill>
                  <a:schemeClr val="accent3"/>
                </a:solidFill>
                <a:latin typeface="+mn-ea"/>
                <a:ea typeface="+mn-ea"/>
              </a:rPr>
              <a:t>数。</a:t>
            </a:r>
            <a:endParaRPr lang="en-US" altLang="zh-CN" sz="2400" b="1" dirty="0" smtClean="0">
              <a:solidFill>
                <a:schemeClr val="accent3"/>
              </a:solidFill>
              <a:latin typeface="+mn-ea"/>
              <a:ea typeface="+mn-ea"/>
            </a:endParaRP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0974" y="2854412"/>
            <a:ext cx="6667500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768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12230" y="159980"/>
            <a:ext cx="5526972" cy="523466"/>
          </a:xfrm>
        </p:spPr>
        <p:txBody>
          <a:bodyPr/>
          <a:lstStyle/>
          <a:p>
            <a:r>
              <a:rPr lang="en-US" altLang="zh-CN" sz="2800" b="1" dirty="0" smtClean="0"/>
              <a:t>1</a:t>
            </a:r>
            <a:r>
              <a:rPr lang="zh-CN" altLang="en-US" sz="2800" b="1" dirty="0" smtClean="0"/>
              <a:t>、基于</a:t>
            </a:r>
            <a:r>
              <a:rPr lang="zh-CN" altLang="en-US" sz="2800" b="1" dirty="0"/>
              <a:t>事件轮询的非阻塞</a:t>
            </a:r>
            <a:r>
              <a:rPr lang="en-US" altLang="zh-CN" sz="2800" b="1" dirty="0"/>
              <a:t>I/O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66077" y="1066800"/>
            <a:ext cx="10198609" cy="54699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/>
              <a:t>1.2 </a:t>
            </a:r>
            <a:r>
              <a:rPr lang="zh-CN" altLang="en-US" dirty="0" smtClean="0"/>
              <a:t>非阻塞</a:t>
            </a:r>
            <a:r>
              <a:rPr lang="en-US" altLang="zh-CN" dirty="0" smtClean="0"/>
              <a:t>I/O 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b="1" dirty="0" smtClean="0">
                <a:latin typeface="+mn-ea"/>
                <a:ea typeface="+mn-ea"/>
              </a:rPr>
              <a:t>别</a:t>
            </a:r>
            <a:r>
              <a:rPr lang="zh-CN" altLang="en-US" b="1" dirty="0">
                <a:latin typeface="+mn-ea"/>
                <a:ea typeface="+mn-ea"/>
              </a:rPr>
              <a:t>阻塞</a:t>
            </a:r>
            <a:r>
              <a:rPr lang="en-US" altLang="zh-CN" b="1" dirty="0" smtClean="0">
                <a:latin typeface="+mn-ea"/>
                <a:ea typeface="+mn-ea"/>
              </a:rPr>
              <a:t>——Node.js</a:t>
            </a:r>
            <a:r>
              <a:rPr lang="zh-CN" altLang="en-US" b="1" dirty="0" smtClean="0">
                <a:latin typeface="+mn-ea"/>
                <a:ea typeface="+mn-ea"/>
              </a:rPr>
              <a:t>是</a:t>
            </a:r>
            <a:r>
              <a:rPr lang="zh-CN" altLang="en-US" b="1" dirty="0">
                <a:latin typeface="+mn-ea"/>
                <a:ea typeface="+mn-ea"/>
              </a:rPr>
              <a:t>单线程的，如果代码阻塞的话所有其他一切都停止</a:t>
            </a:r>
            <a:r>
              <a:rPr lang="zh-CN" altLang="en-US" b="1" dirty="0" smtClean="0">
                <a:latin typeface="+mn-ea"/>
                <a:ea typeface="+mn-ea"/>
              </a:rPr>
              <a:t>了</a:t>
            </a:r>
            <a:endParaRPr lang="en-US" altLang="zh-CN" b="1" dirty="0" smtClean="0">
              <a:latin typeface="+mn-ea"/>
              <a:ea typeface="+mn-ea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+mn-ea"/>
                <a:ea typeface="+mn-ea"/>
              </a:rPr>
              <a:t>快速返回</a:t>
            </a:r>
            <a:r>
              <a:rPr lang="en-US" altLang="zh-CN" b="1" dirty="0">
                <a:latin typeface="+mn-ea"/>
                <a:ea typeface="+mn-ea"/>
              </a:rPr>
              <a:t>——</a:t>
            </a:r>
            <a:r>
              <a:rPr lang="zh-CN" altLang="en-US" b="1" dirty="0">
                <a:latin typeface="+mn-ea"/>
                <a:ea typeface="+mn-ea"/>
              </a:rPr>
              <a:t>操作应当快速返回。如果不能快速返回，就应当将其迁移到另一个进程中</a:t>
            </a:r>
            <a:endParaRPr lang="en-US" altLang="zh-CN" b="1" dirty="0" smtClean="0">
              <a:latin typeface="+mn-ea"/>
              <a:ea typeface="+mn-ea"/>
            </a:endParaRP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1115" y="1516810"/>
            <a:ext cx="7114209" cy="3404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276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07152" y="2368016"/>
            <a:ext cx="4716720" cy="523466"/>
          </a:xfrm>
        </p:spPr>
        <p:txBody>
          <a:bodyPr/>
          <a:lstStyle/>
          <a:p>
            <a:r>
              <a:rPr lang="en-US" altLang="zh-CN" sz="2800" b="1" dirty="0"/>
              <a:t>2</a:t>
            </a:r>
            <a:r>
              <a:rPr lang="zh-CN" altLang="en-US" sz="2800" b="1" dirty="0" smtClean="0"/>
              <a:t>、</a:t>
            </a:r>
            <a:r>
              <a:rPr lang="zh-CN" altLang="en-US" sz="2800" b="1" dirty="0"/>
              <a:t>一</a:t>
            </a:r>
            <a:r>
              <a:rPr lang="zh-CN" altLang="en-US" sz="2800" b="1" dirty="0" smtClean="0"/>
              <a:t>个简单的</a:t>
            </a:r>
            <a:r>
              <a:rPr lang="en-US" altLang="zh-CN" sz="2800" b="1" dirty="0" smtClean="0"/>
              <a:t>HTTP</a:t>
            </a:r>
            <a:r>
              <a:rPr lang="zh-CN" altLang="en-US" sz="2800" b="1" dirty="0" smtClean="0"/>
              <a:t>服务  </a:t>
            </a:r>
            <a:r>
              <a:rPr lang="en-US" altLang="zh-CN" sz="2800" b="1" dirty="0" smtClean="0"/>
              <a:t/>
            </a:r>
            <a:br>
              <a:rPr lang="en-US" altLang="zh-CN" sz="2800" b="1" dirty="0" smtClean="0"/>
            </a:br>
            <a:r>
              <a:rPr lang="en-US" altLang="zh-CN" sz="2800" b="1" dirty="0"/>
              <a:t/>
            </a:r>
            <a:br>
              <a:rPr lang="en-US" altLang="zh-CN" sz="2800" b="1" dirty="0"/>
            </a:br>
            <a:r>
              <a:rPr lang="en-US" altLang="zh-CN" sz="2800" b="1" dirty="0" smtClean="0"/>
              <a:t>          </a:t>
            </a:r>
            <a:r>
              <a:rPr lang="zh-CN" altLang="en-US" sz="2800" b="1" dirty="0" smtClean="0"/>
              <a:t> </a:t>
            </a:r>
            <a:r>
              <a:rPr lang="en-US" altLang="zh-CN" sz="1800" b="1" dirty="0" smtClean="0">
                <a:hlinkClick r:id="rId2" action="ppaction://hlinkfile"/>
              </a:rPr>
              <a:t>#</a:t>
            </a:r>
            <a:r>
              <a:rPr lang="en-US" altLang="zh-CN" sz="1800" b="1" dirty="0">
                <a:hlinkClick r:id="rId2" action="ppaction://hlinkfile"/>
              </a:rPr>
              <a:t>example: http</a:t>
            </a:r>
            <a:endParaRPr lang="en-US" altLang="zh-CN" sz="1800" b="1" dirty="0"/>
          </a:p>
        </p:txBody>
      </p:sp>
    </p:spTree>
    <p:extLst>
      <p:ext uri="{BB962C8B-B14F-4D97-AF65-F5344CB8AC3E}">
        <p14:creationId xmlns:p14="http://schemas.microsoft.com/office/powerpoint/2010/main" val="2936499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8748" y="428887"/>
            <a:ext cx="7149359" cy="523466"/>
          </a:xfrm>
        </p:spPr>
        <p:txBody>
          <a:bodyPr/>
          <a:lstStyle/>
          <a:p>
            <a:r>
              <a:rPr lang="en-US" altLang="zh-CN" sz="2800" b="1" dirty="0"/>
              <a:t>3</a:t>
            </a:r>
            <a:r>
              <a:rPr lang="zh-CN" altLang="en-US" sz="2800" b="1" dirty="0" smtClean="0"/>
              <a:t>、</a:t>
            </a:r>
            <a:r>
              <a:rPr lang="en-US" altLang="zh-CN" sz="2800" b="1" dirty="0" smtClean="0"/>
              <a:t>connect:</a:t>
            </a:r>
            <a:r>
              <a:rPr lang="zh-CN" altLang="en-US" sz="2800" b="1" dirty="0"/>
              <a:t>基于</a:t>
            </a:r>
            <a:r>
              <a:rPr lang="en-US" altLang="zh-CN" sz="2800" b="1" dirty="0"/>
              <a:t>Web</a:t>
            </a:r>
            <a:r>
              <a:rPr lang="zh-CN" altLang="en-US" sz="2800" b="1" dirty="0"/>
              <a:t>服务器</a:t>
            </a:r>
            <a:r>
              <a:rPr lang="zh-CN" altLang="en-US" sz="2800" b="1" dirty="0" smtClean="0"/>
              <a:t>做</a:t>
            </a:r>
            <a:r>
              <a:rPr lang="zh-CN" altLang="en-US" sz="2800" b="1" dirty="0" smtClean="0">
                <a:solidFill>
                  <a:schemeClr val="accent3"/>
                </a:solidFill>
              </a:rPr>
              <a:t>中间件</a:t>
            </a:r>
            <a:r>
              <a:rPr lang="zh-CN" altLang="en-US" sz="2800" b="1" dirty="0" smtClean="0"/>
              <a:t>管理  </a:t>
            </a:r>
            <a:r>
              <a:rPr lang="en-US" altLang="zh-CN" sz="2800" b="1" dirty="0" smtClean="0"/>
              <a:t/>
            </a:r>
            <a:br>
              <a:rPr lang="en-US" altLang="zh-CN" sz="2800" b="1" dirty="0" smtClean="0"/>
            </a:br>
            <a:r>
              <a:rPr lang="en-US" altLang="zh-CN" sz="2800" b="1" dirty="0"/>
              <a:t> </a:t>
            </a:r>
            <a:r>
              <a:rPr lang="en-US" altLang="zh-CN" sz="2800" b="1" dirty="0" smtClean="0"/>
              <a:t>  </a:t>
            </a:r>
            <a:r>
              <a:rPr lang="zh-CN" altLang="en-US" sz="2800" b="1" dirty="0" smtClean="0"/>
              <a:t> </a:t>
            </a:r>
            <a:r>
              <a:rPr lang="zh-CN" altLang="en-US" sz="2800" b="1" dirty="0" smtClean="0"/>
              <a:t>                </a:t>
            </a:r>
            <a:r>
              <a:rPr lang="en-US" altLang="zh-CN" sz="1800" b="1" dirty="0" smtClean="0">
                <a:hlinkClick r:id="rId2" action="ppaction://hlinkfile"/>
              </a:rPr>
              <a:t>#</a:t>
            </a:r>
            <a:r>
              <a:rPr lang="en-US" altLang="zh-CN" sz="1800" b="1" dirty="0">
                <a:hlinkClick r:id="rId2" action="ppaction://hlinkfile"/>
              </a:rPr>
              <a:t>example: </a:t>
            </a:r>
            <a:r>
              <a:rPr lang="en-US" altLang="zh-CN" sz="1800" b="1" dirty="0" smtClean="0">
                <a:hlinkClick r:id="rId2" action="ppaction://hlinkfile"/>
              </a:rPr>
              <a:t>connect</a:t>
            </a:r>
            <a:endParaRPr lang="en-US" altLang="zh-CN" sz="18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06661" y="1829388"/>
            <a:ext cx="8946541" cy="24922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/>
              <a:t>使用中间件来管理应用的好处：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 smtClean="0"/>
              <a:t>模型</a:t>
            </a:r>
            <a:r>
              <a:rPr lang="zh-CN" altLang="en-US" dirty="0"/>
              <a:t>简单，仅仅只是一个一个中间队列，进行流式处理而已，流式处理可能性能不是最优，但是却是最易于被理解和接受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 smtClean="0"/>
              <a:t> </a:t>
            </a:r>
            <a:r>
              <a:rPr lang="zh-CN" altLang="en-US" dirty="0"/>
              <a:t>中间件易于组合和插</a:t>
            </a:r>
            <a:r>
              <a:rPr lang="zh-CN" altLang="en-US" dirty="0" smtClean="0"/>
              <a:t>拔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 smtClean="0"/>
              <a:t> </a:t>
            </a:r>
            <a:r>
              <a:rPr lang="zh-CN" altLang="en-US" dirty="0"/>
              <a:t>中间件易于定制和</a:t>
            </a:r>
            <a:r>
              <a:rPr lang="zh-CN" altLang="en-US" dirty="0" smtClean="0"/>
              <a:t>优化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 smtClean="0"/>
              <a:t> </a:t>
            </a:r>
            <a:r>
              <a:rPr lang="zh-CN" altLang="en-US" dirty="0"/>
              <a:t>丰富的中间件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39321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06828" y="1672046"/>
            <a:ext cx="2383972" cy="1223553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err="1" smtClean="0">
                <a:latin typeface="+mj-lt"/>
                <a:ea typeface="黑体" panose="02010609060101010101" pitchFamily="49" charset="-122"/>
              </a:rPr>
              <a:t>fn</a:t>
            </a:r>
            <a:r>
              <a:rPr lang="en-US" altLang="zh-CN" sz="2000" dirty="0" smtClean="0">
                <a:latin typeface="+mj-lt"/>
                <a:ea typeface="黑体" panose="02010609060101010101" pitchFamily="49" charset="-122"/>
              </a:rPr>
              <a:t>(</a:t>
            </a:r>
            <a:r>
              <a:rPr lang="en-US" altLang="zh-CN" sz="2000" dirty="0" err="1" smtClean="0">
                <a:latin typeface="+mj-lt"/>
                <a:ea typeface="黑体" panose="02010609060101010101" pitchFamily="49" charset="-122"/>
              </a:rPr>
              <a:t>req,res,next</a:t>
            </a:r>
            <a:r>
              <a:rPr lang="en-US" altLang="zh-CN" sz="2000" dirty="0" smtClean="0">
                <a:latin typeface="+mj-lt"/>
                <a:ea typeface="黑体" panose="02010609060101010101" pitchFamily="49" charset="-122"/>
              </a:rPr>
              <a:t>){}</a:t>
            </a:r>
          </a:p>
          <a:p>
            <a:pPr algn="ctr"/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路由中间件（</a:t>
            </a:r>
            <a:r>
              <a:rPr lang="en-US" altLang="zh-CN" sz="2000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url</a:t>
            </a:r>
            <a:r>
              <a: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/method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886891" y="1672047"/>
            <a:ext cx="2626723" cy="122355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err="1" smtClean="0">
                <a:latin typeface="+mj-lt"/>
                <a:ea typeface="黑体" panose="02010609060101010101" pitchFamily="49" charset="-122"/>
              </a:rPr>
              <a:t>fn</a:t>
            </a:r>
            <a:r>
              <a:rPr lang="en-US" altLang="zh-CN" sz="2000" dirty="0" smtClean="0">
                <a:latin typeface="+mj-lt"/>
                <a:ea typeface="黑体" panose="02010609060101010101" pitchFamily="49" charset="-122"/>
              </a:rPr>
              <a:t>(</a:t>
            </a:r>
            <a:r>
              <a:rPr lang="en-US" altLang="zh-CN" sz="2000" dirty="0" err="1" smtClean="0">
                <a:latin typeface="+mj-lt"/>
                <a:ea typeface="黑体" panose="02010609060101010101" pitchFamily="49" charset="-122"/>
              </a:rPr>
              <a:t>req,res,next</a:t>
            </a:r>
            <a:r>
              <a:rPr lang="en-US" altLang="zh-CN" sz="2000" dirty="0" smtClean="0">
                <a:latin typeface="+mj-lt"/>
                <a:ea typeface="黑体" panose="02010609060101010101" pitchFamily="49" charset="-122"/>
              </a:rPr>
              <a:t>){}</a:t>
            </a:r>
          </a:p>
          <a:p>
            <a:pPr algn="ctr"/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ookie-parser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中间件解析</a:t>
            </a:r>
            <a:r>
              <a: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cookie</a:t>
            </a:r>
            <a:endParaRPr lang="zh-CN" altLang="en-US" sz="1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2168434" y="862665"/>
            <a:ext cx="1685109" cy="619705"/>
            <a:chOff x="2297431" y="1513896"/>
            <a:chExt cx="1685109" cy="619705"/>
          </a:xfrm>
        </p:grpSpPr>
        <p:sp>
          <p:nvSpPr>
            <p:cNvPr id="11" name="上弧形箭头 10"/>
            <p:cNvSpPr/>
            <p:nvPr/>
          </p:nvSpPr>
          <p:spPr>
            <a:xfrm>
              <a:off x="2503715" y="1894115"/>
              <a:ext cx="1121228" cy="239486"/>
            </a:xfrm>
            <a:prstGeom prst="curvedDownArrow">
              <a:avLst/>
            </a:prstGeom>
            <a:solidFill>
              <a:schemeClr val="tx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2297431" y="1513896"/>
              <a:ext cx="1685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  路由</a:t>
              </a:r>
              <a:r>
                <a:rPr lang="en-US" altLang="zh-CN" dirty="0" smtClean="0"/>
                <a:t>1 </a:t>
              </a:r>
              <a:r>
                <a:rPr lang="en-US" altLang="zh-CN" dirty="0"/>
                <a:t>next()</a:t>
              </a:r>
              <a:endParaRPr lang="zh-CN" altLang="en-US" dirty="0"/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253637" y="3472923"/>
            <a:ext cx="15711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路由不存在      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next()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5965372" y="1672047"/>
            <a:ext cx="2427514" cy="122355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err="1">
                <a:latin typeface="+mj-lt"/>
                <a:ea typeface="黑体" panose="02010609060101010101" pitchFamily="49" charset="-122"/>
              </a:rPr>
              <a:t>fn</a:t>
            </a:r>
            <a:r>
              <a:rPr lang="en-US" altLang="zh-CN" sz="2000" dirty="0" smtClean="0">
                <a:latin typeface="+mj-lt"/>
                <a:ea typeface="黑体" panose="02010609060101010101" pitchFamily="49" charset="-122"/>
              </a:rPr>
              <a:t>(</a:t>
            </a:r>
            <a:r>
              <a:rPr lang="en-US" altLang="zh-CN" sz="2000" dirty="0" err="1" smtClean="0">
                <a:latin typeface="+mj-lt"/>
                <a:ea typeface="黑体" panose="02010609060101010101" pitchFamily="49" charset="-122"/>
              </a:rPr>
              <a:t>req,res,next</a:t>
            </a:r>
            <a:r>
              <a:rPr lang="en-US" altLang="zh-CN" sz="2000" dirty="0" smtClean="0">
                <a:latin typeface="+mj-lt"/>
                <a:ea typeface="黑体" panose="02010609060101010101" pitchFamily="49" charset="-122"/>
              </a:rPr>
              <a:t>){}</a:t>
            </a:r>
          </a:p>
          <a:p>
            <a:pPr algn="ctr"/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ody-parser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中间件</a:t>
            </a:r>
            <a:endParaRPr lang="en-US" altLang="zh-CN" sz="2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解析请求</a:t>
            </a:r>
            <a:r>
              <a: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body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5329646" y="269672"/>
            <a:ext cx="4143103" cy="1100712"/>
            <a:chOff x="2503714" y="1032889"/>
            <a:chExt cx="4143103" cy="1100712"/>
          </a:xfrm>
        </p:grpSpPr>
        <p:sp>
          <p:nvSpPr>
            <p:cNvPr id="29" name="上弧形箭头 28"/>
            <p:cNvSpPr/>
            <p:nvPr/>
          </p:nvSpPr>
          <p:spPr>
            <a:xfrm>
              <a:off x="2503714" y="1513896"/>
              <a:ext cx="4143103" cy="619705"/>
            </a:xfrm>
            <a:prstGeom prst="curvedDownArrow">
              <a:avLst/>
            </a:prstGeom>
            <a:solidFill>
              <a:schemeClr val="tx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3361509" y="1032889"/>
              <a:ext cx="29957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Body</a:t>
              </a:r>
              <a:r>
                <a:rPr lang="zh-CN" altLang="en-US" dirty="0" smtClean="0"/>
                <a:t>不存在 </a:t>
              </a:r>
              <a:r>
                <a:rPr lang="en-US" altLang="zh-CN" dirty="0"/>
                <a:t>next()</a:t>
              </a:r>
              <a:endParaRPr lang="zh-CN" altLang="en-US" dirty="0"/>
            </a:p>
            <a:p>
              <a:endParaRPr lang="zh-CN" altLang="en-US" dirty="0"/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2168434" y="3022854"/>
            <a:ext cx="1565366" cy="759121"/>
            <a:chOff x="2342606" y="2993567"/>
            <a:chExt cx="1565366" cy="759121"/>
          </a:xfrm>
        </p:grpSpPr>
        <p:sp>
          <p:nvSpPr>
            <p:cNvPr id="33" name="下弧形箭头 32"/>
            <p:cNvSpPr/>
            <p:nvPr/>
          </p:nvSpPr>
          <p:spPr>
            <a:xfrm>
              <a:off x="2547258" y="2993567"/>
              <a:ext cx="1077685" cy="315683"/>
            </a:xfrm>
            <a:prstGeom prst="curvedUp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2342606" y="3383356"/>
              <a:ext cx="15653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路由</a:t>
              </a:r>
              <a:r>
                <a:rPr lang="en-US" altLang="zh-CN" dirty="0" smtClean="0"/>
                <a:t>2 next()</a:t>
              </a:r>
              <a:endParaRPr lang="zh-CN" altLang="en-US" dirty="0"/>
            </a:p>
          </p:txBody>
        </p:sp>
      </p:grpSp>
      <p:sp>
        <p:nvSpPr>
          <p:cNvPr id="35" name="矩形 34"/>
          <p:cNvSpPr/>
          <p:nvPr/>
        </p:nvSpPr>
        <p:spPr>
          <a:xfrm>
            <a:off x="9270503" y="1423979"/>
            <a:ext cx="2427514" cy="158272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err="1" smtClean="0">
                <a:latin typeface="+mj-lt"/>
                <a:ea typeface="黑体" panose="02010609060101010101" pitchFamily="49" charset="-122"/>
              </a:rPr>
              <a:t>fn</a:t>
            </a:r>
            <a:r>
              <a:rPr lang="en-US" altLang="zh-CN" sz="2000" dirty="0" smtClean="0">
                <a:latin typeface="+mj-lt"/>
                <a:ea typeface="黑体" panose="02010609060101010101" pitchFamily="49" charset="-122"/>
              </a:rPr>
              <a:t>(</a:t>
            </a:r>
            <a:r>
              <a:rPr lang="en-US" altLang="zh-CN" sz="2000" dirty="0" err="1" smtClean="0">
                <a:latin typeface="+mj-lt"/>
                <a:ea typeface="黑体" panose="02010609060101010101" pitchFamily="49" charset="-122"/>
              </a:rPr>
              <a:t>req,res,next</a:t>
            </a:r>
            <a:r>
              <a:rPr lang="en-US" altLang="zh-CN" sz="2000" dirty="0" smtClean="0">
                <a:latin typeface="+mj-lt"/>
                <a:ea typeface="黑体" panose="02010609060101010101" pitchFamily="49" charset="-122"/>
              </a:rPr>
              <a:t>){}</a:t>
            </a:r>
          </a:p>
          <a:p>
            <a:pPr algn="ctr"/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业务逻辑中间件</a:t>
            </a:r>
            <a:endParaRPr lang="en-US" altLang="zh-CN" sz="2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请求参数验证</a:t>
            </a:r>
            <a:endParaRPr lang="en-US" altLang="zh-CN" sz="2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数据库操作</a:t>
            </a:r>
            <a:endParaRPr lang="en-US" altLang="zh-CN" sz="2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计算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6" name="圆角右箭头 35"/>
          <p:cNvSpPr/>
          <p:nvPr/>
        </p:nvSpPr>
        <p:spPr>
          <a:xfrm>
            <a:off x="9117874" y="2243234"/>
            <a:ext cx="45719" cy="45719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4884112" y="3017382"/>
            <a:ext cx="1924593" cy="962014"/>
            <a:chOff x="2331725" y="2993567"/>
            <a:chExt cx="1856281" cy="962014"/>
          </a:xfrm>
        </p:grpSpPr>
        <p:sp>
          <p:nvSpPr>
            <p:cNvPr id="39" name="下弧形箭头 38"/>
            <p:cNvSpPr/>
            <p:nvPr/>
          </p:nvSpPr>
          <p:spPr>
            <a:xfrm>
              <a:off x="2547258" y="2993567"/>
              <a:ext cx="1077685" cy="315683"/>
            </a:xfrm>
            <a:prstGeom prst="curvedUp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2331725" y="3309250"/>
              <a:ext cx="185628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Body</a:t>
              </a:r>
              <a:r>
                <a:rPr lang="zh-CN" altLang="en-US" dirty="0" smtClean="0"/>
                <a:t>存在 </a:t>
              </a:r>
              <a:r>
                <a:rPr lang="en-US" altLang="zh-CN" dirty="0" smtClean="0"/>
                <a:t>next</a:t>
              </a:r>
              <a:r>
                <a:rPr lang="en-US" altLang="zh-CN" dirty="0"/>
                <a:t>()</a:t>
              </a:r>
              <a:endParaRPr lang="zh-CN" altLang="en-US" dirty="0"/>
            </a:p>
            <a:p>
              <a:endParaRPr lang="zh-CN" altLang="en-US" dirty="0"/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8155577" y="3143158"/>
            <a:ext cx="1924593" cy="962014"/>
            <a:chOff x="2331725" y="2993567"/>
            <a:chExt cx="1856281" cy="962014"/>
          </a:xfrm>
        </p:grpSpPr>
        <p:sp>
          <p:nvSpPr>
            <p:cNvPr id="43" name="下弧形箭头 42"/>
            <p:cNvSpPr/>
            <p:nvPr/>
          </p:nvSpPr>
          <p:spPr>
            <a:xfrm>
              <a:off x="2547258" y="2993567"/>
              <a:ext cx="1077685" cy="315683"/>
            </a:xfrm>
            <a:prstGeom prst="curvedUp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2331725" y="3309250"/>
              <a:ext cx="185628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 </a:t>
              </a:r>
              <a:r>
                <a:rPr lang="en-US" altLang="zh-CN" dirty="0" smtClean="0"/>
                <a:t>   </a:t>
              </a:r>
              <a:r>
                <a:rPr lang="zh-CN" altLang="en-US" dirty="0" smtClean="0"/>
                <a:t> </a:t>
              </a:r>
              <a:r>
                <a:rPr lang="en-US" altLang="zh-CN" dirty="0" smtClean="0"/>
                <a:t>next</a:t>
              </a:r>
              <a:r>
                <a:rPr lang="en-US" altLang="zh-CN" dirty="0"/>
                <a:t>()</a:t>
              </a:r>
              <a:endParaRPr lang="zh-CN" altLang="en-US" dirty="0"/>
            </a:p>
            <a:p>
              <a:endParaRPr lang="zh-CN" altLang="en-US" dirty="0"/>
            </a:p>
          </p:txBody>
        </p:sp>
      </p:grpSp>
      <p:sp>
        <p:nvSpPr>
          <p:cNvPr id="47" name="矩形 46"/>
          <p:cNvSpPr/>
          <p:nvPr/>
        </p:nvSpPr>
        <p:spPr>
          <a:xfrm>
            <a:off x="206828" y="4879021"/>
            <a:ext cx="2383972" cy="1223553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err="1" smtClean="0">
                <a:latin typeface="+mj-lt"/>
                <a:ea typeface="黑体" panose="02010609060101010101" pitchFamily="49" charset="-122"/>
              </a:rPr>
              <a:t>fn</a:t>
            </a:r>
            <a:r>
              <a:rPr lang="en-US" altLang="zh-CN" sz="2000" dirty="0" smtClean="0">
                <a:latin typeface="+mj-lt"/>
                <a:ea typeface="黑体" panose="02010609060101010101" pitchFamily="49" charset="-122"/>
              </a:rPr>
              <a:t>(</a:t>
            </a:r>
            <a:r>
              <a:rPr lang="en-US" altLang="zh-CN" sz="2000" dirty="0" err="1" smtClean="0">
                <a:latin typeface="+mj-lt"/>
                <a:ea typeface="黑体" panose="02010609060101010101" pitchFamily="49" charset="-122"/>
              </a:rPr>
              <a:t>req,res,next</a:t>
            </a:r>
            <a:r>
              <a:rPr lang="en-US" altLang="zh-CN" sz="2000" dirty="0" smtClean="0">
                <a:latin typeface="+mj-lt"/>
                <a:ea typeface="黑体" panose="02010609060101010101" pitchFamily="49" charset="-122"/>
              </a:rPr>
              <a:t>){}</a:t>
            </a:r>
          </a:p>
          <a:p>
            <a:pPr algn="ctr"/>
            <a:r>
              <a: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404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中间件</a:t>
            </a:r>
            <a:endParaRPr lang="en-US" altLang="zh-CN" sz="2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处理</a:t>
            </a:r>
            <a:r>
              <a: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404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8" name="下箭头 47"/>
          <p:cNvSpPr/>
          <p:nvPr/>
        </p:nvSpPr>
        <p:spPr>
          <a:xfrm>
            <a:off x="1620102" y="3019965"/>
            <a:ext cx="204652" cy="1737498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菱形 48"/>
          <p:cNvSpPr/>
          <p:nvPr/>
        </p:nvSpPr>
        <p:spPr>
          <a:xfrm>
            <a:off x="9496386" y="3774524"/>
            <a:ext cx="2099310" cy="1342901"/>
          </a:xfrm>
          <a:prstGeom prst="diamond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产生</a:t>
            </a:r>
            <a:r>
              <a:rPr lang="en-US" altLang="zh-CN" dirty="0" smtClean="0"/>
              <a:t>error </a:t>
            </a:r>
            <a:r>
              <a:rPr lang="zh-CN" altLang="en-US" dirty="0" smtClean="0"/>
              <a:t>？</a:t>
            </a:r>
            <a:endParaRPr lang="zh-CN" altLang="en-US" dirty="0"/>
          </a:p>
        </p:txBody>
      </p:sp>
      <p:sp>
        <p:nvSpPr>
          <p:cNvPr id="50" name="下箭头 49"/>
          <p:cNvSpPr/>
          <p:nvPr/>
        </p:nvSpPr>
        <p:spPr>
          <a:xfrm>
            <a:off x="10464705" y="3033682"/>
            <a:ext cx="132805" cy="638848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4468584" y="4869073"/>
            <a:ext cx="3147062" cy="1223553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err="1" smtClean="0">
                <a:solidFill>
                  <a:srgbClr val="FFFF00"/>
                </a:solidFill>
                <a:latin typeface="+mj-lt"/>
                <a:ea typeface="黑体" panose="02010609060101010101" pitchFamily="49" charset="-122"/>
              </a:rPr>
              <a:t>fn</a:t>
            </a:r>
            <a:r>
              <a:rPr lang="en-US" altLang="zh-CN" sz="2000" dirty="0" smtClean="0">
                <a:solidFill>
                  <a:srgbClr val="FFFF00"/>
                </a:solidFill>
                <a:latin typeface="+mj-lt"/>
                <a:ea typeface="黑体" panose="02010609060101010101" pitchFamily="49" charset="-122"/>
              </a:rPr>
              <a:t>(</a:t>
            </a:r>
            <a:r>
              <a:rPr lang="en-US" altLang="zh-CN" sz="2000" dirty="0" err="1" smtClean="0">
                <a:solidFill>
                  <a:srgbClr val="FFFF00"/>
                </a:solidFill>
                <a:latin typeface="+mj-lt"/>
                <a:ea typeface="黑体" panose="02010609060101010101" pitchFamily="49" charset="-122"/>
              </a:rPr>
              <a:t>err,req,res,next</a:t>
            </a:r>
            <a:r>
              <a:rPr lang="en-US" altLang="zh-CN" sz="2000" dirty="0" smtClean="0">
                <a:solidFill>
                  <a:srgbClr val="FFFF00"/>
                </a:solidFill>
                <a:latin typeface="+mj-lt"/>
                <a:ea typeface="黑体" panose="02010609060101010101" pitchFamily="49" charset="-122"/>
              </a:rPr>
              <a:t>){}</a:t>
            </a:r>
          </a:p>
          <a:p>
            <a:pPr algn="ctr"/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错误处理中间件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4" name="直角上箭头 53"/>
          <p:cNvSpPr/>
          <p:nvPr/>
        </p:nvSpPr>
        <p:spPr>
          <a:xfrm rot="10800000">
            <a:off x="5962886" y="4377506"/>
            <a:ext cx="3444549" cy="348377"/>
          </a:xfrm>
          <a:prstGeom prst="bentUpArrow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文本框 54"/>
          <p:cNvSpPr txBox="1"/>
          <p:nvPr/>
        </p:nvSpPr>
        <p:spPr>
          <a:xfrm>
            <a:off x="6674487" y="3989880"/>
            <a:ext cx="19245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    是 </a:t>
            </a:r>
            <a:r>
              <a:rPr lang="en-US" altLang="zh-CN" dirty="0" smtClean="0">
                <a:solidFill>
                  <a:srgbClr val="FFFF00"/>
                </a:solidFill>
              </a:rPr>
              <a:t>next(err)</a:t>
            </a:r>
            <a:endParaRPr lang="zh-CN" altLang="en-US" dirty="0">
              <a:solidFill>
                <a:srgbClr val="FFFF00"/>
              </a:solidFill>
            </a:endParaRPr>
          </a:p>
          <a:p>
            <a:endParaRPr lang="zh-CN" altLang="en-US" dirty="0"/>
          </a:p>
        </p:txBody>
      </p:sp>
      <p:sp>
        <p:nvSpPr>
          <p:cNvPr id="56" name="下箭头 55"/>
          <p:cNvSpPr/>
          <p:nvPr/>
        </p:nvSpPr>
        <p:spPr>
          <a:xfrm>
            <a:off x="10484260" y="5182212"/>
            <a:ext cx="206562" cy="617169"/>
          </a:xfrm>
          <a:prstGeom prst="downArrow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文本框 56"/>
          <p:cNvSpPr txBox="1"/>
          <p:nvPr/>
        </p:nvSpPr>
        <p:spPr>
          <a:xfrm>
            <a:off x="10080170" y="4971443"/>
            <a:ext cx="7272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    </a:t>
            </a:r>
            <a:r>
              <a:rPr lang="zh-CN" altLang="en-US" dirty="0"/>
              <a:t>否</a:t>
            </a:r>
          </a:p>
          <a:p>
            <a:endParaRPr lang="zh-CN" altLang="en-US" dirty="0"/>
          </a:p>
        </p:txBody>
      </p:sp>
      <p:sp>
        <p:nvSpPr>
          <p:cNvPr id="58" name="平行四边形 57"/>
          <p:cNvSpPr/>
          <p:nvPr/>
        </p:nvSpPr>
        <p:spPr>
          <a:xfrm>
            <a:off x="9917549" y="5959560"/>
            <a:ext cx="1546546" cy="487119"/>
          </a:xfrm>
          <a:prstGeom prst="parallelogram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响应</a:t>
            </a:r>
            <a:endParaRPr lang="zh-CN" altLang="en-US" dirty="0"/>
          </a:p>
        </p:txBody>
      </p:sp>
      <p:sp>
        <p:nvSpPr>
          <p:cNvPr id="59" name="平行四边形 58"/>
          <p:cNvSpPr/>
          <p:nvPr/>
        </p:nvSpPr>
        <p:spPr>
          <a:xfrm>
            <a:off x="657110" y="430404"/>
            <a:ext cx="1546546" cy="487119"/>
          </a:xfrm>
          <a:prstGeom prst="parallelogram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请求</a:t>
            </a:r>
            <a:endParaRPr lang="zh-CN" altLang="en-US" dirty="0"/>
          </a:p>
        </p:txBody>
      </p:sp>
      <p:sp>
        <p:nvSpPr>
          <p:cNvPr id="60" name="下箭头 59"/>
          <p:cNvSpPr/>
          <p:nvPr/>
        </p:nvSpPr>
        <p:spPr>
          <a:xfrm>
            <a:off x="1254034" y="990207"/>
            <a:ext cx="144780" cy="492163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175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2441" y="329798"/>
            <a:ext cx="7340530" cy="523466"/>
          </a:xfrm>
        </p:spPr>
        <p:txBody>
          <a:bodyPr/>
          <a:lstStyle/>
          <a:p>
            <a:r>
              <a:rPr lang="en-US" altLang="zh-CN" sz="2800" b="1" dirty="0"/>
              <a:t>4</a:t>
            </a:r>
            <a:r>
              <a:rPr lang="zh-CN" altLang="en-US" sz="2800" b="1" dirty="0" smtClean="0"/>
              <a:t>、</a:t>
            </a:r>
            <a:r>
              <a:rPr lang="en-US" altLang="zh-CN" sz="2800" b="1" dirty="0" smtClean="0"/>
              <a:t> express:</a:t>
            </a:r>
            <a:r>
              <a:rPr lang="zh-CN" altLang="en-US" sz="2800" b="1" dirty="0" smtClean="0"/>
              <a:t>基于</a:t>
            </a:r>
            <a:r>
              <a:rPr lang="en-US" altLang="zh-CN" sz="2800" b="1" dirty="0" smtClean="0"/>
              <a:t>connect</a:t>
            </a:r>
            <a:r>
              <a:rPr lang="zh-CN" altLang="en-US" sz="2800" b="1" dirty="0" smtClean="0"/>
              <a:t>，进行了一些扩展  </a:t>
            </a:r>
            <a:r>
              <a:rPr lang="en-US" altLang="zh-CN" sz="2800" b="1" dirty="0" smtClean="0"/>
              <a:t/>
            </a:r>
            <a:br>
              <a:rPr lang="en-US" altLang="zh-CN" sz="2800" b="1" dirty="0" smtClean="0"/>
            </a:br>
            <a:r>
              <a:rPr lang="en-US" altLang="zh-CN" sz="2800" b="1" dirty="0"/>
              <a:t>	</a:t>
            </a:r>
            <a:r>
              <a:rPr lang="zh-CN" altLang="en-US" sz="2800" b="1" dirty="0" smtClean="0"/>
              <a:t> </a:t>
            </a:r>
            <a:r>
              <a:rPr lang="zh-CN" altLang="en-US" sz="2800" b="1" dirty="0" smtClean="0"/>
              <a:t>               </a:t>
            </a:r>
            <a:r>
              <a:rPr lang="en-US" altLang="zh-CN" sz="1800" b="1" dirty="0" smtClean="0">
                <a:hlinkClick r:id="rId2" action="ppaction://hlinkfile"/>
              </a:rPr>
              <a:t>#</a:t>
            </a:r>
            <a:r>
              <a:rPr lang="en-US" altLang="zh-CN" sz="1800" b="1" dirty="0">
                <a:hlinkClick r:id="rId2" action="ppaction://hlinkfile"/>
              </a:rPr>
              <a:t>example: express</a:t>
            </a:r>
            <a:endParaRPr lang="en-US" altLang="zh-CN" sz="1800" b="1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smtClean="0">
                <a:ln>
                  <a:noFill/>
                </a:ln>
                <a:solidFill>
                  <a:srgbClr val="555555"/>
                </a:solidFill>
                <a:effectLst/>
                <a:latin typeface="Arial" panose="020B0604020202020204" pitchFamily="34" charset="0"/>
                <a:ea typeface="Helvetica Neue"/>
              </a:rPr>
              <a:t>Express 4 不再依赖 Connect，而且从内核中移除了除 </a:t>
            </a:r>
            <a:r>
              <a:rPr kumimoji="0" lang="zh-CN" altLang="zh-CN" sz="10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</a:rPr>
              <a:t>express.static</a:t>
            </a:r>
            <a:r>
              <a:rPr kumimoji="0" lang="zh-CN" altLang="zh-CN" sz="1000" b="0" i="0" u="none" strike="noStrike" cap="none" normalizeH="0" baseline="0" smtClean="0">
                <a:ln>
                  <a:noFill/>
                </a:ln>
                <a:solidFill>
                  <a:srgbClr val="555555"/>
                </a:solidFill>
                <a:effectLst/>
                <a:ea typeface="Helvetica Neue"/>
              </a:rPr>
              <a:t> </a:t>
            </a:r>
            <a:r>
              <a:rPr kumimoji="0" lang="zh-CN" altLang="zh-CN" sz="1000" b="0" i="0" u="none" strike="noStrike" cap="none" normalizeH="0" baseline="0" smtClean="0">
                <a:ln>
                  <a:noFill/>
                </a:ln>
                <a:solidFill>
                  <a:srgbClr val="555555"/>
                </a:solidFill>
                <a:effectLst/>
                <a:latin typeface="Arial" panose="020B0604020202020204" pitchFamily="34" charset="0"/>
                <a:ea typeface="Helvetica Neue"/>
              </a:rPr>
              <a:t>外的所有内置中间件</a:t>
            </a:r>
            <a:r>
              <a:rPr kumimoji="0" lang="zh-CN" altLang="zh-CN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2788049" y="2055073"/>
            <a:ext cx="5648380" cy="18050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zh-CN" altLang="en-US" dirty="0" smtClean="0"/>
              <a:t>模板引擎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 smtClean="0"/>
              <a:t>路由处理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 smtClean="0"/>
              <a:t>Request Extension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 smtClean="0"/>
              <a:t>Response Extension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175084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2441" y="329798"/>
            <a:ext cx="7340530" cy="523466"/>
          </a:xfrm>
        </p:spPr>
        <p:txBody>
          <a:bodyPr/>
          <a:lstStyle/>
          <a:p>
            <a:r>
              <a:rPr lang="en-US" altLang="zh-CN" sz="2800" b="1" dirty="0"/>
              <a:t>4</a:t>
            </a:r>
            <a:r>
              <a:rPr lang="zh-CN" altLang="en-US" sz="2800" b="1" dirty="0" smtClean="0"/>
              <a:t>、</a:t>
            </a:r>
            <a:r>
              <a:rPr lang="en-US" altLang="zh-CN" sz="2800" b="1" dirty="0" smtClean="0"/>
              <a:t> express:</a:t>
            </a:r>
            <a:r>
              <a:rPr lang="zh-CN" altLang="en-US" sz="2800" b="1" dirty="0" smtClean="0"/>
              <a:t>基于</a:t>
            </a:r>
            <a:r>
              <a:rPr lang="en-US" altLang="zh-CN" sz="2800" b="1" dirty="0" smtClean="0"/>
              <a:t>connect</a:t>
            </a:r>
            <a:r>
              <a:rPr lang="zh-CN" altLang="en-US" sz="2800" b="1" dirty="0" smtClean="0"/>
              <a:t>，进行了一些扩展  </a:t>
            </a:r>
            <a:r>
              <a:rPr lang="en-US" altLang="zh-CN" sz="2800" b="1" dirty="0" smtClean="0"/>
              <a:t/>
            </a:r>
            <a:br>
              <a:rPr lang="en-US" altLang="zh-CN" sz="2800" b="1" dirty="0" smtClean="0"/>
            </a:br>
            <a:r>
              <a:rPr lang="en-US" altLang="zh-CN" sz="2800" b="1" dirty="0"/>
              <a:t>	</a:t>
            </a:r>
            <a:r>
              <a:rPr lang="zh-CN" altLang="en-US" sz="2800" b="1" dirty="0" smtClean="0"/>
              <a:t> </a:t>
            </a:r>
            <a:r>
              <a:rPr lang="zh-CN" altLang="en-US" sz="2800" b="1" dirty="0" smtClean="0"/>
              <a:t>               </a:t>
            </a:r>
            <a:r>
              <a:rPr lang="en-US" altLang="zh-CN" sz="1800" b="1" dirty="0" smtClean="0">
                <a:hlinkClick r:id="rId2" action="ppaction://hlinkfile"/>
              </a:rPr>
              <a:t>#</a:t>
            </a:r>
            <a:r>
              <a:rPr lang="en-US" altLang="zh-CN" sz="1800" b="1" dirty="0">
                <a:hlinkClick r:id="rId2" action="ppaction://hlinkfile"/>
              </a:rPr>
              <a:t>example: express</a:t>
            </a:r>
            <a:endParaRPr lang="en-US" altLang="zh-CN" sz="18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19219" y="1426151"/>
            <a:ext cx="10035324" cy="368140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dirty="0" smtClean="0"/>
              <a:t>basic-</a:t>
            </a:r>
            <a:r>
              <a:rPr lang="en-US" altLang="zh-CN" dirty="0" err="1" smtClean="0"/>
              <a:t>auth</a:t>
            </a:r>
            <a:r>
              <a:rPr lang="en-US" altLang="zh-CN" dirty="0" smtClean="0"/>
              <a:t>  </a:t>
            </a:r>
            <a:r>
              <a:rPr lang="zh-CN" altLang="en-US" dirty="0" smtClean="0"/>
              <a:t>用户</a:t>
            </a:r>
            <a:r>
              <a:rPr lang="zh-CN" altLang="en-US" dirty="0"/>
              <a:t>认证 </a:t>
            </a:r>
            <a:r>
              <a:rPr lang="en-US" altLang="zh-CN" dirty="0">
                <a:hlinkClick r:id="rId3" action="ppaction://hlinkfile"/>
              </a:rPr>
              <a:t>#</a:t>
            </a:r>
            <a:r>
              <a:rPr lang="en-US" altLang="zh-CN" dirty="0" smtClean="0">
                <a:hlinkClick r:id="rId3" action="ppaction://hlinkfile"/>
              </a:rPr>
              <a:t>example</a:t>
            </a:r>
            <a:r>
              <a:rPr lang="zh-CN" altLang="en-US" dirty="0" smtClean="0">
                <a:hlinkClick r:id="rId3" action="ppaction://hlinkfile"/>
              </a:rPr>
              <a:t>：</a:t>
            </a:r>
            <a:r>
              <a:rPr lang="en-US" altLang="zh-CN" dirty="0" smtClean="0">
                <a:hlinkClick r:id="rId3" action="ppaction://hlinkfile"/>
              </a:rPr>
              <a:t>basic-</a:t>
            </a:r>
            <a:r>
              <a:rPr lang="en-US" altLang="zh-CN" dirty="0" err="1" smtClean="0">
                <a:hlinkClick r:id="rId3" action="ppaction://hlinkfile"/>
              </a:rPr>
              <a:t>auth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 smtClean="0"/>
              <a:t>body-parser </a:t>
            </a:r>
            <a:r>
              <a:rPr lang="zh-CN" altLang="en-US" dirty="0" smtClean="0"/>
              <a:t>解析</a:t>
            </a:r>
            <a:r>
              <a:rPr lang="zh-CN" altLang="en-US" dirty="0"/>
              <a:t>客户端请求</a:t>
            </a:r>
            <a:r>
              <a:rPr lang="en-US" altLang="zh-CN" dirty="0"/>
              <a:t>body 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 smtClean="0"/>
              <a:t>cookie-parser </a:t>
            </a:r>
            <a:r>
              <a:rPr lang="zh-CN" altLang="en-US" dirty="0"/>
              <a:t>解析</a:t>
            </a:r>
            <a:r>
              <a:rPr lang="en-US" altLang="zh-CN" dirty="0"/>
              <a:t>cookie </a:t>
            </a:r>
            <a:r>
              <a:rPr lang="en-US" altLang="zh-CN" dirty="0">
                <a:hlinkClick r:id="rId4" action="ppaction://hlinkfile"/>
              </a:rPr>
              <a:t>#</a:t>
            </a:r>
            <a:r>
              <a:rPr lang="en-US" altLang="zh-CN" dirty="0" smtClean="0">
                <a:hlinkClick r:id="rId4" action="ppaction://hlinkfile"/>
              </a:rPr>
              <a:t>example</a:t>
            </a:r>
            <a:r>
              <a:rPr lang="zh-CN" altLang="en-US" dirty="0">
                <a:hlinkClick r:id="rId4" action="ppaction://hlinkfile"/>
              </a:rPr>
              <a:t>：</a:t>
            </a:r>
            <a:r>
              <a:rPr lang="en-US" altLang="zh-CN" dirty="0" smtClean="0">
                <a:hlinkClick r:id="rId4" action="ppaction://hlinkfile"/>
              </a:rPr>
              <a:t>cookie-parser 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 smtClean="0"/>
              <a:t>express-session </a:t>
            </a:r>
            <a:r>
              <a:rPr lang="zh-CN" altLang="en-US" dirty="0" smtClean="0"/>
              <a:t>会话 </a:t>
            </a:r>
            <a:r>
              <a:rPr lang="en-US" altLang="zh-CN" dirty="0">
                <a:hlinkClick r:id="rId5" action="ppaction://hlinkfile"/>
              </a:rPr>
              <a:t>#</a:t>
            </a:r>
            <a:r>
              <a:rPr lang="en-US" altLang="zh-CN" dirty="0" smtClean="0">
                <a:hlinkClick r:id="rId5" action="ppaction://hlinkfile"/>
              </a:rPr>
              <a:t>example</a:t>
            </a:r>
            <a:r>
              <a:rPr lang="zh-CN" altLang="en-US" dirty="0" smtClean="0">
                <a:hlinkClick r:id="rId5" action="ppaction://hlinkfile"/>
              </a:rPr>
              <a:t>：</a:t>
            </a:r>
            <a:r>
              <a:rPr lang="en-US" altLang="zh-CN" dirty="0" smtClean="0">
                <a:hlinkClick r:id="rId5" action="ppaction://hlinkfile"/>
              </a:rPr>
              <a:t>express-session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 smtClean="0"/>
              <a:t>response-time </a:t>
            </a:r>
            <a:r>
              <a:rPr lang="zh-CN" altLang="en-US" dirty="0"/>
              <a:t>在响应头中添加</a:t>
            </a:r>
            <a:r>
              <a:rPr lang="en-US" altLang="zh-CN" dirty="0"/>
              <a:t>X-Response-Time</a:t>
            </a:r>
            <a:r>
              <a:rPr lang="zh-CN" altLang="en-US" dirty="0"/>
              <a:t>字段 </a:t>
            </a:r>
            <a:r>
              <a:rPr lang="en-US" altLang="zh-CN" dirty="0" smtClean="0">
                <a:hlinkClick r:id="rId6" action="ppaction://hlinkfile"/>
              </a:rPr>
              <a:t>#example</a:t>
            </a:r>
            <a:r>
              <a:rPr lang="zh-CN" altLang="en-US" dirty="0" smtClean="0">
                <a:hlinkClick r:id="rId6" action="ppaction://hlinkfile"/>
              </a:rPr>
              <a:t>：</a:t>
            </a:r>
            <a:r>
              <a:rPr lang="en-US" altLang="zh-CN" dirty="0" smtClean="0">
                <a:hlinkClick r:id="rId6" action="ppaction://hlinkfile"/>
              </a:rPr>
              <a:t>response-time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 err="1" smtClean="0"/>
              <a:t>express.statice</a:t>
            </a:r>
            <a:r>
              <a:rPr lang="en-US" altLang="zh-CN" dirty="0" smtClean="0"/>
              <a:t>   </a:t>
            </a:r>
            <a:r>
              <a:rPr lang="en-US" altLang="zh-CN" dirty="0"/>
              <a:t>express</a:t>
            </a:r>
            <a:r>
              <a:rPr lang="zh-CN" altLang="en-US" dirty="0"/>
              <a:t>内置， 访问静态文件 </a:t>
            </a:r>
            <a:r>
              <a:rPr lang="en-US" altLang="zh-CN" dirty="0">
                <a:hlinkClick r:id="rId7" action="ppaction://hlinkfile"/>
              </a:rPr>
              <a:t>#</a:t>
            </a:r>
            <a:r>
              <a:rPr lang="en-US" altLang="zh-CN" dirty="0" smtClean="0">
                <a:hlinkClick r:id="rId7" action="ppaction://hlinkfile"/>
              </a:rPr>
              <a:t>example</a:t>
            </a:r>
            <a:r>
              <a:rPr lang="zh-CN" altLang="en-US" dirty="0" smtClean="0">
                <a:hlinkClick r:id="rId7" action="ppaction://hlinkfile"/>
              </a:rPr>
              <a:t>：</a:t>
            </a:r>
            <a:r>
              <a:rPr lang="en-US" altLang="zh-CN" dirty="0" err="1" smtClean="0">
                <a:hlinkClick r:id="rId7" action="ppaction://hlinkfile"/>
              </a:rPr>
              <a:t>expressStatic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 smtClean="0"/>
              <a:t>serve-index </a:t>
            </a:r>
            <a:r>
              <a:rPr lang="zh-CN" altLang="en-US" dirty="0" smtClean="0"/>
              <a:t>列出</a:t>
            </a:r>
            <a:r>
              <a:rPr lang="zh-CN" altLang="en-US" dirty="0"/>
              <a:t>某个目录下的所有子目录 </a:t>
            </a:r>
            <a:r>
              <a:rPr lang="en-US" altLang="zh-CN" dirty="0"/>
              <a:t>#</a:t>
            </a:r>
            <a:r>
              <a:rPr lang="en-US" altLang="zh-CN" dirty="0" smtClean="0"/>
              <a:t>example</a:t>
            </a:r>
            <a:r>
              <a:rPr lang="zh-CN" altLang="en-US" dirty="0" smtClean="0"/>
              <a:t>：</a:t>
            </a:r>
            <a:r>
              <a:rPr lang="en-US" altLang="zh-CN" dirty="0" smtClean="0">
                <a:hlinkClick r:id="rId8" action="ppaction://hlinkfile"/>
              </a:rPr>
              <a:t>serve-index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 smtClean="0"/>
              <a:t>serve-favicon]  </a:t>
            </a:r>
            <a:r>
              <a:rPr lang="en-US" altLang="zh-CN" dirty="0"/>
              <a:t>favicon #</a:t>
            </a:r>
            <a:r>
              <a:rPr lang="en-US" altLang="zh-CN" dirty="0" smtClean="0"/>
              <a:t>example</a:t>
            </a:r>
            <a:r>
              <a:rPr lang="zh-CN" altLang="en-US" dirty="0" smtClean="0"/>
              <a:t>：</a:t>
            </a:r>
            <a:r>
              <a:rPr lang="en-US" altLang="zh-CN" dirty="0" smtClean="0">
                <a:hlinkClick r:id="rId9" action="ppaction://hlinkfile"/>
              </a:rPr>
              <a:t>serve-favicon</a:t>
            </a:r>
            <a:endParaRPr lang="en-US" altLang="zh-CN" dirty="0" smtClean="0"/>
          </a:p>
        </p:txBody>
      </p:sp>
      <p:sp>
        <p:nvSpPr>
          <p:cNvPr id="4" name="文本框 3"/>
          <p:cNvSpPr txBox="1"/>
          <p:nvPr/>
        </p:nvSpPr>
        <p:spPr>
          <a:xfrm>
            <a:off x="2064726" y="5107559"/>
            <a:ext cx="77759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FF00"/>
                </a:solidFill>
              </a:rPr>
              <a:t>注：</a:t>
            </a:r>
            <a:r>
              <a:rPr lang="zh-CN" altLang="en-US" dirty="0" smtClean="0">
                <a:solidFill>
                  <a:srgbClr val="FFFF00"/>
                </a:solidFill>
                <a:hlinkClick r:id="rId10"/>
              </a:rPr>
              <a:t>最新的</a:t>
            </a:r>
            <a:r>
              <a:rPr lang="en-US" altLang="zh-CN" dirty="0" smtClean="0">
                <a:solidFill>
                  <a:srgbClr val="FFFF00"/>
                </a:solidFill>
                <a:hlinkClick r:id="rId10"/>
              </a:rPr>
              <a:t>Express@4.x</a:t>
            </a:r>
            <a:r>
              <a:rPr lang="en-US" altLang="zh-CN" dirty="0" smtClean="0">
                <a:solidFill>
                  <a:srgbClr val="FFFF00"/>
                </a:solidFill>
              </a:rPr>
              <a:t> </a:t>
            </a:r>
            <a:r>
              <a:rPr lang="zh-CN" altLang="en-US" dirty="0" smtClean="0">
                <a:solidFill>
                  <a:srgbClr val="FFFF00"/>
                </a:solidFill>
              </a:rPr>
              <a:t>已经不再依赖于</a:t>
            </a:r>
            <a:r>
              <a:rPr lang="en-US" altLang="zh-CN" dirty="0" smtClean="0">
                <a:solidFill>
                  <a:srgbClr val="FFFF00"/>
                </a:solidFill>
              </a:rPr>
              <a:t>connect,</a:t>
            </a:r>
            <a:r>
              <a:rPr lang="zh-CN" altLang="en-US" dirty="0" smtClean="0">
                <a:solidFill>
                  <a:srgbClr val="FFFF00"/>
                </a:solidFill>
              </a:rPr>
              <a:t>而且从内核中移除了除</a:t>
            </a:r>
            <a:r>
              <a:rPr lang="en-US" altLang="zh-CN" dirty="0" err="1" smtClean="0">
                <a:solidFill>
                  <a:srgbClr val="FFFF00"/>
                </a:solidFill>
              </a:rPr>
              <a:t>express.static</a:t>
            </a:r>
            <a:r>
              <a:rPr lang="zh-CN" altLang="en-US" dirty="0" smtClean="0">
                <a:solidFill>
                  <a:srgbClr val="FFFF00"/>
                </a:solidFill>
              </a:rPr>
              <a:t>外所有内置中间</a:t>
            </a:r>
            <a:r>
              <a:rPr lang="zh-CN" altLang="en-US" dirty="0" smtClean="0">
                <a:solidFill>
                  <a:srgbClr val="FFFF00"/>
                </a:solidFill>
              </a:rPr>
              <a:t>件</a:t>
            </a:r>
            <a:r>
              <a:rPr lang="en-US" altLang="zh-CN" dirty="0">
                <a:solidFill>
                  <a:srgbClr val="FFFF00"/>
                </a:solidFill>
              </a:rPr>
              <a:t> </a:t>
            </a:r>
            <a:r>
              <a:rPr lang="zh-CN" altLang="en-US" dirty="0" smtClean="0">
                <a:solidFill>
                  <a:srgbClr val="FFFF00"/>
                </a:solidFill>
              </a:rPr>
              <a:t>，查看</a:t>
            </a:r>
            <a:r>
              <a:rPr lang="en-US" altLang="zh-CN" dirty="0" smtClean="0">
                <a:solidFill>
                  <a:srgbClr val="FFFF00"/>
                </a:solidFill>
                <a:hlinkClick r:id="rId11"/>
              </a:rPr>
              <a:t>Express </a:t>
            </a:r>
            <a:r>
              <a:rPr lang="en-US" altLang="zh-CN" dirty="0">
                <a:solidFill>
                  <a:srgbClr val="FFFF00"/>
                </a:solidFill>
                <a:hlinkClick r:id="rId11"/>
              </a:rPr>
              <a:t>3 </a:t>
            </a:r>
            <a:r>
              <a:rPr lang="zh-CN" altLang="en-US" dirty="0">
                <a:solidFill>
                  <a:srgbClr val="FFFF00"/>
                </a:solidFill>
                <a:hlinkClick r:id="rId11"/>
              </a:rPr>
              <a:t>和 </a:t>
            </a:r>
            <a:r>
              <a:rPr lang="en-US" altLang="zh-CN" dirty="0">
                <a:solidFill>
                  <a:srgbClr val="FFFF00"/>
                </a:solidFill>
                <a:hlinkClick r:id="rId11"/>
              </a:rPr>
              <a:t>Express 4 </a:t>
            </a:r>
            <a:r>
              <a:rPr lang="zh-CN" altLang="en-US" dirty="0">
                <a:solidFill>
                  <a:srgbClr val="FFFF00"/>
                </a:solidFill>
                <a:hlinkClick r:id="rId11"/>
              </a:rPr>
              <a:t>中对应的中间件</a:t>
            </a:r>
            <a:r>
              <a:rPr lang="zh-CN" altLang="en-US" dirty="0" smtClean="0">
                <a:solidFill>
                  <a:srgbClr val="FFFF00"/>
                </a:solidFill>
              </a:rPr>
              <a:t>。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smtClean="0">
                <a:ln>
                  <a:noFill/>
                </a:ln>
                <a:solidFill>
                  <a:srgbClr val="555555"/>
                </a:solidFill>
                <a:effectLst/>
                <a:latin typeface="Arial" panose="020B0604020202020204" pitchFamily="34" charset="0"/>
                <a:ea typeface="Helvetica Neue"/>
              </a:rPr>
              <a:t>Express 4 不再依赖 Connect，而且从内核中移除了除 </a:t>
            </a:r>
            <a:r>
              <a:rPr kumimoji="0" lang="zh-CN" altLang="zh-CN" sz="10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</a:rPr>
              <a:t>express.static</a:t>
            </a:r>
            <a:r>
              <a:rPr kumimoji="0" lang="zh-CN" altLang="zh-CN" sz="1000" b="0" i="0" u="none" strike="noStrike" cap="none" normalizeH="0" baseline="0" smtClean="0">
                <a:ln>
                  <a:noFill/>
                </a:ln>
                <a:solidFill>
                  <a:srgbClr val="555555"/>
                </a:solidFill>
                <a:effectLst/>
                <a:ea typeface="Helvetica Neue"/>
              </a:rPr>
              <a:t> </a:t>
            </a:r>
            <a:r>
              <a:rPr kumimoji="0" lang="zh-CN" altLang="zh-CN" sz="1000" b="0" i="0" u="none" strike="noStrike" cap="none" normalizeH="0" baseline="0" smtClean="0">
                <a:ln>
                  <a:noFill/>
                </a:ln>
                <a:solidFill>
                  <a:srgbClr val="555555"/>
                </a:solidFill>
                <a:effectLst/>
                <a:latin typeface="Arial" panose="020B0604020202020204" pitchFamily="34" charset="0"/>
                <a:ea typeface="Helvetica Neue"/>
              </a:rPr>
              <a:t>外的所有内置中间件</a:t>
            </a:r>
            <a:r>
              <a:rPr kumimoji="0" lang="zh-CN" altLang="zh-CN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2726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95474" y="1197065"/>
            <a:ext cx="4716720" cy="560535"/>
          </a:xfrm>
        </p:spPr>
        <p:txBody>
          <a:bodyPr/>
          <a:lstStyle/>
          <a:p>
            <a:r>
              <a:rPr lang="en-US" altLang="zh-CN" sz="2800" b="1" dirty="0"/>
              <a:t>5</a:t>
            </a:r>
            <a:r>
              <a:rPr lang="zh-CN" altLang="en-US" sz="2800" b="1" dirty="0" smtClean="0"/>
              <a:t>、</a:t>
            </a:r>
            <a:r>
              <a:rPr lang="en-US" altLang="zh-CN" sz="2800" b="1" dirty="0" err="1" smtClean="0"/>
              <a:t>mongoDB</a:t>
            </a:r>
            <a:r>
              <a:rPr lang="en-US" altLang="zh-CN" sz="2800" b="1" dirty="0" smtClean="0"/>
              <a:t/>
            </a:r>
            <a:br>
              <a:rPr lang="en-US" altLang="zh-CN" sz="2800" b="1" dirty="0" smtClean="0"/>
            </a:br>
            <a:r>
              <a:rPr lang="en-US" altLang="zh-CN" sz="2800" b="1" dirty="0" smtClean="0"/>
              <a:t>  </a:t>
            </a:r>
            <a:r>
              <a:rPr lang="en-US" altLang="zh-CN" sz="1800" b="1" dirty="0" smtClean="0">
                <a:hlinkClick r:id="rId2" action="ppaction://hlinkfile"/>
              </a:rPr>
              <a:t>#</a:t>
            </a:r>
            <a:r>
              <a:rPr lang="en-US" altLang="zh-CN" sz="1800" b="1" dirty="0">
                <a:hlinkClick r:id="rId2" action="ppaction://hlinkfile"/>
              </a:rPr>
              <a:t>example: </a:t>
            </a:r>
            <a:r>
              <a:rPr lang="en-US" altLang="zh-CN" sz="1800" b="1" dirty="0" err="1" smtClean="0">
                <a:hlinkClick r:id="rId2" action="ppaction://hlinkfile"/>
              </a:rPr>
              <a:t>mongoDB</a:t>
            </a:r>
            <a:r>
              <a:rPr lang="en-US" altLang="zh-CN" sz="1800" b="1" dirty="0" smtClean="0"/>
              <a:t/>
            </a:r>
            <a:br>
              <a:rPr lang="en-US" altLang="zh-CN" sz="1800" b="1" dirty="0" smtClean="0"/>
            </a:br>
            <a:r>
              <a:rPr lang="en-US" altLang="zh-CN" sz="1800" b="1" dirty="0" smtClean="0"/>
              <a:t/>
            </a:r>
            <a:br>
              <a:rPr lang="en-US" altLang="zh-CN" sz="1800" b="1" dirty="0" smtClean="0"/>
            </a:br>
            <a:r>
              <a:rPr lang="en-US" altLang="zh-CN" sz="2800" b="1" dirty="0"/>
              <a:t/>
            </a:r>
            <a:br>
              <a:rPr lang="en-US" altLang="zh-CN" sz="2800" b="1" dirty="0"/>
            </a:br>
            <a:r>
              <a:rPr lang="en-US" altLang="zh-CN" sz="2800" b="1" dirty="0" smtClean="0"/>
              <a:t>          </a:t>
            </a:r>
            <a:r>
              <a:rPr lang="zh-CN" altLang="en-US" sz="2800" b="1" dirty="0" smtClean="0"/>
              <a:t> </a:t>
            </a:r>
            <a:endParaRPr lang="en-US" altLang="zh-CN" sz="18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4743817" y="2714661"/>
            <a:ext cx="18964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2">
                  <a:lumMod val="60000"/>
                  <a:lumOff val="40000"/>
                </a:schemeClr>
              </a:buClr>
              <a:buFont typeface="Wingdings" panose="05000000000000000000" pitchFamily="2" charset="2"/>
              <a:buChar char="l"/>
            </a:pPr>
            <a:r>
              <a:rPr lang="en-US" altLang="zh-CN" dirty="0" smtClean="0"/>
              <a:t>mongoose</a:t>
            </a:r>
          </a:p>
          <a:p>
            <a:pPr>
              <a:buClr>
                <a:schemeClr val="bg2">
                  <a:lumMod val="60000"/>
                  <a:lumOff val="40000"/>
                </a:schemeClr>
              </a:buClr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510868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568</TotalTime>
  <Words>469</Words>
  <Application>Microsoft Office PowerPoint</Application>
  <PresentationFormat>宽屏</PresentationFormat>
  <Paragraphs>88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3" baseType="lpstr">
      <vt:lpstr>Arial Unicode MS</vt:lpstr>
      <vt:lpstr>Helvetica Neue</vt:lpstr>
      <vt:lpstr>黑体</vt:lpstr>
      <vt:lpstr>宋体</vt:lpstr>
      <vt:lpstr>Arial</vt:lpstr>
      <vt:lpstr>Century Gothic</vt:lpstr>
      <vt:lpstr>Wingdings</vt:lpstr>
      <vt:lpstr>Wingdings 3</vt:lpstr>
      <vt:lpstr>离子</vt:lpstr>
      <vt:lpstr> Node.js</vt:lpstr>
      <vt:lpstr>1、基于事件轮询的非阻塞I/O</vt:lpstr>
      <vt:lpstr>1、基于事件轮询的非阻塞I/O</vt:lpstr>
      <vt:lpstr>2、一个简单的HTTP服务               #example: http</vt:lpstr>
      <vt:lpstr>3、connect:基于Web服务器做中间件管理                       #example: connect</vt:lpstr>
      <vt:lpstr>PowerPoint 演示文稿</vt:lpstr>
      <vt:lpstr>4、 express:基于connect，进行了一些扩展                    #example: express</vt:lpstr>
      <vt:lpstr>4、 express:基于connect，进行了一些扩展                    #example: express</vt:lpstr>
      <vt:lpstr>5、mongoDB   #example: mongoDB              </vt:lpstr>
      <vt:lpstr>6、日志记录     #example: log4js             </vt:lpstr>
      <vt:lpstr>7、开发&amp;调试               </vt:lpstr>
      <vt:lpstr>8、部署               </vt:lpstr>
      <vt:lpstr>9、ES6               </vt:lpstr>
      <vt:lpstr>   End    Thanks!               </vt:lpstr>
    </vt:vector>
  </TitlesOfParts>
  <Company>China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Node.js</dc:title>
  <dc:creator>User</dc:creator>
  <cp:lastModifiedBy>User</cp:lastModifiedBy>
  <cp:revision>23</cp:revision>
  <dcterms:created xsi:type="dcterms:W3CDTF">2017-08-23T11:03:19Z</dcterms:created>
  <dcterms:modified xsi:type="dcterms:W3CDTF">2017-08-25T08:37:46Z</dcterms:modified>
</cp:coreProperties>
</file>