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815" r:id="rId5"/>
    <p:sldId id="834" r:id="rId6"/>
    <p:sldId id="835" r:id="rId7"/>
    <p:sldId id="836" r:id="rId8"/>
    <p:sldId id="837" r:id="rId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15"/>
            <p14:sldId id="834"/>
            <p14:sldId id="835"/>
            <p14:sldId id="836"/>
            <p14:sldId id="83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1C1C1C"/>
    <a:srgbClr val="DEDEDE"/>
    <a:srgbClr val="66FFCC"/>
    <a:srgbClr val="3DF5A2"/>
    <a:srgbClr val="00FFFF"/>
    <a:srgbClr val="00FF40"/>
    <a:srgbClr val="CCFF99"/>
    <a:srgbClr val="007DFF"/>
    <a:srgbClr val="E0F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D734D-01AB-478D-6398-91D7E0659194}" v="16" dt="2022-05-17T10:41:16.711"/>
    <p1510:client id="{714FA969-5A7F-FED3-41D9-78414ADCBFFB}" v="2" dt="2022-05-13T08:13:55.381"/>
    <p1510:client id="{7E948641-0727-6DE9-4A30-0B003B6B0BDF}" v="271" dt="2022-05-17T10:30:00.671"/>
    <p1510:client id="{B1343AB0-697D-43F6-FC14-B07EA9DC66F2}" v="247" dt="2022-05-17T11:22:47.914"/>
    <p1510:client id="{E9A02A03-5420-4423-2C35-1CE043B48903}" v="11" dt="2022-05-17T11:45:35.855"/>
    <p1510:client id="{FFE578E8-170C-B9C0-F477-E3DC0A698123}" v="809" dt="2022-05-17T10:37:34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9" d="100"/>
          <a:sy n="12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13/09/2022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51358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647477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4159485-7AE4-45B9-8FA2-4245C572E1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47161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71618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3BA2A85-F5A5-40CB-8CFB-A4CA7F48FB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2859827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9EBAD47-34E4-47D3-9910-93487C768D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2859827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06B7CD0-4570-4635-8501-1A046809B7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47161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5CA2A06-7CE8-4E75-A56B-82FE138B99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47161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451899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93DF219-8726-4FE6-ACA8-8555DF1D25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 algn="r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288766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75596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75596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288766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2918147"/>
            <a:ext cx="3050407" cy="996946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2918146"/>
            <a:ext cx="3060700" cy="996946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3330D8F-F406-4239-BD14-BDB3C3524F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288766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75596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75596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288766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2918146"/>
            <a:ext cx="3050407" cy="1027427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2918145"/>
            <a:ext cx="3060700" cy="1027427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21E29A3-261D-427F-A973-D8567FCC2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005D89E-DBAE-4233-8CC0-564D99D82B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FEF4E-CCE4-4360-B1B6-D1846D9FB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5279C8D0-4D4B-46E6-A093-AA26110EA4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err="1"/>
              <a:t>Slidedeck</a:t>
            </a:r>
            <a:r>
              <a:rPr lang="en-US"/>
              <a:t> title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667355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B11900F-F201-413F-A0E9-DCB737E5E7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F1305BB0-18FF-413B-991B-B3F367226C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0776CAF-7BB1-442F-AFD0-0CC93E3B98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24EF4B2-5516-4EBF-952C-176BEE102D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D814B04-8646-42EE-A8B6-15C653950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0E61499-13A6-4CC2-A5F3-B3B8D17EDA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0BC721-11C8-4B89-921E-415C02BFB6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EB24F20-959B-4575-AD4E-903EC8FC83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68F3CBAF-880C-46A8-924A-77E6E80664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F96A898-14CA-4038-AD84-F1ADFC52F1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8BD8C7B-D1CF-48FF-BA89-37ACCB7F45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text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23A289C-F0E1-44CB-A738-0CE1232E12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46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6234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CC8E698-6729-44C4-93C8-C14F9B65AD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463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632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32C259D-51A0-497F-899E-DDE31132B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348537"/>
            <a:ext cx="1692000" cy="701304"/>
          </a:xfrm>
        </p:spPr>
        <p:txBody>
          <a:bodyPr/>
          <a:lstStyle>
            <a:lvl1pPr algn="ctr"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name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EE4AA6-C375-4A82-9820-15E9C8173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E667011-FA77-499D-AD1E-64A45A637A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F84D69E-A3D4-458E-911B-06718531DD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93413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 userDrawn="1">
          <p15:clr>
            <a:srgbClr val="FBAE40"/>
          </p15:clr>
        </p15:guide>
        <p15:guide id="7" pos="1338" userDrawn="1">
          <p15:clr>
            <a:srgbClr val="FBAE40"/>
          </p15:clr>
        </p15:guide>
        <p15:guide id="8" pos="2721" userDrawn="1">
          <p15:clr>
            <a:srgbClr val="FBAE40"/>
          </p15:clr>
        </p15:guide>
        <p15:guide id="9" pos="3039" userDrawn="1">
          <p15:clr>
            <a:srgbClr val="FBAE40"/>
          </p15:clr>
        </p15:guide>
        <p15:guide id="10" pos="4105" userDrawn="1">
          <p15:clr>
            <a:srgbClr val="FBAE40"/>
          </p15:clr>
        </p15:guide>
        <p15:guide id="11" pos="442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People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2DAB8DF6-73B0-465A-A5B5-63EB5EAE6B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29" name="Title 7">
            <a:extLst>
              <a:ext uri="{FF2B5EF4-FFF2-40B4-BE49-F238E27FC236}">
                <a16:creationId xmlns:a16="http://schemas.microsoft.com/office/drawing/2014/main" id="{05F97DA4-1BA5-411A-8D02-EE02B66C0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348537"/>
            <a:ext cx="1692000" cy="701304"/>
          </a:xfrm>
        </p:spPr>
        <p:txBody>
          <a:bodyPr/>
          <a:lstStyle>
            <a:lvl1pPr algn="ctr">
              <a:lnSpc>
                <a:spcPct val="100000"/>
              </a:lnSpc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name</a:t>
            </a:r>
            <a:endParaRPr lang="en-GB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6AF3E9D-4783-429D-B30A-761E095F50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BE3E3404-208A-4DD2-9535-DC848B6F64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add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1F8FE1-CD88-4A6E-AA63-E5E538534D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891434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 userDrawn="1">
          <p15:clr>
            <a:srgbClr val="FBAE40"/>
          </p15:clr>
        </p15:guide>
        <p15:guide id="7" pos="1655" userDrawn="1">
          <p15:clr>
            <a:srgbClr val="FBAE40"/>
          </p15:clr>
        </p15:guide>
        <p15:guide id="8" pos="2721" userDrawn="1">
          <p15:clr>
            <a:srgbClr val="FBAE40"/>
          </p15:clr>
        </p15:guide>
        <p15:guide id="9" pos="3039" userDrawn="1">
          <p15:clr>
            <a:srgbClr val="FBAE40"/>
          </p15:clr>
        </p15:guide>
        <p15:guide id="10" pos="4105" userDrawn="1">
          <p15:clr>
            <a:srgbClr val="FBAE40"/>
          </p15:clr>
        </p15:guide>
        <p15:guide id="11" pos="442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6517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4B4D4097-D820-455D-BFF2-4B93A32A0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6532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509D5B4-5119-49ED-9F2E-D5F0788F78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8EAE4E5-3EF4-4C1D-9538-5ED13CF19A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B76D589-AA32-43A1-A7B0-621518296B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B891818-4ED4-4A45-AEF7-52288116F0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F432F87-EEAF-43E3-AFBE-25C2FE8A76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739958"/>
            <a:ext cx="8280400" cy="22284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73D670F-CBE0-4F9F-96EF-DE9DDBD403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divider title</a:t>
            </a:r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icon to insert picture. Don’t change slide background colour on this layout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2132913-DA7D-43E3-ADE8-E4DB7C71A0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5189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282867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 to 6 bullet points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8131419-8C2D-4FE1-B37E-5219BA60F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50"/>
            <a:ext cx="3921124" cy="284010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5189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756BBBC-A80F-4FE4-993F-42604B5505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47162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47162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B519745-94D5-41E2-B1E1-259B0EAECF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86658"/>
            <a:ext cx="8280400" cy="445680"/>
          </a:xfrm>
        </p:spPr>
        <p:txBody>
          <a:bodyPr anchor="b"/>
          <a:lstStyle>
            <a:lvl1pPr marL="0" indent="0">
              <a:spcAft>
                <a:spcPts val="200"/>
              </a:spcAft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citations for images, figures or papers referenced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add sub-header text</a:t>
            </a:r>
          </a:p>
          <a:p>
            <a:pPr lvl="0"/>
            <a:endParaRPr lang="en-GB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/>
          </a:p>
          <a:p>
            <a:pPr lvl="0"/>
            <a:endParaRPr lang="en-GB"/>
          </a:p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54" r:id="rId33"/>
    <p:sldLayoutId id="2147483953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4018-6F7D-4AE0-9E3C-6E978A44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2286793"/>
            <a:ext cx="6565348" cy="1462555"/>
          </a:xfrm>
        </p:spPr>
        <p:txBody>
          <a:bodyPr/>
          <a:lstStyle/>
          <a:p>
            <a:r>
              <a:rPr lang="en-GB" i="1" dirty="0"/>
              <a:t>Connections</a:t>
            </a:r>
            <a:r>
              <a:rPr lang="en-GB" dirty="0"/>
              <a:t> workshop</a:t>
            </a:r>
            <a:br>
              <a:rPr lang="en-GB" dirty="0"/>
            </a:br>
            <a:r>
              <a:rPr lang="en-GB" dirty="0"/>
              <a:t>Research Software Engineers/ Research Data Scientists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11839-8713-4F8C-A977-6B080348C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1800" y="4183088"/>
            <a:ext cx="5220072" cy="454025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  <p:pic>
        <p:nvPicPr>
          <p:cNvPr id="7" name="Picture Placeholder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F821AD8-FD90-CA9A-45B5-7C4CF0E974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0" r="171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17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6BFCA4-D59B-C844-AE4B-AB3233E6C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B246-CAD5-924B-A413-ACCC0282F4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799" y="1112464"/>
            <a:ext cx="8582991" cy="3896858"/>
          </a:xfrm>
        </p:spPr>
        <p:txBody>
          <a:bodyPr/>
          <a:lstStyle/>
          <a:p>
            <a:r>
              <a:rPr lang="en-US" dirty="0"/>
              <a:t>2 day workshop to explore what it is like to work as a Research Software Engineer or Research Data Scientist.</a:t>
            </a:r>
          </a:p>
          <a:p>
            <a:r>
              <a:rPr lang="en-US" dirty="0"/>
              <a:t>Mixture of talks and hands-on sessions, to get an idea of variety of projects we do, and the type of work involved.</a:t>
            </a:r>
          </a:p>
          <a:p>
            <a:r>
              <a:rPr lang="en-US" dirty="0"/>
              <a:t>Meet and chat to several people from the Turing Research Engineering Group.</a:t>
            </a:r>
          </a:p>
        </p:txBody>
      </p:sp>
    </p:spTree>
    <p:extLst>
      <p:ext uri="{BB962C8B-B14F-4D97-AF65-F5344CB8AC3E}">
        <p14:creationId xmlns:p14="http://schemas.microsoft.com/office/powerpoint/2010/main" val="386650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A5BAA1-8CD9-AA70-19F5-C995C8BF71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9B39D-5CB1-BC76-BE2C-7DD68C6C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38" y="1112464"/>
            <a:ext cx="1748320" cy="2135116"/>
          </a:xfrm>
          <a:prstGeom prst="rect">
            <a:avLst/>
          </a:prstGeom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D04DD0D-4684-C29A-DC8E-2CA475787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89" y="1112464"/>
            <a:ext cx="1805429" cy="21351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6FE237-E751-4CBE-DBD5-6A7F2FF4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449" y="1112464"/>
            <a:ext cx="1748320" cy="21010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8492D7-A248-5E07-03A1-B590DA7BEADF}"/>
              </a:ext>
            </a:extLst>
          </p:cNvPr>
          <p:cNvSpPr txBox="1"/>
          <p:nvPr/>
        </p:nvSpPr>
        <p:spPr>
          <a:xfrm>
            <a:off x="1062838" y="3448878"/>
            <a:ext cx="1670423" cy="9541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Harriet McCann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Academic </a:t>
            </a:r>
            <a:r>
              <a:rPr lang="en-US" sz="1200" dirty="0" err="1">
                <a:solidFill>
                  <a:schemeClr val="bg1"/>
                </a:solidFill>
                <a:latin typeface="+mn-lt"/>
                <a:cs typeface="+mn-cs"/>
              </a:rPr>
              <a:t>Programmes</a:t>
            </a: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 Manager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97637-822A-376D-80A9-1D0C6E9CD50D}"/>
              </a:ext>
            </a:extLst>
          </p:cNvPr>
          <p:cNvSpPr txBox="1"/>
          <p:nvPr/>
        </p:nvSpPr>
        <p:spPr>
          <a:xfrm>
            <a:off x="3593589" y="3471802"/>
            <a:ext cx="1670423" cy="9541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Nick Barlow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Research Software Engineer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D566B-E85F-9D07-E775-7C94883471E2}"/>
              </a:ext>
            </a:extLst>
          </p:cNvPr>
          <p:cNvSpPr txBox="1"/>
          <p:nvPr/>
        </p:nvSpPr>
        <p:spPr>
          <a:xfrm>
            <a:off x="6170309" y="3437737"/>
            <a:ext cx="1670423" cy="9541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Wochner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Research Data Scientist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0CF0551-4966-E2F3-2820-07AFB21695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813" y="4478154"/>
            <a:ext cx="8756374" cy="508366"/>
          </a:xfrm>
        </p:spPr>
        <p:txBody>
          <a:bodyPr/>
          <a:lstStyle/>
          <a:p>
            <a:r>
              <a:rPr lang="en-US" sz="2000" dirty="0"/>
              <a:t>Plus several members of Turing REG and the </a:t>
            </a:r>
            <a:r>
              <a:rPr lang="en-US" sz="2000" dirty="0" err="1"/>
              <a:t>SciVision</a:t>
            </a:r>
            <a:r>
              <a:rPr lang="en-US" sz="2000" dirty="0"/>
              <a:t> research team</a:t>
            </a:r>
          </a:p>
        </p:txBody>
      </p:sp>
    </p:spTree>
    <p:extLst>
      <p:ext uri="{BB962C8B-B14F-4D97-AF65-F5344CB8AC3E}">
        <p14:creationId xmlns:p14="http://schemas.microsoft.com/office/powerpoint/2010/main" val="197801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6BFCA4-D59B-C844-AE4B-AB3233E6C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Overview of the next 2 days: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B246-CAD5-924B-A413-ACCC0282F4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799" y="1112464"/>
            <a:ext cx="8582991" cy="3896858"/>
          </a:xfrm>
        </p:spPr>
        <p:txBody>
          <a:bodyPr/>
          <a:lstStyle/>
          <a:p>
            <a:r>
              <a:rPr lang="en-US" dirty="0"/>
              <a:t>Lightning talks – short summaries of a few projects that Turing REG have worked on.</a:t>
            </a:r>
          </a:p>
          <a:p>
            <a:r>
              <a:rPr lang="en-US" dirty="0"/>
              <a:t>Networking – chat with lightning talk presenters.</a:t>
            </a:r>
          </a:p>
          <a:p>
            <a:r>
              <a:rPr lang="en-US" dirty="0"/>
              <a:t>Introduction to the </a:t>
            </a:r>
            <a:r>
              <a:rPr lang="en-US" dirty="0" err="1"/>
              <a:t>SciVision</a:t>
            </a:r>
            <a:r>
              <a:rPr lang="en-US" dirty="0"/>
              <a:t> project.</a:t>
            </a:r>
          </a:p>
          <a:p>
            <a:r>
              <a:rPr lang="en-US" dirty="0"/>
              <a:t>Scoping/setup for hands-on activity – using, and contributing to, the </a:t>
            </a:r>
            <a:r>
              <a:rPr lang="en-US" dirty="0" err="1"/>
              <a:t>SciVision</a:t>
            </a:r>
            <a:r>
              <a:rPr lang="en-US" dirty="0"/>
              <a:t> project.</a:t>
            </a:r>
          </a:p>
        </p:txBody>
      </p:sp>
    </p:spTree>
    <p:extLst>
      <p:ext uri="{BB962C8B-B14F-4D97-AF65-F5344CB8AC3E}">
        <p14:creationId xmlns:p14="http://schemas.microsoft.com/office/powerpoint/2010/main" val="15369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6BFCA4-D59B-C844-AE4B-AB3233E6C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Overview of the next 2 days: tomorrow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B246-CAD5-924B-A413-ACCC0282F4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799" y="1112464"/>
            <a:ext cx="8582991" cy="3896858"/>
          </a:xfrm>
        </p:spPr>
        <p:txBody>
          <a:bodyPr/>
          <a:lstStyle/>
          <a:p>
            <a:r>
              <a:rPr lang="en-US" dirty="0"/>
              <a:t>Talk and Discussion about Research Engineering.</a:t>
            </a:r>
          </a:p>
          <a:p>
            <a:r>
              <a:rPr lang="en-US" dirty="0"/>
              <a:t>Hands-on activity – using, and contributing to, the </a:t>
            </a:r>
            <a:r>
              <a:rPr lang="en-US" dirty="0" err="1"/>
              <a:t>SciVision</a:t>
            </a:r>
            <a:r>
              <a:rPr lang="en-US" dirty="0"/>
              <a:t> project.</a:t>
            </a:r>
          </a:p>
          <a:p>
            <a:r>
              <a:rPr lang="en-US" dirty="0"/>
              <a:t>Wrap-up.</a:t>
            </a:r>
          </a:p>
        </p:txBody>
      </p:sp>
    </p:spTree>
    <p:extLst>
      <p:ext uri="{BB962C8B-B14F-4D97-AF65-F5344CB8AC3E}">
        <p14:creationId xmlns:p14="http://schemas.microsoft.com/office/powerpoint/2010/main" val="17220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ED0E6-9361-461C-840A-554672395371}">
  <ds:schemaRefs>
    <ds:schemaRef ds:uri="ddc16f2e-ac79-420b-bf02-152a3fab2b22"/>
    <ds:schemaRef ds:uri="e5618448-e42b-40ea-80d2-fe7c2030a1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D3EDB7-0ABD-4BC6-9C2A-32E4FC10473A}">
  <ds:schemaRefs>
    <ds:schemaRef ds:uri="ddc16f2e-ac79-420b-bf02-152a3fab2b22"/>
    <ds:schemaRef ds:uri="e5618448-e42b-40ea-80d2-fe7c2030a1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189</Words>
  <Application>Microsoft Macintosh PowerPoint</Application>
  <PresentationFormat>On-screen Show (16:9)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Connections workshop Research Software Engineers/ Research Data Scientists 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Nick Barlow</cp:lastModifiedBy>
  <cp:revision>6</cp:revision>
  <cp:lastPrinted>2017-11-14T13:34:51Z</cp:lastPrinted>
  <dcterms:created xsi:type="dcterms:W3CDTF">2017-03-06T16:45:41Z</dcterms:created>
  <dcterms:modified xsi:type="dcterms:W3CDTF">2022-09-13T09:43:29Z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0x01010059AA62DCEA4FAE4394823B509BA2709F</vt:lpwstr>
  </property>
  <property fmtid="{D5CDD505-2E9C-101B-9397-08002B2CF9AE}" pid="3" name="Document Keywords">
    <vt:lpwstr/>
  </property>
</Properties>
</file>