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815" r:id="rId5"/>
    <p:sldId id="834" r:id="rId6"/>
    <p:sldId id="835" r:id="rId7"/>
    <p:sldId id="836" r:id="rId8"/>
    <p:sldId id="837" r:id="rId9"/>
    <p:sldId id="838" r:id="rId10"/>
    <p:sldId id="839" r:id="rId11"/>
    <p:sldId id="840" r:id="rId12"/>
    <p:sldId id="841" r:id="rId13"/>
    <p:sldId id="842" r:id="rId14"/>
    <p:sldId id="843" r:id="rId15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15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1C1C1C"/>
    <a:srgbClr val="DEDEDE"/>
    <a:srgbClr val="66FFCC"/>
    <a:srgbClr val="3DF5A2"/>
    <a:srgbClr val="00FFFF"/>
    <a:srgbClr val="00FF40"/>
    <a:srgbClr val="CCFF99"/>
    <a:srgbClr val="007DFF"/>
    <a:srgbClr val="E0F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94"/>
  </p:normalViewPr>
  <p:slideViewPr>
    <p:cSldViewPr snapToGrid="0">
      <p:cViewPr varScale="1">
        <p:scale>
          <a:sx n="129" d="100"/>
          <a:sy n="129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23/09/2022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5135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647477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4159485-7AE4-45B9-8FA2-4245C572E1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47161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71618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BA2A85-F5A5-40CB-8CFB-A4CA7F48FB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2859827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9EBAD47-34E4-47D3-9910-93487C768D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2859827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06B7CD0-4570-4635-8501-1A046809B7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47161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5CA2A06-7CE8-4E75-A56B-82FE138B99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47161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93DF219-8726-4FE6-ACA8-8555DF1D25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288766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75596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75596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288766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2918147"/>
            <a:ext cx="3050407" cy="996946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2918146"/>
            <a:ext cx="3060700" cy="996946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3330D8F-F406-4239-BD14-BDB3C3524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288766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75596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75596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288766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2918146"/>
            <a:ext cx="3050407" cy="1027427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2918145"/>
            <a:ext cx="3060700" cy="1027427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21E29A3-261D-427F-A973-D8567FCC2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005D89E-DBAE-4233-8CC0-564D99D82B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8FEF4E-CCE4-4360-B1B6-D1846D9FB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279C8D0-4D4B-46E6-A093-AA26110EA4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667355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B11900F-F201-413F-A0E9-DCB737E5E7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1305BB0-18FF-413B-991B-B3F367226C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0776CAF-7BB1-442F-AFD0-0CC93E3B98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24EF4B2-5516-4EBF-952C-176BEE102D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D814B04-8646-42EE-A8B6-15C653950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0E61499-13A6-4CC2-A5F3-B3B8D17EDA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0BC721-11C8-4B89-921E-415C02BFB6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B24F20-959B-4575-AD4E-903EC8FC83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68F3CBAF-880C-46A8-924A-77E6E80664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F96A898-14CA-4038-AD84-F1ADFC52F1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8BD8C7B-D1CF-48FF-BA89-37ACCB7F45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23A289C-F0E1-44CB-A738-0CE1232E12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46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6234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CC8E698-6729-44C4-93C8-C14F9B65AD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463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632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2C259D-51A0-497F-899E-DDE31132B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348537"/>
            <a:ext cx="1692000" cy="701304"/>
          </a:xfrm>
        </p:spPr>
        <p:txBody>
          <a:bodyPr/>
          <a:lstStyle>
            <a:lvl1pPr algn="ctr"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name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EE4AA6-C375-4A82-9820-15E9C8173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E667011-FA77-499D-AD1E-64A45A637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F84D69E-A3D4-458E-911B-06718531DD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93413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 userDrawn="1">
          <p15:clr>
            <a:srgbClr val="FBAE40"/>
          </p15:clr>
        </p15:guide>
        <p15:guide id="7" pos="1338" userDrawn="1">
          <p15:clr>
            <a:srgbClr val="FBAE40"/>
          </p15:clr>
        </p15:guide>
        <p15:guide id="8" pos="2721" userDrawn="1">
          <p15:clr>
            <a:srgbClr val="FBAE40"/>
          </p15:clr>
        </p15:guide>
        <p15:guide id="9" pos="3039" userDrawn="1">
          <p15:clr>
            <a:srgbClr val="FBAE40"/>
          </p15:clr>
        </p15:guide>
        <p15:guide id="10" pos="4105" userDrawn="1">
          <p15:clr>
            <a:srgbClr val="FBAE40"/>
          </p15:clr>
        </p15:guide>
        <p15:guide id="11" pos="442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2DAB8DF6-73B0-465A-A5B5-63EB5EAE6B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9" name="Title 7">
            <a:extLst>
              <a:ext uri="{FF2B5EF4-FFF2-40B4-BE49-F238E27FC236}">
                <a16:creationId xmlns:a16="http://schemas.microsoft.com/office/drawing/2014/main" id="{05F97DA4-1BA5-411A-8D02-EE02B66C0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348537"/>
            <a:ext cx="1692000" cy="701304"/>
          </a:xfrm>
        </p:spPr>
        <p:txBody>
          <a:bodyPr/>
          <a:lstStyle>
            <a:lvl1pPr algn="ctr"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name</a:t>
            </a:r>
            <a:endParaRPr lang="en-GB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6AF3E9D-4783-429D-B30A-761E095F50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BE3E3404-208A-4DD2-9535-DC848B6F64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61F8FE1-CD88-4A6E-AA63-E5E538534D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891434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 userDrawn="1">
          <p15:clr>
            <a:srgbClr val="FBAE40"/>
          </p15:clr>
        </p15:guide>
        <p15:guide id="7" pos="1655" userDrawn="1">
          <p15:clr>
            <a:srgbClr val="FBAE40"/>
          </p15:clr>
        </p15:guide>
        <p15:guide id="8" pos="2721" userDrawn="1">
          <p15:clr>
            <a:srgbClr val="FBAE40"/>
          </p15:clr>
        </p15:guide>
        <p15:guide id="9" pos="3039" userDrawn="1">
          <p15:clr>
            <a:srgbClr val="FBAE40"/>
          </p15:clr>
        </p15:guide>
        <p15:guide id="10" pos="4105" userDrawn="1">
          <p15:clr>
            <a:srgbClr val="FBAE40"/>
          </p15:clr>
        </p15:guide>
        <p15:guide id="11" pos="442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6517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B4D4097-D820-455D-BFF2-4B93A32A0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6532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509D5B4-5119-49ED-9F2E-D5F0788F78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8EAE4E5-3EF4-4C1D-9538-5ED13CF19A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B76D589-AA32-43A1-A7B0-621518296B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B891818-4ED4-4A45-AEF7-52288116F0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F432F87-EEAF-43E3-AFBE-25C2FE8A76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73D670F-CBE0-4F9F-96EF-DE9DDBD403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2132913-DA7D-43E3-ADE8-E4DB7C71A0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5189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282867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8131419-8C2D-4FE1-B37E-5219BA60F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50"/>
            <a:ext cx="3921124" cy="284010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5189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756BBBC-A80F-4FE4-993F-42604B5505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7162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7162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B519745-94D5-41E2-B1E1-259B0EAECF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54" r:id="rId33"/>
    <p:sldLayoutId id="2147483953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4018-6F7D-4AE0-9E3C-6E978A44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286793"/>
            <a:ext cx="6947010" cy="1462555"/>
          </a:xfrm>
        </p:spPr>
        <p:txBody>
          <a:bodyPr/>
          <a:lstStyle/>
          <a:p>
            <a:r>
              <a:rPr lang="en-GB" i="1" dirty="0"/>
              <a:t>Connections</a:t>
            </a:r>
            <a:r>
              <a:rPr lang="en-GB" dirty="0"/>
              <a:t> workshop</a:t>
            </a:r>
            <a:br>
              <a:rPr lang="en-GB" dirty="0"/>
            </a:br>
            <a:r>
              <a:rPr lang="en-GB" dirty="0"/>
              <a:t>RSE/RDS</a:t>
            </a:r>
            <a:br>
              <a:rPr lang="en-GB" dirty="0"/>
            </a:br>
            <a:r>
              <a:rPr lang="en-GB" dirty="0"/>
              <a:t>Scoping and organizing a project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11839-8713-4F8C-A977-6B080348CF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4183088"/>
            <a:ext cx="5220072" cy="454025"/>
          </a:xfrm>
        </p:spPr>
        <p:txBody>
          <a:bodyPr/>
          <a:lstStyle/>
          <a:p>
            <a:r>
              <a:rPr lang="en-GB" dirty="0"/>
              <a:t>September 2022</a:t>
            </a:r>
          </a:p>
        </p:txBody>
      </p:sp>
      <p:pic>
        <p:nvPicPr>
          <p:cNvPr id="7" name="Picture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F821AD8-FD90-CA9A-45B5-7C4CF0E974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172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A91552-756D-2C23-A416-83898DBA04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Other working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DDDDA-D531-DA35-7AEA-7A2101E394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809" y="1112465"/>
            <a:ext cx="8354391" cy="3717952"/>
          </a:xfrm>
        </p:spPr>
        <p:txBody>
          <a:bodyPr/>
          <a:lstStyle/>
          <a:p>
            <a:r>
              <a:rPr lang="en-US" dirty="0"/>
              <a:t>Code review:  when we are working on a project together, we will review each others Pull Requests.</a:t>
            </a:r>
          </a:p>
          <a:p>
            <a:r>
              <a:rPr lang="en-US" dirty="0"/>
              <a:t>Co-working: even when working remotely, some people would choose to be on a zoom call with colleagues, to foster a sense of camaraderie.</a:t>
            </a:r>
          </a:p>
          <a:p>
            <a:r>
              <a:rPr lang="en-US" dirty="0"/>
              <a:t>Pair programming: we sometimes work together on one computer, with one person typing and the other making suggestions and spotting typos.</a:t>
            </a:r>
          </a:p>
        </p:txBody>
      </p:sp>
    </p:spTree>
    <p:extLst>
      <p:ext uri="{BB962C8B-B14F-4D97-AF65-F5344CB8AC3E}">
        <p14:creationId xmlns:p14="http://schemas.microsoft.com/office/powerpoint/2010/main" val="43761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63CC-D6E3-57F3-C89C-A509F58FF0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815009"/>
            <a:ext cx="7946886" cy="3284551"/>
          </a:xfrm>
        </p:spPr>
        <p:txBody>
          <a:bodyPr/>
          <a:lstStyle/>
          <a:p>
            <a:r>
              <a:rPr lang="en-US" dirty="0"/>
              <a:t>Please talk to any of the helpers if you’d like more details on any of this!</a:t>
            </a:r>
          </a:p>
          <a:p>
            <a:r>
              <a:rPr lang="en-US" dirty="0"/>
              <a:t>And remember, our team offers courses on </a:t>
            </a:r>
            <a:r>
              <a:rPr lang="en-US" dirty="0">
                <a:solidFill>
                  <a:schemeClr val="accent3"/>
                </a:solidFill>
              </a:rPr>
              <a:t>Research Software Engineering </a:t>
            </a:r>
            <a:r>
              <a:rPr lang="en-US" dirty="0"/>
              <a:t>(start of November this year) and </a:t>
            </a:r>
            <a:r>
              <a:rPr lang="en-US" dirty="0">
                <a:solidFill>
                  <a:schemeClr val="accent6"/>
                </a:solidFill>
              </a:rPr>
              <a:t>Research Data Science</a:t>
            </a:r>
            <a:r>
              <a:rPr lang="en-US" dirty="0"/>
              <a:t> (February next year) – ask for more details if you’re interested! </a:t>
            </a:r>
          </a:p>
        </p:txBody>
      </p:sp>
    </p:spTree>
    <p:extLst>
      <p:ext uri="{BB962C8B-B14F-4D97-AF65-F5344CB8AC3E}">
        <p14:creationId xmlns:p14="http://schemas.microsoft.com/office/powerpoint/2010/main" val="2107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6BFCA4-D59B-C844-AE4B-AB3233E6C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Project Scoping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B246-CAD5-924B-A413-ACCC0282F4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1039329"/>
            <a:ext cx="8582991" cy="3596282"/>
          </a:xfrm>
        </p:spPr>
        <p:txBody>
          <a:bodyPr/>
          <a:lstStyle/>
          <a:p>
            <a:pPr algn="l"/>
            <a:r>
              <a:rPr lang="en-GB" sz="2400" b="0" i="0" dirty="0">
                <a:effectLst/>
                <a:latin typeface="Helvetica Neue" panose="02000503000000020004" pitchFamily="2" charset="0"/>
              </a:rPr>
              <a:t>A RSE / RDS project begins with an initial question or </a:t>
            </a:r>
            <a:r>
              <a:rPr lang="en-GB" sz="2400" b="0" i="0" dirty="0" err="1">
                <a:effectLst/>
                <a:latin typeface="Helvetica Neue" panose="02000503000000020004" pitchFamily="2" charset="0"/>
              </a:rPr>
              <a:t>problem.This</a:t>
            </a:r>
            <a:r>
              <a:rPr lang="en-GB" sz="2400" b="0" i="0" dirty="0">
                <a:effectLst/>
                <a:latin typeface="Helvetica Neue" panose="02000503000000020004" pitchFamily="2" charset="0"/>
              </a:rPr>
              <a:t> can originate from (for example):</a:t>
            </a:r>
          </a:p>
          <a:p>
            <a:pPr algn="l"/>
            <a:endParaRPr lang="en-GB" sz="2400" dirty="0">
              <a:latin typeface="Helvetica Neue" panose="02000503000000020004" pitchFamily="2" charset="0"/>
            </a:endParaRPr>
          </a:p>
          <a:p>
            <a:pPr algn="l"/>
            <a:endParaRPr lang="en-GB" sz="2400" b="0" i="0" dirty="0">
              <a:effectLst/>
              <a:latin typeface="Helvetica Neue" panose="02000503000000020004" pitchFamily="2" charset="0"/>
            </a:endParaRPr>
          </a:p>
          <a:p>
            <a:pPr algn="l"/>
            <a:endParaRPr lang="en-GB" sz="2400" dirty="0"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endParaRPr lang="en-GB" sz="2400" dirty="0">
              <a:latin typeface="Helvetica Neue" panose="02000503000000020004" pitchFamily="2" charset="0"/>
            </a:endParaRPr>
          </a:p>
          <a:p>
            <a:pPr algn="l"/>
            <a:endParaRPr lang="en-GB" sz="2400" b="0" i="0" dirty="0"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sz="2400" dirty="0">
                <a:latin typeface="Helvetica Neue" panose="02000503000000020004" pitchFamily="2" charset="0"/>
              </a:rPr>
              <a:t>These initial questions are often vague – to move to a well-defined project scope we need to engage with stakeholders.</a:t>
            </a:r>
            <a:endParaRPr lang="en-GB" sz="2400" b="0" i="0" dirty="0"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587F7C-CA07-9741-D471-F56EFB3E0F3E}"/>
              </a:ext>
            </a:extLst>
          </p:cNvPr>
          <p:cNvSpPr txBox="1">
            <a:spLocks/>
          </p:cNvSpPr>
          <p:nvPr/>
        </p:nvSpPr>
        <p:spPr>
          <a:xfrm>
            <a:off x="687565" y="1952873"/>
            <a:ext cx="8225847" cy="986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Helvetica Neue" panose="02000503000000020004" pitchFamily="2" charset="0"/>
              </a:rPr>
              <a:t>A domain expert who observes some issue in their day-to-day work and questions how to address it.</a:t>
            </a:r>
          </a:p>
          <a:p>
            <a:r>
              <a:rPr lang="en-GB" sz="2000" dirty="0">
                <a:latin typeface="Helvetica Neue" panose="02000503000000020004" pitchFamily="2" charset="0"/>
              </a:rPr>
              <a:t>A formal or informal discussion between various members of a team or unit that leads to an idea</a:t>
            </a:r>
          </a:p>
          <a:p>
            <a:r>
              <a:rPr lang="en-GB" sz="2000" dirty="0">
                <a:latin typeface="Helvetica Neue" panose="02000503000000020004" pitchFamily="2" charset="0"/>
              </a:rPr>
              <a:t>An external client with a specific request.</a:t>
            </a:r>
          </a:p>
          <a:p>
            <a:r>
              <a:rPr lang="en-GB" sz="2000" dirty="0">
                <a:latin typeface="Helvetica Neue" panose="02000503000000020004" pitchFamily="2" charset="0"/>
              </a:rPr>
              <a:t>The availability of a new dataset in a specific research domain.</a:t>
            </a:r>
            <a:b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0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B20818-138B-6BE9-4FF7-98315C6FCF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Talking to Stakeholders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8625-94A0-731C-523A-A002DAFD1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651760"/>
          </a:xfrm>
        </p:spPr>
        <p:txBody>
          <a:bodyPr/>
          <a:lstStyle/>
          <a:p>
            <a:r>
              <a:rPr lang="en-US" dirty="0"/>
              <a:t>Requires open dialogue, often across different communities, with diverse areas of expertise and academic cultures.</a:t>
            </a:r>
          </a:p>
          <a:p>
            <a:r>
              <a:rPr lang="en-US" dirty="0"/>
              <a:t>Build a welcoming and respectful environment, and document all discussions and decisions.</a:t>
            </a:r>
          </a:p>
          <a:p>
            <a:r>
              <a:rPr lang="en-US" dirty="0"/>
              <a:t>Agree (and document) what needs to be delivered and how.</a:t>
            </a:r>
          </a:p>
        </p:txBody>
      </p:sp>
    </p:spTree>
    <p:extLst>
      <p:ext uri="{BB962C8B-B14F-4D97-AF65-F5344CB8AC3E}">
        <p14:creationId xmlns:p14="http://schemas.microsoft.com/office/powerpoint/2010/main" val="145100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12E2B2-7F7D-AA96-D6B7-68F68341B2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Questions to ask/consider during scoping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EF4-3929-2E1D-59E1-33AB8C449A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1112464"/>
            <a:ext cx="7940922" cy="2651760"/>
          </a:xfrm>
        </p:spPr>
        <p:txBody>
          <a:bodyPr/>
          <a:lstStyle/>
          <a:p>
            <a:r>
              <a:rPr lang="en-US" dirty="0"/>
              <a:t>What is the problem we are trying to solve?</a:t>
            </a:r>
          </a:p>
          <a:p>
            <a:r>
              <a:rPr lang="en-US" dirty="0"/>
              <a:t>What is the specific research question?  How does it translate to a data science / software engineering problem?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F4E72-7029-184D-B5C6-D6BE6910C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1539" y="3930159"/>
            <a:ext cx="7940922" cy="445680"/>
          </a:xfrm>
        </p:spPr>
        <p:txBody>
          <a:bodyPr/>
          <a:lstStyle/>
          <a:p>
            <a:r>
              <a:rPr lang="en-US" sz="2000" dirty="0"/>
              <a:t>Domain experts may not have a good grasp of their area, but may not have good grasp of data science methods and computing.</a:t>
            </a:r>
          </a:p>
          <a:p>
            <a:r>
              <a:rPr lang="en-US" sz="2000" dirty="0"/>
              <a:t>Conversely, we will likely be strangers to the domain area, lacking understanding of how the field operates, how data are generated etc.</a:t>
            </a:r>
          </a:p>
        </p:txBody>
      </p:sp>
    </p:spTree>
    <p:extLst>
      <p:ext uri="{BB962C8B-B14F-4D97-AF65-F5344CB8AC3E}">
        <p14:creationId xmlns:p14="http://schemas.microsoft.com/office/powerpoint/2010/main" val="134442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F2216A-0D17-8311-32E1-826E1FDABA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Questions to ask/consider during scoping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B2F7-3792-800E-006B-9D54FF4EBC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973317"/>
            <a:ext cx="8280399" cy="2987096"/>
          </a:xfrm>
        </p:spPr>
        <p:txBody>
          <a:bodyPr/>
          <a:lstStyle/>
          <a:p>
            <a:r>
              <a:rPr lang="en-US" dirty="0"/>
              <a:t>Is data available and appropriate?</a:t>
            </a:r>
          </a:p>
          <a:p>
            <a:r>
              <a:rPr lang="en-US" dirty="0"/>
              <a:t>What are stakeholders’ expectations? </a:t>
            </a:r>
          </a:p>
          <a:p>
            <a:r>
              <a:rPr lang="en-US" dirty="0"/>
              <a:t>What does the output product look like, and how will it be used?</a:t>
            </a:r>
          </a:p>
          <a:p>
            <a:r>
              <a:rPr lang="en-US" dirty="0"/>
              <a:t>What is in-scope and out-of-scope?</a:t>
            </a:r>
          </a:p>
          <a:p>
            <a:r>
              <a:rPr lang="en-US" dirty="0"/>
              <a:t>How do we measure success?</a:t>
            </a:r>
          </a:p>
          <a:p>
            <a:r>
              <a:rPr lang="en-US" dirty="0"/>
              <a:t>What resources are available?</a:t>
            </a:r>
          </a:p>
          <a:p>
            <a:r>
              <a:rPr lang="en-US" dirty="0"/>
              <a:t>Ethical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15772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EEFE0-0C8A-1BA5-8DD1-D55DD1B882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Project scoping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F8481-EF5F-2C20-960F-A99658B8C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651760"/>
          </a:xfrm>
        </p:spPr>
        <p:txBody>
          <a:bodyPr/>
          <a:lstStyle/>
          <a:p>
            <a:r>
              <a:rPr lang="en-US" dirty="0"/>
              <a:t>For more details, and in-depth exploration of project scoping, please consider our Research Data Science course, which will be held again next February!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err="1">
                <a:solidFill>
                  <a:schemeClr val="accent1"/>
                </a:solidFill>
              </a:rPr>
              <a:t>alan-turing-institute.github.io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rds</a:t>
            </a:r>
            <a:r>
              <a:rPr lang="en-US" sz="2000" dirty="0">
                <a:solidFill>
                  <a:schemeClr val="accent1"/>
                </a:solidFill>
              </a:rPr>
              <a:t>-course/</a:t>
            </a:r>
            <a:r>
              <a:rPr lang="en-US" sz="2000" dirty="0" err="1">
                <a:solidFill>
                  <a:schemeClr val="accent1"/>
                </a:solidFill>
              </a:rPr>
              <a:t>index.html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2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92CCFB-08B3-4DD4-492A-131D893E7D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5045-137F-9F7D-3DA9-B0E6F2B1AD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1146920"/>
            <a:ext cx="8543235" cy="2651760"/>
          </a:xfrm>
        </p:spPr>
        <p:txBody>
          <a:bodyPr/>
          <a:lstStyle/>
          <a:p>
            <a:r>
              <a:rPr lang="en-US" dirty="0"/>
              <a:t>In our team, we mainly use </a:t>
            </a:r>
            <a:r>
              <a:rPr lang="en-US" b="1" dirty="0" err="1">
                <a:solidFill>
                  <a:srgbClr val="FF0000"/>
                </a:solidFill>
              </a:rPr>
              <a:t>Github</a:t>
            </a:r>
            <a:r>
              <a:rPr lang="en-US" dirty="0"/>
              <a:t> for organizing our work on projects (in addition to using it for version control).</a:t>
            </a:r>
          </a:p>
          <a:p>
            <a:r>
              <a:rPr lang="en-US" dirty="0"/>
              <a:t>In particular, we use </a:t>
            </a:r>
            <a:r>
              <a:rPr lang="en-US" b="1" dirty="0">
                <a:solidFill>
                  <a:schemeClr val="accent3"/>
                </a:solidFill>
              </a:rPr>
              <a:t>Issues</a:t>
            </a:r>
            <a:r>
              <a:rPr lang="en-US" dirty="0"/>
              <a:t> to identify and describe specific tasks, and </a:t>
            </a:r>
            <a:r>
              <a:rPr lang="en-US" b="1" dirty="0">
                <a:solidFill>
                  <a:schemeClr val="accent3"/>
                </a:solidFill>
              </a:rPr>
              <a:t>Projects</a:t>
            </a:r>
            <a:r>
              <a:rPr lang="en-US" dirty="0"/>
              <a:t> to organize these in “Kanban boards”.</a:t>
            </a:r>
          </a:p>
        </p:txBody>
      </p:sp>
    </p:spTree>
    <p:extLst>
      <p:ext uri="{BB962C8B-B14F-4D97-AF65-F5344CB8AC3E}">
        <p14:creationId xmlns:p14="http://schemas.microsoft.com/office/powerpoint/2010/main" val="11192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5036F2-C321-08A5-1A56-79E5FA8787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Kanban board on </a:t>
            </a:r>
            <a:r>
              <a:rPr lang="en-US" dirty="0" err="1"/>
              <a:t>Github</a:t>
            </a:r>
            <a:r>
              <a:rPr lang="en-US" dirty="0"/>
              <a:t> (classic) Project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1EFA9E-C246-CB7F-C763-39FE96A2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" y="1069110"/>
            <a:ext cx="8195365" cy="37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241BB3-ED84-CC3F-0F35-2A08B6D623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Github</a:t>
            </a:r>
            <a:r>
              <a:rPr lang="en-US" dirty="0"/>
              <a:t>: Forking and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CEA4-DD09-3AD4-5C90-A7104C853C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192697"/>
            <a:ext cx="8563112" cy="3826564"/>
          </a:xfrm>
        </p:spPr>
        <p:txBody>
          <a:bodyPr/>
          <a:lstStyle/>
          <a:p>
            <a:r>
              <a:rPr lang="en-US" sz="2400" dirty="0"/>
              <a:t>To contribute to a project where you don’t have “write” access to the repository, the usual method is: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Fork</a:t>
            </a:r>
            <a:r>
              <a:rPr lang="en-US" sz="2400" dirty="0"/>
              <a:t> the repo (i.e. make a copy of the repo, which is now associated to your </a:t>
            </a:r>
            <a:r>
              <a:rPr lang="en-US" sz="2400" dirty="0" err="1"/>
              <a:t>Github</a:t>
            </a:r>
            <a:r>
              <a:rPr lang="en-US" sz="2400" dirty="0"/>
              <a:t> account).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Clone</a:t>
            </a:r>
            <a:r>
              <a:rPr lang="en-US" sz="2400" dirty="0"/>
              <a:t> this forked repo to your local machine</a:t>
            </a:r>
          </a:p>
          <a:p>
            <a:r>
              <a:rPr lang="en-US" sz="2400" dirty="0"/>
              <a:t>Make your changes, </a:t>
            </a:r>
            <a:r>
              <a:rPr lang="en-US" sz="2400" dirty="0">
                <a:solidFill>
                  <a:srgbClr val="FF0000"/>
                </a:solidFill>
              </a:rPr>
              <a:t>commit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push</a:t>
            </a:r>
            <a:r>
              <a:rPr lang="en-US" sz="2400" dirty="0"/>
              <a:t> back to your forked repo.</a:t>
            </a:r>
          </a:p>
          <a:p>
            <a:r>
              <a:rPr lang="en-US" sz="2400" dirty="0"/>
              <a:t>Submit a </a:t>
            </a:r>
            <a:r>
              <a:rPr lang="en-US" sz="2400" dirty="0">
                <a:solidFill>
                  <a:srgbClr val="FF0000"/>
                </a:solidFill>
              </a:rPr>
              <a:t>Pull Request </a:t>
            </a:r>
            <a:r>
              <a:rPr lang="en-US" sz="2400" dirty="0"/>
              <a:t>from your forked repo back to the original one.</a:t>
            </a:r>
          </a:p>
        </p:txBody>
      </p:sp>
    </p:spTree>
    <p:extLst>
      <p:ext uri="{BB962C8B-B14F-4D97-AF65-F5344CB8AC3E}">
        <p14:creationId xmlns:p14="http://schemas.microsoft.com/office/powerpoint/2010/main" val="17470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AED0E6-9361-461C-840A-554672395371}">
  <ds:schemaRefs>
    <ds:schemaRef ds:uri="ddc16f2e-ac79-420b-bf02-152a3fab2b22"/>
    <ds:schemaRef ds:uri="e5618448-e42b-40ea-80d2-fe7c2030a1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ddc16f2e-ac79-420b-bf02-152a3fab2b22"/>
    <ds:schemaRef ds:uri="e5618448-e42b-40ea-80d2-fe7c2030a1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623</Words>
  <Application>Microsoft Macintosh PowerPoint</Application>
  <PresentationFormat>On-screen Show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</vt:lpstr>
      <vt:lpstr>Office Theme</vt:lpstr>
      <vt:lpstr>Connections workshop RSE/RDS Scoping and organizing a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Nick Barlow</cp:lastModifiedBy>
  <cp:revision>13</cp:revision>
  <cp:lastPrinted>2017-11-14T13:34:51Z</cp:lastPrinted>
  <dcterms:created xsi:type="dcterms:W3CDTF">2017-03-06T16:45:41Z</dcterms:created>
  <dcterms:modified xsi:type="dcterms:W3CDTF">2022-09-23T17:53:03Z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0x01010059AA62DCEA4FAE4394823B509BA2709F</vt:lpwstr>
  </property>
  <property fmtid="{D5CDD505-2E9C-101B-9397-08002B2CF9AE}" pid="3" name="Document Keywords">
    <vt:lpwstr/>
  </property>
</Properties>
</file>