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865" r:id="rId6"/>
    <p:sldId id="877" r:id="rId7"/>
    <p:sldId id="863" r:id="rId8"/>
    <p:sldId id="871" r:id="rId9"/>
    <p:sldId id="878" r:id="rId10"/>
    <p:sldId id="846" r:id="rId11"/>
    <p:sldId id="869" r:id="rId12"/>
    <p:sldId id="870" r:id="rId13"/>
    <p:sldId id="872" r:id="rId14"/>
    <p:sldId id="855" r:id="rId15"/>
    <p:sldId id="873" r:id="rId16"/>
    <p:sldId id="874" r:id="rId17"/>
    <p:sldId id="258" r:id="rId18"/>
    <p:sldId id="862" r:id="rId19"/>
    <p:sldId id="861" r:id="rId20"/>
    <p:sldId id="859" r:id="rId21"/>
    <p:sldId id="852" r:id="rId22"/>
    <p:sldId id="860" r:id="rId23"/>
    <p:sldId id="857" r:id="rId24"/>
  </p:sldIdLst>
  <p:sldSz cx="16446500" cy="10058400"/>
  <p:notesSz cx="164465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9474"/>
  </p:normalViewPr>
  <p:slideViewPr>
    <p:cSldViewPr snapToGrid="0">
      <p:cViewPr varScale="1">
        <p:scale>
          <a:sx n="71" d="100"/>
          <a:sy n="71" d="100"/>
        </p:scale>
        <p:origin x="216" y="5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26288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315450" y="0"/>
            <a:ext cx="71278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F494-6105-4CD7-AC5A-978520C20799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8300" y="1257300"/>
            <a:ext cx="55499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4650" y="4840288"/>
            <a:ext cx="1315720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7126288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315450" y="9553575"/>
            <a:ext cx="71278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EA62-CBDE-4B72-AC61-A46520B15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Joint work with colleagues from the REG team and the TDI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1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1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1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6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17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1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1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0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8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50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2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36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0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3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way forward:</a:t>
            </a:r>
          </a:p>
          <a:p>
            <a:r>
              <a:rPr lang="en-US" dirty="0"/>
              <a:t> - EBSI</a:t>
            </a:r>
          </a:p>
          <a:p>
            <a:r>
              <a:rPr lang="en-US" dirty="0"/>
              <a:t> - MOSIP</a:t>
            </a:r>
          </a:p>
          <a:p>
            <a:r>
              <a:rPr lang="en-US" dirty="0"/>
              <a:t> - Open protocols &gt;&gt; Closed/</a:t>
            </a:r>
            <a:r>
              <a:rPr lang="en-US" dirty="0" err="1"/>
              <a:t>centralised</a:t>
            </a:r>
            <a:r>
              <a:rPr lang="en-US" dirty="0"/>
              <a:t> platforms</a:t>
            </a:r>
          </a:p>
          <a:p>
            <a:endParaRPr lang="en-US" dirty="0"/>
          </a:p>
          <a:p>
            <a:r>
              <a:rPr lang="en-US" dirty="0"/>
              <a:t>But Verifiers must be able to identify Issuers by their pub keys.</a:t>
            </a:r>
          </a:p>
          <a:p>
            <a:endParaRPr lang="en-US" dirty="0"/>
          </a:p>
          <a:p>
            <a:r>
              <a:rPr lang="en-US" dirty="0"/>
              <a:t>i.e. The whole thing depends on the public key infrastructure provided by the Verifiable Data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3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31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EA62-CBDE-4B72-AC61-A46520B15E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487" y="3118104"/>
            <a:ext cx="13979525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6975" y="5632704"/>
            <a:ext cx="1151255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Neue Haas Grotesk Display Std"/>
                <a:cs typeface="Neue Haas Grotesk Display St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Neue Haas Grotesk Display Std"/>
                <a:cs typeface="Neue Haas Grotesk Display St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2325" y="2313432"/>
            <a:ext cx="7154227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469947" y="2313432"/>
            <a:ext cx="7154227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chemeClr val="tx1"/>
                </a:solidFill>
                <a:latin typeface="Neue Haas Grotesk Display Std"/>
                <a:cs typeface="Neue Haas Grotesk Display St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700964"/>
            <a:ext cx="14643100" cy="2668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chemeClr val="tx1"/>
                </a:solidFill>
                <a:latin typeface="Neue Haas Grotesk Display Std"/>
                <a:cs typeface="Neue Haas Grotesk Display St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4473319"/>
            <a:ext cx="14643100" cy="365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91810" y="9354312"/>
            <a:ext cx="526288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2325" y="9354312"/>
            <a:ext cx="3782695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1480" y="9354312"/>
            <a:ext cx="3782695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rypto51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c-data-mode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6446500" cy="10058374"/>
            <a:chOff x="-9147" y="25"/>
            <a:chExt cx="16446500" cy="1005837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7" y="25"/>
              <a:ext cx="16446500" cy="100583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387" y="913840"/>
              <a:ext cx="3129915" cy="1372235"/>
            </a:xfrm>
            <a:custGeom>
              <a:avLst/>
              <a:gdLst/>
              <a:ahLst/>
              <a:cxnLst/>
              <a:rect l="l" t="t" r="r" b="b"/>
              <a:pathLst>
                <a:path w="3129915" h="1372235">
                  <a:moveTo>
                    <a:pt x="138544" y="966774"/>
                  </a:moveTo>
                  <a:lnTo>
                    <a:pt x="59372" y="966774"/>
                  </a:lnTo>
                  <a:lnTo>
                    <a:pt x="59372" y="1363713"/>
                  </a:lnTo>
                  <a:lnTo>
                    <a:pt x="138544" y="1363713"/>
                  </a:lnTo>
                  <a:lnTo>
                    <a:pt x="138544" y="966774"/>
                  </a:lnTo>
                  <a:close/>
                </a:path>
                <a:path w="3129915" h="1372235">
                  <a:moveTo>
                    <a:pt x="3406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879" y="69850"/>
                  </a:lnTo>
                  <a:lnTo>
                    <a:pt x="128879" y="397510"/>
                  </a:lnTo>
                  <a:lnTo>
                    <a:pt x="212331" y="397510"/>
                  </a:lnTo>
                  <a:lnTo>
                    <a:pt x="212331" y="69850"/>
                  </a:lnTo>
                  <a:lnTo>
                    <a:pt x="340677" y="69850"/>
                  </a:lnTo>
                  <a:lnTo>
                    <a:pt x="340677" y="0"/>
                  </a:lnTo>
                  <a:close/>
                </a:path>
                <a:path w="3129915" h="1372235">
                  <a:moveTo>
                    <a:pt x="430060" y="1200607"/>
                  </a:moveTo>
                  <a:lnTo>
                    <a:pt x="427024" y="1144270"/>
                  </a:lnTo>
                  <a:lnTo>
                    <a:pt x="400011" y="1094193"/>
                  </a:lnTo>
                  <a:lnTo>
                    <a:pt x="357784" y="1072527"/>
                  </a:lnTo>
                  <a:lnTo>
                    <a:pt x="331825" y="1069695"/>
                  </a:lnTo>
                  <a:lnTo>
                    <a:pt x="306374" y="1072515"/>
                  </a:lnTo>
                  <a:lnTo>
                    <a:pt x="283502" y="1080719"/>
                  </a:lnTo>
                  <a:lnTo>
                    <a:pt x="263804" y="1093978"/>
                  </a:lnTo>
                  <a:lnTo>
                    <a:pt x="247853" y="1111935"/>
                  </a:lnTo>
                  <a:lnTo>
                    <a:pt x="247853" y="1076032"/>
                  </a:lnTo>
                  <a:lnTo>
                    <a:pt x="172326" y="1076032"/>
                  </a:lnTo>
                  <a:lnTo>
                    <a:pt x="172326" y="1363713"/>
                  </a:lnTo>
                  <a:lnTo>
                    <a:pt x="251548" y="1363713"/>
                  </a:lnTo>
                  <a:lnTo>
                    <a:pt x="251548" y="1214856"/>
                  </a:lnTo>
                  <a:lnTo>
                    <a:pt x="254762" y="1177391"/>
                  </a:lnTo>
                  <a:lnTo>
                    <a:pt x="264553" y="1151051"/>
                  </a:lnTo>
                  <a:lnTo>
                    <a:pt x="281178" y="1135507"/>
                  </a:lnTo>
                  <a:lnTo>
                    <a:pt x="304901" y="1130401"/>
                  </a:lnTo>
                  <a:lnTo>
                    <a:pt x="317017" y="1131836"/>
                  </a:lnTo>
                  <a:lnTo>
                    <a:pt x="347281" y="1158367"/>
                  </a:lnTo>
                  <a:lnTo>
                    <a:pt x="350850" y="1194803"/>
                  </a:lnTo>
                  <a:lnTo>
                    <a:pt x="350850" y="1363713"/>
                  </a:lnTo>
                  <a:lnTo>
                    <a:pt x="430060" y="1363713"/>
                  </a:lnTo>
                  <a:lnTo>
                    <a:pt x="430060" y="1200607"/>
                  </a:lnTo>
                  <a:close/>
                </a:path>
                <a:path w="3129915" h="1372235">
                  <a:moveTo>
                    <a:pt x="622846" y="221742"/>
                  </a:moveTo>
                  <a:lnTo>
                    <a:pt x="617562" y="169138"/>
                  </a:lnTo>
                  <a:lnTo>
                    <a:pt x="599617" y="135166"/>
                  </a:lnTo>
                  <a:lnTo>
                    <a:pt x="566737" y="111747"/>
                  </a:lnTo>
                  <a:lnTo>
                    <a:pt x="525145" y="102958"/>
                  </a:lnTo>
                  <a:lnTo>
                    <a:pt x="502399" y="105765"/>
                  </a:lnTo>
                  <a:lnTo>
                    <a:pt x="480707" y="113855"/>
                  </a:lnTo>
                  <a:lnTo>
                    <a:pt x="460895" y="126784"/>
                  </a:lnTo>
                  <a:lnTo>
                    <a:pt x="443814" y="144132"/>
                  </a:lnTo>
                  <a:lnTo>
                    <a:pt x="443814" y="558"/>
                  </a:lnTo>
                  <a:lnTo>
                    <a:pt x="364578" y="558"/>
                  </a:lnTo>
                  <a:lnTo>
                    <a:pt x="364578" y="397510"/>
                  </a:lnTo>
                  <a:lnTo>
                    <a:pt x="443814" y="397510"/>
                  </a:lnTo>
                  <a:lnTo>
                    <a:pt x="443814" y="256044"/>
                  </a:lnTo>
                  <a:lnTo>
                    <a:pt x="447103" y="215722"/>
                  </a:lnTo>
                  <a:lnTo>
                    <a:pt x="457073" y="187223"/>
                  </a:lnTo>
                  <a:lnTo>
                    <a:pt x="473887" y="170307"/>
                  </a:lnTo>
                  <a:lnTo>
                    <a:pt x="497674" y="164719"/>
                  </a:lnTo>
                  <a:lnTo>
                    <a:pt x="518896" y="168351"/>
                  </a:lnTo>
                  <a:lnTo>
                    <a:pt x="533133" y="179832"/>
                  </a:lnTo>
                  <a:lnTo>
                    <a:pt x="541121" y="200139"/>
                  </a:lnTo>
                  <a:lnTo>
                    <a:pt x="543623" y="230174"/>
                  </a:lnTo>
                  <a:lnTo>
                    <a:pt x="543623" y="397510"/>
                  </a:lnTo>
                  <a:lnTo>
                    <a:pt x="622846" y="397510"/>
                  </a:lnTo>
                  <a:lnTo>
                    <a:pt x="622846" y="221742"/>
                  </a:lnTo>
                  <a:close/>
                </a:path>
                <a:path w="3129915" h="1372235">
                  <a:moveTo>
                    <a:pt x="708406" y="1278724"/>
                  </a:moveTo>
                  <a:lnTo>
                    <a:pt x="688340" y="1225346"/>
                  </a:lnTo>
                  <a:lnTo>
                    <a:pt x="625487" y="1193736"/>
                  </a:lnTo>
                  <a:lnTo>
                    <a:pt x="568452" y="1178966"/>
                  </a:lnTo>
                  <a:lnTo>
                    <a:pt x="554443" y="1174178"/>
                  </a:lnTo>
                  <a:lnTo>
                    <a:pt x="544741" y="1168349"/>
                  </a:lnTo>
                  <a:lnTo>
                    <a:pt x="539102" y="1161224"/>
                  </a:lnTo>
                  <a:lnTo>
                    <a:pt x="537286" y="1152575"/>
                  </a:lnTo>
                  <a:lnTo>
                    <a:pt x="539978" y="1140853"/>
                  </a:lnTo>
                  <a:lnTo>
                    <a:pt x="547776" y="1132052"/>
                  </a:lnTo>
                  <a:lnTo>
                    <a:pt x="560235" y="1126528"/>
                  </a:lnTo>
                  <a:lnTo>
                    <a:pt x="576897" y="1124597"/>
                  </a:lnTo>
                  <a:lnTo>
                    <a:pt x="597611" y="1126985"/>
                  </a:lnTo>
                  <a:lnTo>
                    <a:pt x="611886" y="1134567"/>
                  </a:lnTo>
                  <a:lnTo>
                    <a:pt x="620420" y="1147978"/>
                  </a:lnTo>
                  <a:lnTo>
                    <a:pt x="623912" y="1167879"/>
                  </a:lnTo>
                  <a:lnTo>
                    <a:pt x="701548" y="1167879"/>
                  </a:lnTo>
                  <a:lnTo>
                    <a:pt x="693623" y="1125715"/>
                  </a:lnTo>
                  <a:lnTo>
                    <a:pt x="669912" y="1094181"/>
                  </a:lnTo>
                  <a:lnTo>
                    <a:pt x="631647" y="1074420"/>
                  </a:lnTo>
                  <a:lnTo>
                    <a:pt x="580059" y="1067574"/>
                  </a:lnTo>
                  <a:lnTo>
                    <a:pt x="529577" y="1074051"/>
                  </a:lnTo>
                  <a:lnTo>
                    <a:pt x="491147" y="1092466"/>
                  </a:lnTo>
                  <a:lnTo>
                    <a:pt x="466661" y="1121257"/>
                  </a:lnTo>
                  <a:lnTo>
                    <a:pt x="458076" y="1158913"/>
                  </a:lnTo>
                  <a:lnTo>
                    <a:pt x="459714" y="1174648"/>
                  </a:lnTo>
                  <a:lnTo>
                    <a:pt x="482879" y="1215390"/>
                  </a:lnTo>
                  <a:lnTo>
                    <a:pt x="538886" y="1242415"/>
                  </a:lnTo>
                  <a:lnTo>
                    <a:pt x="572668" y="1250226"/>
                  </a:lnTo>
                  <a:lnTo>
                    <a:pt x="597496" y="1256880"/>
                  </a:lnTo>
                  <a:lnTo>
                    <a:pt x="613994" y="1264615"/>
                  </a:lnTo>
                  <a:lnTo>
                    <a:pt x="623176" y="1274140"/>
                  </a:lnTo>
                  <a:lnTo>
                    <a:pt x="626021" y="1286129"/>
                  </a:lnTo>
                  <a:lnTo>
                    <a:pt x="622884" y="1297622"/>
                  </a:lnTo>
                  <a:lnTo>
                    <a:pt x="613994" y="1306449"/>
                  </a:lnTo>
                  <a:lnTo>
                    <a:pt x="600163" y="1312100"/>
                  </a:lnTo>
                  <a:lnTo>
                    <a:pt x="582180" y="1314094"/>
                  </a:lnTo>
                  <a:lnTo>
                    <a:pt x="560235" y="1311148"/>
                  </a:lnTo>
                  <a:lnTo>
                    <a:pt x="544410" y="1302359"/>
                  </a:lnTo>
                  <a:lnTo>
                    <a:pt x="534936" y="1287818"/>
                  </a:lnTo>
                  <a:lnTo>
                    <a:pt x="532003" y="1267637"/>
                  </a:lnTo>
                  <a:lnTo>
                    <a:pt x="451192" y="1267637"/>
                  </a:lnTo>
                  <a:lnTo>
                    <a:pt x="460438" y="1312265"/>
                  </a:lnTo>
                  <a:lnTo>
                    <a:pt x="485914" y="1345044"/>
                  </a:lnTo>
                  <a:lnTo>
                    <a:pt x="526656" y="1365262"/>
                  </a:lnTo>
                  <a:lnTo>
                    <a:pt x="581660" y="1372158"/>
                  </a:lnTo>
                  <a:lnTo>
                    <a:pt x="634428" y="1365656"/>
                  </a:lnTo>
                  <a:lnTo>
                    <a:pt x="674331" y="1347025"/>
                  </a:lnTo>
                  <a:lnTo>
                    <a:pt x="699592" y="1317612"/>
                  </a:lnTo>
                  <a:lnTo>
                    <a:pt x="708406" y="1278724"/>
                  </a:lnTo>
                  <a:close/>
                </a:path>
                <a:path w="3129915" h="1372235">
                  <a:moveTo>
                    <a:pt x="883119" y="1076032"/>
                  </a:moveTo>
                  <a:lnTo>
                    <a:pt x="836650" y="1076032"/>
                  </a:lnTo>
                  <a:lnTo>
                    <a:pt x="836650" y="1006360"/>
                  </a:lnTo>
                  <a:lnTo>
                    <a:pt x="757415" y="1006360"/>
                  </a:lnTo>
                  <a:lnTo>
                    <a:pt x="757415" y="1076032"/>
                  </a:lnTo>
                  <a:lnTo>
                    <a:pt x="715162" y="1076032"/>
                  </a:lnTo>
                  <a:lnTo>
                    <a:pt x="715162" y="1135672"/>
                  </a:lnTo>
                  <a:lnTo>
                    <a:pt x="757415" y="1135672"/>
                  </a:lnTo>
                  <a:lnTo>
                    <a:pt x="757415" y="1267650"/>
                  </a:lnTo>
                  <a:lnTo>
                    <a:pt x="758075" y="1292440"/>
                  </a:lnTo>
                  <a:lnTo>
                    <a:pt x="771664" y="1338376"/>
                  </a:lnTo>
                  <a:lnTo>
                    <a:pt x="819429" y="1368221"/>
                  </a:lnTo>
                  <a:lnTo>
                    <a:pt x="843508" y="1370050"/>
                  </a:lnTo>
                  <a:lnTo>
                    <a:pt x="854519" y="1369834"/>
                  </a:lnTo>
                  <a:lnTo>
                    <a:pt x="863904" y="1369072"/>
                  </a:lnTo>
                  <a:lnTo>
                    <a:pt x="872985" y="1367624"/>
                  </a:lnTo>
                  <a:lnTo>
                    <a:pt x="883119" y="1365313"/>
                  </a:lnTo>
                  <a:lnTo>
                    <a:pt x="883119" y="1306169"/>
                  </a:lnTo>
                  <a:lnTo>
                    <a:pt x="870445" y="1307769"/>
                  </a:lnTo>
                  <a:lnTo>
                    <a:pt x="866749" y="1307769"/>
                  </a:lnTo>
                  <a:lnTo>
                    <a:pt x="852893" y="1305394"/>
                  </a:lnTo>
                  <a:lnTo>
                    <a:pt x="843572" y="1297813"/>
                  </a:lnTo>
                  <a:lnTo>
                    <a:pt x="838301" y="1284389"/>
                  </a:lnTo>
                  <a:lnTo>
                    <a:pt x="836650" y="1264488"/>
                  </a:lnTo>
                  <a:lnTo>
                    <a:pt x="836650" y="1135672"/>
                  </a:lnTo>
                  <a:lnTo>
                    <a:pt x="883119" y="1135672"/>
                  </a:lnTo>
                  <a:lnTo>
                    <a:pt x="883119" y="1076032"/>
                  </a:lnTo>
                  <a:close/>
                </a:path>
                <a:path w="3129915" h="1372235">
                  <a:moveTo>
                    <a:pt x="896023" y="880694"/>
                  </a:moveTo>
                  <a:lnTo>
                    <a:pt x="861796" y="782510"/>
                  </a:lnTo>
                  <a:lnTo>
                    <a:pt x="836955" y="711238"/>
                  </a:lnTo>
                  <a:lnTo>
                    <a:pt x="779538" y="546544"/>
                  </a:lnTo>
                  <a:lnTo>
                    <a:pt x="757643" y="483743"/>
                  </a:lnTo>
                  <a:lnTo>
                    <a:pt x="753948" y="483743"/>
                  </a:lnTo>
                  <a:lnTo>
                    <a:pt x="753948" y="711238"/>
                  </a:lnTo>
                  <a:lnTo>
                    <a:pt x="648830" y="711238"/>
                  </a:lnTo>
                  <a:lnTo>
                    <a:pt x="701662" y="546544"/>
                  </a:lnTo>
                  <a:lnTo>
                    <a:pt x="753948" y="711238"/>
                  </a:lnTo>
                  <a:lnTo>
                    <a:pt x="753948" y="483743"/>
                  </a:lnTo>
                  <a:lnTo>
                    <a:pt x="648309" y="483743"/>
                  </a:lnTo>
                  <a:lnTo>
                    <a:pt x="510476" y="880694"/>
                  </a:lnTo>
                  <a:lnTo>
                    <a:pt x="595503" y="880694"/>
                  </a:lnTo>
                  <a:lnTo>
                    <a:pt x="627189" y="782510"/>
                  </a:lnTo>
                  <a:lnTo>
                    <a:pt x="776655" y="782510"/>
                  </a:lnTo>
                  <a:lnTo>
                    <a:pt x="808875" y="880694"/>
                  </a:lnTo>
                  <a:lnTo>
                    <a:pt x="896023" y="880694"/>
                  </a:lnTo>
                  <a:close/>
                </a:path>
                <a:path w="3129915" h="1372235">
                  <a:moveTo>
                    <a:pt x="934796" y="258368"/>
                  </a:moveTo>
                  <a:lnTo>
                    <a:pt x="930211" y="219824"/>
                  </a:lnTo>
                  <a:lnTo>
                    <a:pt x="928446" y="204914"/>
                  </a:lnTo>
                  <a:lnTo>
                    <a:pt x="910069" y="161264"/>
                  </a:lnTo>
                  <a:lnTo>
                    <a:pt x="909574" y="160705"/>
                  </a:lnTo>
                  <a:lnTo>
                    <a:pt x="880719" y="128625"/>
                  </a:lnTo>
                  <a:lnTo>
                    <a:pt x="852932" y="114160"/>
                  </a:lnTo>
                  <a:lnTo>
                    <a:pt x="852932" y="219824"/>
                  </a:lnTo>
                  <a:lnTo>
                    <a:pt x="729869" y="219824"/>
                  </a:lnTo>
                  <a:lnTo>
                    <a:pt x="737450" y="194119"/>
                  </a:lnTo>
                  <a:lnTo>
                    <a:pt x="750595" y="175628"/>
                  </a:lnTo>
                  <a:lnTo>
                    <a:pt x="769073" y="164452"/>
                  </a:lnTo>
                  <a:lnTo>
                    <a:pt x="792721" y="160705"/>
                  </a:lnTo>
                  <a:lnTo>
                    <a:pt x="816610" y="164973"/>
                  </a:lnTo>
                  <a:lnTo>
                    <a:pt x="835304" y="177012"/>
                  </a:lnTo>
                  <a:lnTo>
                    <a:pt x="847763" y="195681"/>
                  </a:lnTo>
                  <a:lnTo>
                    <a:pt x="852932" y="219824"/>
                  </a:lnTo>
                  <a:lnTo>
                    <a:pt x="852932" y="114160"/>
                  </a:lnTo>
                  <a:lnTo>
                    <a:pt x="841425" y="108153"/>
                  </a:lnTo>
                  <a:lnTo>
                    <a:pt x="793242" y="101066"/>
                  </a:lnTo>
                  <a:lnTo>
                    <a:pt x="745185" y="108102"/>
                  </a:lnTo>
                  <a:lnTo>
                    <a:pt x="705294" y="128181"/>
                  </a:lnTo>
                  <a:lnTo>
                    <a:pt x="675005" y="159791"/>
                  </a:lnTo>
                  <a:lnTo>
                    <a:pt x="655777" y="201396"/>
                  </a:lnTo>
                  <a:lnTo>
                    <a:pt x="649046" y="251498"/>
                  </a:lnTo>
                  <a:lnTo>
                    <a:pt x="655701" y="303618"/>
                  </a:lnTo>
                  <a:lnTo>
                    <a:pt x="674878" y="346354"/>
                  </a:lnTo>
                  <a:lnTo>
                    <a:pt x="705408" y="378447"/>
                  </a:lnTo>
                  <a:lnTo>
                    <a:pt x="746137" y="398627"/>
                  </a:lnTo>
                  <a:lnTo>
                    <a:pt x="795883" y="405625"/>
                  </a:lnTo>
                  <a:lnTo>
                    <a:pt x="845058" y="399376"/>
                  </a:lnTo>
                  <a:lnTo>
                    <a:pt x="885075" y="380961"/>
                  </a:lnTo>
                  <a:lnTo>
                    <a:pt x="915098" y="350862"/>
                  </a:lnTo>
                  <a:lnTo>
                    <a:pt x="918337" y="343865"/>
                  </a:lnTo>
                  <a:lnTo>
                    <a:pt x="934262" y="309562"/>
                  </a:lnTo>
                  <a:lnTo>
                    <a:pt x="850290" y="309562"/>
                  </a:lnTo>
                  <a:lnTo>
                    <a:pt x="842187" y="324497"/>
                  </a:lnTo>
                  <a:lnTo>
                    <a:pt x="830618" y="335229"/>
                  </a:lnTo>
                  <a:lnTo>
                    <a:pt x="815670" y="341706"/>
                  </a:lnTo>
                  <a:lnTo>
                    <a:pt x="797458" y="343865"/>
                  </a:lnTo>
                  <a:lnTo>
                    <a:pt x="770343" y="339420"/>
                  </a:lnTo>
                  <a:lnTo>
                    <a:pt x="749668" y="326453"/>
                  </a:lnTo>
                  <a:lnTo>
                    <a:pt x="736117" y="305574"/>
                  </a:lnTo>
                  <a:lnTo>
                    <a:pt x="730402" y="277368"/>
                  </a:lnTo>
                  <a:lnTo>
                    <a:pt x="934262" y="277368"/>
                  </a:lnTo>
                  <a:lnTo>
                    <a:pt x="934796" y="268922"/>
                  </a:lnTo>
                  <a:lnTo>
                    <a:pt x="934796" y="258368"/>
                  </a:lnTo>
                  <a:close/>
                </a:path>
                <a:path w="3129915" h="1372235">
                  <a:moveTo>
                    <a:pt x="993495" y="483743"/>
                  </a:moveTo>
                  <a:lnTo>
                    <a:pt x="914260" y="483743"/>
                  </a:lnTo>
                  <a:lnTo>
                    <a:pt x="914260" y="880694"/>
                  </a:lnTo>
                  <a:lnTo>
                    <a:pt x="993495" y="880694"/>
                  </a:lnTo>
                  <a:lnTo>
                    <a:pt x="993495" y="483743"/>
                  </a:lnTo>
                  <a:close/>
                </a:path>
                <a:path w="3129915" h="1372235">
                  <a:moveTo>
                    <a:pt x="993711" y="1076032"/>
                  </a:moveTo>
                  <a:lnTo>
                    <a:pt x="914476" y="1076032"/>
                  </a:lnTo>
                  <a:lnTo>
                    <a:pt x="914476" y="1363713"/>
                  </a:lnTo>
                  <a:lnTo>
                    <a:pt x="993711" y="1363713"/>
                  </a:lnTo>
                  <a:lnTo>
                    <a:pt x="993711" y="1076032"/>
                  </a:lnTo>
                  <a:close/>
                </a:path>
                <a:path w="3129915" h="1372235">
                  <a:moveTo>
                    <a:pt x="993711" y="966774"/>
                  </a:moveTo>
                  <a:lnTo>
                    <a:pt x="914476" y="966774"/>
                  </a:lnTo>
                  <a:lnTo>
                    <a:pt x="914476" y="1042784"/>
                  </a:lnTo>
                  <a:lnTo>
                    <a:pt x="993711" y="1042784"/>
                  </a:lnTo>
                  <a:lnTo>
                    <a:pt x="993711" y="966774"/>
                  </a:lnTo>
                  <a:close/>
                </a:path>
                <a:path w="3129915" h="1372235">
                  <a:moveTo>
                    <a:pt x="1189177" y="1076032"/>
                  </a:moveTo>
                  <a:lnTo>
                    <a:pt x="1142707" y="1076032"/>
                  </a:lnTo>
                  <a:lnTo>
                    <a:pt x="1142707" y="1006360"/>
                  </a:lnTo>
                  <a:lnTo>
                    <a:pt x="1063472" y="1006360"/>
                  </a:lnTo>
                  <a:lnTo>
                    <a:pt x="1063472" y="1076032"/>
                  </a:lnTo>
                  <a:lnTo>
                    <a:pt x="1021219" y="1076032"/>
                  </a:lnTo>
                  <a:lnTo>
                    <a:pt x="1021219" y="1135672"/>
                  </a:lnTo>
                  <a:lnTo>
                    <a:pt x="1063472" y="1135672"/>
                  </a:lnTo>
                  <a:lnTo>
                    <a:pt x="1063472" y="1267650"/>
                  </a:lnTo>
                  <a:lnTo>
                    <a:pt x="1064133" y="1292440"/>
                  </a:lnTo>
                  <a:lnTo>
                    <a:pt x="1077722" y="1338376"/>
                  </a:lnTo>
                  <a:lnTo>
                    <a:pt x="1125486" y="1368221"/>
                  </a:lnTo>
                  <a:lnTo>
                    <a:pt x="1149565" y="1370050"/>
                  </a:lnTo>
                  <a:lnTo>
                    <a:pt x="1160576" y="1369834"/>
                  </a:lnTo>
                  <a:lnTo>
                    <a:pt x="1169962" y="1369072"/>
                  </a:lnTo>
                  <a:lnTo>
                    <a:pt x="1179042" y="1367624"/>
                  </a:lnTo>
                  <a:lnTo>
                    <a:pt x="1189177" y="1365313"/>
                  </a:lnTo>
                  <a:lnTo>
                    <a:pt x="1189177" y="1306169"/>
                  </a:lnTo>
                  <a:lnTo>
                    <a:pt x="1176502" y="1307769"/>
                  </a:lnTo>
                  <a:lnTo>
                    <a:pt x="1172806" y="1307769"/>
                  </a:lnTo>
                  <a:lnTo>
                    <a:pt x="1158963" y="1305394"/>
                  </a:lnTo>
                  <a:lnTo>
                    <a:pt x="1149629" y="1297813"/>
                  </a:lnTo>
                  <a:lnTo>
                    <a:pt x="1144358" y="1284389"/>
                  </a:lnTo>
                  <a:lnTo>
                    <a:pt x="1142707" y="1264488"/>
                  </a:lnTo>
                  <a:lnTo>
                    <a:pt x="1142707" y="1135672"/>
                  </a:lnTo>
                  <a:lnTo>
                    <a:pt x="1189177" y="1135672"/>
                  </a:lnTo>
                  <a:lnTo>
                    <a:pt x="1189177" y="1076032"/>
                  </a:lnTo>
                  <a:close/>
                </a:path>
                <a:path w="3129915" h="1372235">
                  <a:moveTo>
                    <a:pt x="1294206" y="880706"/>
                  </a:moveTo>
                  <a:lnTo>
                    <a:pt x="1290510" y="861491"/>
                  </a:lnTo>
                  <a:lnTo>
                    <a:pt x="1288059" y="839457"/>
                  </a:lnTo>
                  <a:lnTo>
                    <a:pt x="1287894" y="836345"/>
                  </a:lnTo>
                  <a:lnTo>
                    <a:pt x="1287627" y="831075"/>
                  </a:lnTo>
                  <a:lnTo>
                    <a:pt x="1286700" y="813358"/>
                  </a:lnTo>
                  <a:lnTo>
                    <a:pt x="1286306" y="784313"/>
                  </a:lnTo>
                  <a:lnTo>
                    <a:pt x="1286383" y="749795"/>
                  </a:lnTo>
                  <a:lnTo>
                    <a:pt x="1286573" y="740778"/>
                  </a:lnTo>
                  <a:lnTo>
                    <a:pt x="1286725" y="729462"/>
                  </a:lnTo>
                  <a:lnTo>
                    <a:pt x="1285468" y="680250"/>
                  </a:lnTo>
                  <a:lnTo>
                    <a:pt x="1274965" y="640524"/>
                  </a:lnTo>
                  <a:lnTo>
                    <a:pt x="1240739" y="603491"/>
                  </a:lnTo>
                  <a:lnTo>
                    <a:pt x="1192339" y="586714"/>
                  </a:lnTo>
                  <a:lnTo>
                    <a:pt x="1162697" y="584568"/>
                  </a:lnTo>
                  <a:lnTo>
                    <a:pt x="1110462" y="591299"/>
                  </a:lnTo>
                  <a:lnTo>
                    <a:pt x="1070457" y="610755"/>
                  </a:lnTo>
                  <a:lnTo>
                    <a:pt x="1044232" y="641794"/>
                  </a:lnTo>
                  <a:lnTo>
                    <a:pt x="1033297" y="683272"/>
                  </a:lnTo>
                  <a:lnTo>
                    <a:pt x="1114628" y="683272"/>
                  </a:lnTo>
                  <a:lnTo>
                    <a:pt x="1118590" y="664565"/>
                  </a:lnTo>
                  <a:lnTo>
                    <a:pt x="1128153" y="651205"/>
                  </a:lnTo>
                  <a:lnTo>
                    <a:pt x="1143355" y="643191"/>
                  </a:lnTo>
                  <a:lnTo>
                    <a:pt x="1164272" y="640524"/>
                  </a:lnTo>
                  <a:lnTo>
                    <a:pt x="1185430" y="643877"/>
                  </a:lnTo>
                  <a:lnTo>
                    <a:pt x="1200111" y="654304"/>
                  </a:lnTo>
                  <a:lnTo>
                    <a:pt x="1208760" y="672350"/>
                  </a:lnTo>
                  <a:lnTo>
                    <a:pt x="1211808" y="698576"/>
                  </a:lnTo>
                  <a:lnTo>
                    <a:pt x="1211808" y="749795"/>
                  </a:lnTo>
                  <a:lnTo>
                    <a:pt x="1207541" y="784313"/>
                  </a:lnTo>
                  <a:lnTo>
                    <a:pt x="1195095" y="809828"/>
                  </a:lnTo>
                  <a:lnTo>
                    <a:pt x="1175042" y="825639"/>
                  </a:lnTo>
                  <a:lnTo>
                    <a:pt x="1147902" y="831075"/>
                  </a:lnTo>
                  <a:lnTo>
                    <a:pt x="1130427" y="828535"/>
                  </a:lnTo>
                  <a:lnTo>
                    <a:pt x="1116736" y="821512"/>
                  </a:lnTo>
                  <a:lnTo>
                    <a:pt x="1107795" y="810818"/>
                  </a:lnTo>
                  <a:lnTo>
                    <a:pt x="1104595" y="797306"/>
                  </a:lnTo>
                  <a:lnTo>
                    <a:pt x="1108417" y="782624"/>
                  </a:lnTo>
                  <a:lnTo>
                    <a:pt x="1120571" y="771359"/>
                  </a:lnTo>
                  <a:lnTo>
                    <a:pt x="1142022" y="762774"/>
                  </a:lnTo>
                  <a:lnTo>
                    <a:pt x="1173772" y="756119"/>
                  </a:lnTo>
                  <a:lnTo>
                    <a:pt x="1201254" y="751903"/>
                  </a:lnTo>
                  <a:lnTo>
                    <a:pt x="1202296" y="751370"/>
                  </a:lnTo>
                  <a:lnTo>
                    <a:pt x="1205992" y="750849"/>
                  </a:lnTo>
                  <a:lnTo>
                    <a:pt x="1211808" y="749795"/>
                  </a:lnTo>
                  <a:lnTo>
                    <a:pt x="1211808" y="698576"/>
                  </a:lnTo>
                  <a:lnTo>
                    <a:pt x="1183906" y="700976"/>
                  </a:lnTo>
                  <a:lnTo>
                    <a:pt x="1126909" y="709345"/>
                  </a:lnTo>
                  <a:lnTo>
                    <a:pt x="1068095" y="727176"/>
                  </a:lnTo>
                  <a:lnTo>
                    <a:pt x="1027264" y="769937"/>
                  </a:lnTo>
                  <a:lnTo>
                    <a:pt x="1022197" y="799934"/>
                  </a:lnTo>
                  <a:lnTo>
                    <a:pt x="1029843" y="835139"/>
                  </a:lnTo>
                  <a:lnTo>
                    <a:pt x="1051306" y="862672"/>
                  </a:lnTo>
                  <a:lnTo>
                    <a:pt x="1084364" y="880618"/>
                  </a:lnTo>
                  <a:lnTo>
                    <a:pt x="1126782" y="887031"/>
                  </a:lnTo>
                  <a:lnTo>
                    <a:pt x="1158506" y="884085"/>
                  </a:lnTo>
                  <a:lnTo>
                    <a:pt x="1184605" y="874953"/>
                  </a:lnTo>
                  <a:lnTo>
                    <a:pt x="1205941" y="859193"/>
                  </a:lnTo>
                  <a:lnTo>
                    <a:pt x="1223429" y="836345"/>
                  </a:lnTo>
                  <a:lnTo>
                    <a:pt x="1223543" y="855535"/>
                  </a:lnTo>
                  <a:lnTo>
                    <a:pt x="1223962" y="862672"/>
                  </a:lnTo>
                  <a:lnTo>
                    <a:pt x="1224762" y="870458"/>
                  </a:lnTo>
                  <a:lnTo>
                    <a:pt x="1226058" y="880706"/>
                  </a:lnTo>
                  <a:lnTo>
                    <a:pt x="1294206" y="880706"/>
                  </a:lnTo>
                  <a:close/>
                </a:path>
                <a:path w="3129915" h="1372235">
                  <a:moveTo>
                    <a:pt x="1481696" y="1076045"/>
                  </a:moveTo>
                  <a:lnTo>
                    <a:pt x="1402473" y="1076045"/>
                  </a:lnTo>
                  <a:lnTo>
                    <a:pt x="1402473" y="1224902"/>
                  </a:lnTo>
                  <a:lnTo>
                    <a:pt x="1401940" y="1245565"/>
                  </a:lnTo>
                  <a:lnTo>
                    <a:pt x="1391920" y="1284541"/>
                  </a:lnTo>
                  <a:lnTo>
                    <a:pt x="1349121" y="1309357"/>
                  </a:lnTo>
                  <a:lnTo>
                    <a:pt x="1337005" y="1307998"/>
                  </a:lnTo>
                  <a:lnTo>
                    <a:pt x="1306753" y="1281391"/>
                  </a:lnTo>
                  <a:lnTo>
                    <a:pt x="1303172" y="1244955"/>
                  </a:lnTo>
                  <a:lnTo>
                    <a:pt x="1303172" y="1076045"/>
                  </a:lnTo>
                  <a:lnTo>
                    <a:pt x="1223962" y="1076045"/>
                  </a:lnTo>
                  <a:lnTo>
                    <a:pt x="1223962" y="1239151"/>
                  </a:lnTo>
                  <a:lnTo>
                    <a:pt x="1224648" y="1271930"/>
                  </a:lnTo>
                  <a:lnTo>
                    <a:pt x="1231531" y="1312926"/>
                  </a:lnTo>
                  <a:lnTo>
                    <a:pt x="1254086" y="1345565"/>
                  </a:lnTo>
                  <a:lnTo>
                    <a:pt x="1296466" y="1367243"/>
                  </a:lnTo>
                  <a:lnTo>
                    <a:pt x="1322197" y="1370063"/>
                  </a:lnTo>
                  <a:lnTo>
                    <a:pt x="1347355" y="1367243"/>
                  </a:lnTo>
                  <a:lnTo>
                    <a:pt x="1370126" y="1359039"/>
                  </a:lnTo>
                  <a:lnTo>
                    <a:pt x="1389938" y="1345780"/>
                  </a:lnTo>
                  <a:lnTo>
                    <a:pt x="1406169" y="1327823"/>
                  </a:lnTo>
                  <a:lnTo>
                    <a:pt x="1406169" y="1363726"/>
                  </a:lnTo>
                  <a:lnTo>
                    <a:pt x="1481696" y="1363726"/>
                  </a:lnTo>
                  <a:lnTo>
                    <a:pt x="1481696" y="1076045"/>
                  </a:lnTo>
                  <a:close/>
                </a:path>
                <a:path w="3129915" h="1372235">
                  <a:moveTo>
                    <a:pt x="1583448" y="717588"/>
                  </a:moveTo>
                  <a:lnTo>
                    <a:pt x="1580413" y="661238"/>
                  </a:lnTo>
                  <a:lnTo>
                    <a:pt x="1553400" y="611174"/>
                  </a:lnTo>
                  <a:lnTo>
                    <a:pt x="1511185" y="589495"/>
                  </a:lnTo>
                  <a:lnTo>
                    <a:pt x="1485214" y="586676"/>
                  </a:lnTo>
                  <a:lnTo>
                    <a:pt x="1459763" y="589483"/>
                  </a:lnTo>
                  <a:lnTo>
                    <a:pt x="1436890" y="597687"/>
                  </a:lnTo>
                  <a:lnTo>
                    <a:pt x="1417193" y="610946"/>
                  </a:lnTo>
                  <a:lnTo>
                    <a:pt x="1401241" y="628904"/>
                  </a:lnTo>
                  <a:lnTo>
                    <a:pt x="1401241" y="593013"/>
                  </a:lnTo>
                  <a:lnTo>
                    <a:pt x="1325714" y="593013"/>
                  </a:lnTo>
                  <a:lnTo>
                    <a:pt x="1325714" y="880694"/>
                  </a:lnTo>
                  <a:lnTo>
                    <a:pt x="1404937" y="880694"/>
                  </a:lnTo>
                  <a:lnTo>
                    <a:pt x="1404937" y="731837"/>
                  </a:lnTo>
                  <a:lnTo>
                    <a:pt x="1408150" y="694359"/>
                  </a:lnTo>
                  <a:lnTo>
                    <a:pt x="1417942" y="668032"/>
                  </a:lnTo>
                  <a:lnTo>
                    <a:pt x="1434579" y="652487"/>
                  </a:lnTo>
                  <a:lnTo>
                    <a:pt x="1458290" y="647382"/>
                  </a:lnTo>
                  <a:lnTo>
                    <a:pt x="1470406" y="648817"/>
                  </a:lnTo>
                  <a:lnTo>
                    <a:pt x="1500670" y="675335"/>
                  </a:lnTo>
                  <a:lnTo>
                    <a:pt x="1504238" y="711784"/>
                  </a:lnTo>
                  <a:lnTo>
                    <a:pt x="1504238" y="880694"/>
                  </a:lnTo>
                  <a:lnTo>
                    <a:pt x="1583448" y="880694"/>
                  </a:lnTo>
                  <a:lnTo>
                    <a:pt x="1583448" y="717588"/>
                  </a:lnTo>
                  <a:close/>
                </a:path>
                <a:path w="3129915" h="1372235">
                  <a:moveTo>
                    <a:pt x="1676527" y="1076032"/>
                  </a:moveTo>
                  <a:lnTo>
                    <a:pt x="1630057" y="1076032"/>
                  </a:lnTo>
                  <a:lnTo>
                    <a:pt x="1630057" y="1006360"/>
                  </a:lnTo>
                  <a:lnTo>
                    <a:pt x="1550822" y="1006360"/>
                  </a:lnTo>
                  <a:lnTo>
                    <a:pt x="1550822" y="1076032"/>
                  </a:lnTo>
                  <a:lnTo>
                    <a:pt x="1508569" y="1076032"/>
                  </a:lnTo>
                  <a:lnTo>
                    <a:pt x="1508569" y="1135672"/>
                  </a:lnTo>
                  <a:lnTo>
                    <a:pt x="1550822" y="1135672"/>
                  </a:lnTo>
                  <a:lnTo>
                    <a:pt x="1550822" y="1267650"/>
                  </a:lnTo>
                  <a:lnTo>
                    <a:pt x="1551495" y="1292440"/>
                  </a:lnTo>
                  <a:lnTo>
                    <a:pt x="1565071" y="1338376"/>
                  </a:lnTo>
                  <a:lnTo>
                    <a:pt x="1612849" y="1368221"/>
                  </a:lnTo>
                  <a:lnTo>
                    <a:pt x="1636915" y="1370050"/>
                  </a:lnTo>
                  <a:lnTo>
                    <a:pt x="1647939" y="1369834"/>
                  </a:lnTo>
                  <a:lnTo>
                    <a:pt x="1657311" y="1369072"/>
                  </a:lnTo>
                  <a:lnTo>
                    <a:pt x="1666405" y="1367624"/>
                  </a:lnTo>
                  <a:lnTo>
                    <a:pt x="1676527" y="1365313"/>
                  </a:lnTo>
                  <a:lnTo>
                    <a:pt x="1676527" y="1306169"/>
                  </a:lnTo>
                  <a:lnTo>
                    <a:pt x="1663852" y="1307769"/>
                  </a:lnTo>
                  <a:lnTo>
                    <a:pt x="1660156" y="1307769"/>
                  </a:lnTo>
                  <a:lnTo>
                    <a:pt x="1646313" y="1305394"/>
                  </a:lnTo>
                  <a:lnTo>
                    <a:pt x="1636991" y="1297813"/>
                  </a:lnTo>
                  <a:lnTo>
                    <a:pt x="1631721" y="1284389"/>
                  </a:lnTo>
                  <a:lnTo>
                    <a:pt x="1630057" y="1264488"/>
                  </a:lnTo>
                  <a:lnTo>
                    <a:pt x="1630057" y="1135672"/>
                  </a:lnTo>
                  <a:lnTo>
                    <a:pt x="1676527" y="1135672"/>
                  </a:lnTo>
                  <a:lnTo>
                    <a:pt x="1676527" y="1076032"/>
                  </a:lnTo>
                  <a:close/>
                </a:path>
                <a:path w="3129915" h="1372235">
                  <a:moveTo>
                    <a:pt x="1979510" y="1224902"/>
                  </a:moveTo>
                  <a:lnTo>
                    <a:pt x="1974926" y="1186357"/>
                  </a:lnTo>
                  <a:lnTo>
                    <a:pt x="1973160" y="1171448"/>
                  </a:lnTo>
                  <a:lnTo>
                    <a:pt x="1954784" y="1127798"/>
                  </a:lnTo>
                  <a:lnTo>
                    <a:pt x="1954276" y="1127239"/>
                  </a:lnTo>
                  <a:lnTo>
                    <a:pt x="1925434" y="1095146"/>
                  </a:lnTo>
                  <a:lnTo>
                    <a:pt x="1897646" y="1080681"/>
                  </a:lnTo>
                  <a:lnTo>
                    <a:pt x="1897646" y="1186357"/>
                  </a:lnTo>
                  <a:lnTo>
                    <a:pt x="1774583" y="1186357"/>
                  </a:lnTo>
                  <a:lnTo>
                    <a:pt x="1795310" y="1142149"/>
                  </a:lnTo>
                  <a:lnTo>
                    <a:pt x="1837436" y="1127239"/>
                  </a:lnTo>
                  <a:lnTo>
                    <a:pt x="1880019" y="1143533"/>
                  </a:lnTo>
                  <a:lnTo>
                    <a:pt x="1897646" y="1186357"/>
                  </a:lnTo>
                  <a:lnTo>
                    <a:pt x="1897646" y="1080681"/>
                  </a:lnTo>
                  <a:lnTo>
                    <a:pt x="1886140" y="1074686"/>
                  </a:lnTo>
                  <a:lnTo>
                    <a:pt x="1837956" y="1067600"/>
                  </a:lnTo>
                  <a:lnTo>
                    <a:pt x="1789899" y="1074623"/>
                  </a:lnTo>
                  <a:lnTo>
                    <a:pt x="1750009" y="1094701"/>
                  </a:lnTo>
                  <a:lnTo>
                    <a:pt x="1719719" y="1126312"/>
                  </a:lnTo>
                  <a:lnTo>
                    <a:pt x="1700491" y="1167930"/>
                  </a:lnTo>
                  <a:lnTo>
                    <a:pt x="1693760" y="1218031"/>
                  </a:lnTo>
                  <a:lnTo>
                    <a:pt x="1700415" y="1270139"/>
                  </a:lnTo>
                  <a:lnTo>
                    <a:pt x="1719592" y="1312875"/>
                  </a:lnTo>
                  <a:lnTo>
                    <a:pt x="1750123" y="1344968"/>
                  </a:lnTo>
                  <a:lnTo>
                    <a:pt x="1790852" y="1365148"/>
                  </a:lnTo>
                  <a:lnTo>
                    <a:pt x="1840598" y="1372158"/>
                  </a:lnTo>
                  <a:lnTo>
                    <a:pt x="1889772" y="1365910"/>
                  </a:lnTo>
                  <a:lnTo>
                    <a:pt x="1929790" y="1347482"/>
                  </a:lnTo>
                  <a:lnTo>
                    <a:pt x="1959800" y="1317383"/>
                  </a:lnTo>
                  <a:lnTo>
                    <a:pt x="1963051" y="1310398"/>
                  </a:lnTo>
                  <a:lnTo>
                    <a:pt x="1978977" y="1276096"/>
                  </a:lnTo>
                  <a:lnTo>
                    <a:pt x="1895005" y="1276096"/>
                  </a:lnTo>
                  <a:lnTo>
                    <a:pt x="1886902" y="1291031"/>
                  </a:lnTo>
                  <a:lnTo>
                    <a:pt x="1875332" y="1301750"/>
                  </a:lnTo>
                  <a:lnTo>
                    <a:pt x="1860384" y="1308227"/>
                  </a:lnTo>
                  <a:lnTo>
                    <a:pt x="1842173" y="1310398"/>
                  </a:lnTo>
                  <a:lnTo>
                    <a:pt x="1815058" y="1305941"/>
                  </a:lnTo>
                  <a:lnTo>
                    <a:pt x="1794383" y="1292987"/>
                  </a:lnTo>
                  <a:lnTo>
                    <a:pt x="1780832" y="1272108"/>
                  </a:lnTo>
                  <a:lnTo>
                    <a:pt x="1775117" y="1243901"/>
                  </a:lnTo>
                  <a:lnTo>
                    <a:pt x="1978977" y="1243901"/>
                  </a:lnTo>
                  <a:lnTo>
                    <a:pt x="1979510" y="1235456"/>
                  </a:lnTo>
                  <a:lnTo>
                    <a:pt x="1979510" y="1224902"/>
                  </a:lnTo>
                  <a:close/>
                </a:path>
                <a:path w="3129915" h="1372235">
                  <a:moveTo>
                    <a:pt x="2001443" y="483184"/>
                  </a:moveTo>
                  <a:lnTo>
                    <a:pt x="1660766" y="483184"/>
                  </a:lnTo>
                  <a:lnTo>
                    <a:pt x="1660766" y="553034"/>
                  </a:lnTo>
                  <a:lnTo>
                    <a:pt x="1789645" y="553034"/>
                  </a:lnTo>
                  <a:lnTo>
                    <a:pt x="1789645" y="880694"/>
                  </a:lnTo>
                  <a:lnTo>
                    <a:pt x="1873097" y="880694"/>
                  </a:lnTo>
                  <a:lnTo>
                    <a:pt x="1873097" y="553034"/>
                  </a:lnTo>
                  <a:lnTo>
                    <a:pt x="2001443" y="553034"/>
                  </a:lnTo>
                  <a:lnTo>
                    <a:pt x="2001443" y="483184"/>
                  </a:lnTo>
                  <a:close/>
                </a:path>
                <a:path w="3129915" h="1372235">
                  <a:moveTo>
                    <a:pt x="2206498" y="593013"/>
                  </a:moveTo>
                  <a:lnTo>
                    <a:pt x="2127275" y="593013"/>
                  </a:lnTo>
                  <a:lnTo>
                    <a:pt x="2127275" y="741870"/>
                  </a:lnTo>
                  <a:lnTo>
                    <a:pt x="2126742" y="762546"/>
                  </a:lnTo>
                  <a:lnTo>
                    <a:pt x="2116721" y="801509"/>
                  </a:lnTo>
                  <a:lnTo>
                    <a:pt x="2073922" y="826325"/>
                  </a:lnTo>
                  <a:lnTo>
                    <a:pt x="2061806" y="824966"/>
                  </a:lnTo>
                  <a:lnTo>
                    <a:pt x="2031542" y="798360"/>
                  </a:lnTo>
                  <a:lnTo>
                    <a:pt x="2027974" y="761923"/>
                  </a:lnTo>
                  <a:lnTo>
                    <a:pt x="2027974" y="593013"/>
                  </a:lnTo>
                  <a:lnTo>
                    <a:pt x="1948764" y="593013"/>
                  </a:lnTo>
                  <a:lnTo>
                    <a:pt x="1948764" y="756119"/>
                  </a:lnTo>
                  <a:lnTo>
                    <a:pt x="1949437" y="788898"/>
                  </a:lnTo>
                  <a:lnTo>
                    <a:pt x="1956333" y="829906"/>
                  </a:lnTo>
                  <a:lnTo>
                    <a:pt x="1978888" y="862533"/>
                  </a:lnTo>
                  <a:lnTo>
                    <a:pt x="2021255" y="884212"/>
                  </a:lnTo>
                  <a:lnTo>
                    <a:pt x="2046998" y="887031"/>
                  </a:lnTo>
                  <a:lnTo>
                    <a:pt x="2072157" y="884212"/>
                  </a:lnTo>
                  <a:lnTo>
                    <a:pt x="2094928" y="876007"/>
                  </a:lnTo>
                  <a:lnTo>
                    <a:pt x="2114727" y="862761"/>
                  </a:lnTo>
                  <a:lnTo>
                    <a:pt x="2130971" y="844804"/>
                  </a:lnTo>
                  <a:lnTo>
                    <a:pt x="2130971" y="880694"/>
                  </a:lnTo>
                  <a:lnTo>
                    <a:pt x="2206498" y="880694"/>
                  </a:lnTo>
                  <a:lnTo>
                    <a:pt x="2206498" y="593013"/>
                  </a:lnTo>
                  <a:close/>
                </a:path>
                <a:path w="3129915" h="1372235">
                  <a:moveTo>
                    <a:pt x="2421140" y="589318"/>
                  </a:moveTo>
                  <a:lnTo>
                    <a:pt x="2413736" y="586676"/>
                  </a:lnTo>
                  <a:lnTo>
                    <a:pt x="2408986" y="586143"/>
                  </a:lnTo>
                  <a:lnTo>
                    <a:pt x="2400008" y="586143"/>
                  </a:lnTo>
                  <a:lnTo>
                    <a:pt x="2374544" y="589064"/>
                  </a:lnTo>
                  <a:lnTo>
                    <a:pt x="2352395" y="597623"/>
                  </a:lnTo>
                  <a:lnTo>
                    <a:pt x="2334120" y="611530"/>
                  </a:lnTo>
                  <a:lnTo>
                    <a:pt x="2320252" y="630478"/>
                  </a:lnTo>
                  <a:lnTo>
                    <a:pt x="2320252" y="593013"/>
                  </a:lnTo>
                  <a:lnTo>
                    <a:pt x="2244725" y="593013"/>
                  </a:lnTo>
                  <a:lnTo>
                    <a:pt x="2244725" y="880694"/>
                  </a:lnTo>
                  <a:lnTo>
                    <a:pt x="2323960" y="880694"/>
                  </a:lnTo>
                  <a:lnTo>
                    <a:pt x="2323960" y="753478"/>
                  </a:lnTo>
                  <a:lnTo>
                    <a:pt x="2328100" y="708304"/>
                  </a:lnTo>
                  <a:lnTo>
                    <a:pt x="2341245" y="677862"/>
                  </a:lnTo>
                  <a:lnTo>
                    <a:pt x="2364498" y="660692"/>
                  </a:lnTo>
                  <a:lnTo>
                    <a:pt x="2398953" y="655294"/>
                  </a:lnTo>
                  <a:lnTo>
                    <a:pt x="2407399" y="655294"/>
                  </a:lnTo>
                  <a:lnTo>
                    <a:pt x="2412682" y="655828"/>
                  </a:lnTo>
                  <a:lnTo>
                    <a:pt x="2421140" y="657936"/>
                  </a:lnTo>
                  <a:lnTo>
                    <a:pt x="2421140" y="589318"/>
                  </a:lnTo>
                  <a:close/>
                </a:path>
                <a:path w="3129915" h="1372235">
                  <a:moveTo>
                    <a:pt x="2533523" y="483743"/>
                  </a:moveTo>
                  <a:lnTo>
                    <a:pt x="2454300" y="483743"/>
                  </a:lnTo>
                  <a:lnTo>
                    <a:pt x="2454300" y="559752"/>
                  </a:lnTo>
                  <a:lnTo>
                    <a:pt x="2533523" y="559752"/>
                  </a:lnTo>
                  <a:lnTo>
                    <a:pt x="2533523" y="483743"/>
                  </a:lnTo>
                  <a:close/>
                </a:path>
                <a:path w="3129915" h="1372235">
                  <a:moveTo>
                    <a:pt x="2533535" y="593001"/>
                  </a:moveTo>
                  <a:lnTo>
                    <a:pt x="2454300" y="593001"/>
                  </a:lnTo>
                  <a:lnTo>
                    <a:pt x="2454300" y="880681"/>
                  </a:lnTo>
                  <a:lnTo>
                    <a:pt x="2533535" y="880681"/>
                  </a:lnTo>
                  <a:lnTo>
                    <a:pt x="2533535" y="593001"/>
                  </a:lnTo>
                  <a:close/>
                </a:path>
                <a:path w="3129915" h="1372235">
                  <a:moveTo>
                    <a:pt x="2828125" y="717588"/>
                  </a:moveTo>
                  <a:lnTo>
                    <a:pt x="2825102" y="661238"/>
                  </a:lnTo>
                  <a:lnTo>
                    <a:pt x="2798076" y="611162"/>
                  </a:lnTo>
                  <a:lnTo>
                    <a:pt x="2755862" y="589495"/>
                  </a:lnTo>
                  <a:lnTo>
                    <a:pt x="2729890" y="586676"/>
                  </a:lnTo>
                  <a:lnTo>
                    <a:pt x="2704452" y="589483"/>
                  </a:lnTo>
                  <a:lnTo>
                    <a:pt x="2681579" y="597687"/>
                  </a:lnTo>
                  <a:lnTo>
                    <a:pt x="2661869" y="610946"/>
                  </a:lnTo>
                  <a:lnTo>
                    <a:pt x="2645918" y="628904"/>
                  </a:lnTo>
                  <a:lnTo>
                    <a:pt x="2645918" y="593013"/>
                  </a:lnTo>
                  <a:lnTo>
                    <a:pt x="2570391" y="593013"/>
                  </a:lnTo>
                  <a:lnTo>
                    <a:pt x="2570391" y="880694"/>
                  </a:lnTo>
                  <a:lnTo>
                    <a:pt x="2649613" y="880694"/>
                  </a:lnTo>
                  <a:lnTo>
                    <a:pt x="2649613" y="731837"/>
                  </a:lnTo>
                  <a:lnTo>
                    <a:pt x="2652826" y="694359"/>
                  </a:lnTo>
                  <a:lnTo>
                    <a:pt x="2662618" y="668020"/>
                  </a:lnTo>
                  <a:lnTo>
                    <a:pt x="2679255" y="652475"/>
                  </a:lnTo>
                  <a:lnTo>
                    <a:pt x="2702966" y="647382"/>
                  </a:lnTo>
                  <a:lnTo>
                    <a:pt x="2715082" y="648817"/>
                  </a:lnTo>
                  <a:lnTo>
                    <a:pt x="2745346" y="675335"/>
                  </a:lnTo>
                  <a:lnTo>
                    <a:pt x="2748915" y="711784"/>
                  </a:lnTo>
                  <a:lnTo>
                    <a:pt x="2748915" y="880694"/>
                  </a:lnTo>
                  <a:lnTo>
                    <a:pt x="2828125" y="880694"/>
                  </a:lnTo>
                  <a:lnTo>
                    <a:pt x="2828125" y="717588"/>
                  </a:lnTo>
                  <a:close/>
                </a:path>
                <a:path w="3129915" h="1372235">
                  <a:moveTo>
                    <a:pt x="3129750" y="593013"/>
                  </a:moveTo>
                  <a:lnTo>
                    <a:pt x="3058439" y="593013"/>
                  </a:lnTo>
                  <a:lnTo>
                    <a:pt x="3058439" y="628904"/>
                  </a:lnTo>
                  <a:lnTo>
                    <a:pt x="3053156" y="622833"/>
                  </a:lnTo>
                  <a:lnTo>
                    <a:pt x="3053156" y="730783"/>
                  </a:lnTo>
                  <a:lnTo>
                    <a:pt x="3048990" y="762114"/>
                  </a:lnTo>
                  <a:lnTo>
                    <a:pt x="3037243" y="786282"/>
                  </a:lnTo>
                  <a:lnTo>
                    <a:pt x="3019056" y="801827"/>
                  </a:lnTo>
                  <a:lnTo>
                    <a:pt x="2995587" y="807326"/>
                  </a:lnTo>
                  <a:lnTo>
                    <a:pt x="2972270" y="801700"/>
                  </a:lnTo>
                  <a:lnTo>
                    <a:pt x="2954451" y="785749"/>
                  </a:lnTo>
                  <a:lnTo>
                    <a:pt x="2943072" y="760780"/>
                  </a:lnTo>
                  <a:lnTo>
                    <a:pt x="2939072" y="728141"/>
                  </a:lnTo>
                  <a:lnTo>
                    <a:pt x="2943225" y="695960"/>
                  </a:lnTo>
                  <a:lnTo>
                    <a:pt x="2972943" y="654735"/>
                  </a:lnTo>
                  <a:lnTo>
                    <a:pt x="3019729" y="654697"/>
                  </a:lnTo>
                  <a:lnTo>
                    <a:pt x="3049143" y="696836"/>
                  </a:lnTo>
                  <a:lnTo>
                    <a:pt x="3053156" y="730783"/>
                  </a:lnTo>
                  <a:lnTo>
                    <a:pt x="3053156" y="622833"/>
                  </a:lnTo>
                  <a:lnTo>
                    <a:pt x="3041586" y="609523"/>
                  </a:lnTo>
                  <a:lnTo>
                    <a:pt x="3023057" y="596239"/>
                  </a:lnTo>
                  <a:lnTo>
                    <a:pt x="3002140" y="588594"/>
                  </a:lnTo>
                  <a:lnTo>
                    <a:pt x="2978162" y="586143"/>
                  </a:lnTo>
                  <a:lnTo>
                    <a:pt x="2938462" y="592950"/>
                  </a:lnTo>
                  <a:lnTo>
                    <a:pt x="2905201" y="612292"/>
                  </a:lnTo>
                  <a:lnTo>
                    <a:pt x="2879737" y="642467"/>
                  </a:lnTo>
                  <a:lnTo>
                    <a:pt x="2863469" y="681824"/>
                  </a:lnTo>
                  <a:lnTo>
                    <a:pt x="2857741" y="728675"/>
                  </a:lnTo>
                  <a:lnTo>
                    <a:pt x="2866021" y="785749"/>
                  </a:lnTo>
                  <a:lnTo>
                    <a:pt x="2866110" y="786282"/>
                  </a:lnTo>
                  <a:lnTo>
                    <a:pt x="2889694" y="830541"/>
                  </a:lnTo>
                  <a:lnTo>
                    <a:pt x="2926372" y="859015"/>
                  </a:lnTo>
                  <a:lnTo>
                    <a:pt x="2973946" y="869086"/>
                  </a:lnTo>
                  <a:lnTo>
                    <a:pt x="2999270" y="866825"/>
                  </a:lnTo>
                  <a:lnTo>
                    <a:pt x="3020542" y="859713"/>
                  </a:lnTo>
                  <a:lnTo>
                    <a:pt x="3038843" y="847255"/>
                  </a:lnTo>
                  <a:lnTo>
                    <a:pt x="3055277" y="828967"/>
                  </a:lnTo>
                  <a:lnTo>
                    <a:pt x="3055213" y="859713"/>
                  </a:lnTo>
                  <a:lnTo>
                    <a:pt x="3051937" y="892810"/>
                  </a:lnTo>
                  <a:lnTo>
                    <a:pt x="3041612" y="916127"/>
                  </a:lnTo>
                  <a:lnTo>
                    <a:pt x="3023857" y="929640"/>
                  </a:lnTo>
                  <a:lnTo>
                    <a:pt x="2998228" y="934008"/>
                  </a:lnTo>
                  <a:lnTo>
                    <a:pt x="2978658" y="931430"/>
                  </a:lnTo>
                  <a:lnTo>
                    <a:pt x="2963303" y="924102"/>
                  </a:lnTo>
                  <a:lnTo>
                    <a:pt x="2952991" y="912622"/>
                  </a:lnTo>
                  <a:lnTo>
                    <a:pt x="2948584" y="897585"/>
                  </a:lnTo>
                  <a:lnTo>
                    <a:pt x="2869882" y="897585"/>
                  </a:lnTo>
                  <a:lnTo>
                    <a:pt x="2881528" y="936510"/>
                  </a:lnTo>
                  <a:lnTo>
                    <a:pt x="2907576" y="965542"/>
                  </a:lnTo>
                  <a:lnTo>
                    <a:pt x="2946603" y="983678"/>
                  </a:lnTo>
                  <a:lnTo>
                    <a:pt x="2997174" y="989952"/>
                  </a:lnTo>
                  <a:lnTo>
                    <a:pt x="3044088" y="984719"/>
                  </a:lnTo>
                  <a:lnTo>
                    <a:pt x="3080956" y="969048"/>
                  </a:lnTo>
                  <a:lnTo>
                    <a:pt x="3111639" y="934008"/>
                  </a:lnTo>
                  <a:lnTo>
                    <a:pt x="3127070" y="892530"/>
                  </a:lnTo>
                  <a:lnTo>
                    <a:pt x="3129711" y="828967"/>
                  </a:lnTo>
                  <a:lnTo>
                    <a:pt x="3129750" y="807326"/>
                  </a:lnTo>
                  <a:lnTo>
                    <a:pt x="3129750" y="648970"/>
                  </a:lnTo>
                  <a:lnTo>
                    <a:pt x="3129750" y="628904"/>
                  </a:lnTo>
                  <a:lnTo>
                    <a:pt x="3129750" y="593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4380" y="5402855"/>
            <a:ext cx="5129640" cy="69769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5070"/>
              </a:lnSpc>
              <a:spcBef>
                <a:spcPts val="705"/>
              </a:spcBef>
            </a:pPr>
            <a:r>
              <a:rPr lang="en-US" sz="4000" spc="-3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4000" spc="-3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000" spc="-30" dirty="0">
                <a:latin typeface="Arial" panose="020B0604020202020204" pitchFamily="34" charset="0"/>
                <a:cs typeface="Arial" panose="020B0604020202020204" pitchFamily="34" charset="0"/>
              </a:rPr>
              <a:t> September 2022 </a:t>
            </a:r>
            <a:endParaRPr lang="en-GB" sz="4000" spc="-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400" y="0"/>
            <a:ext cx="15532100" cy="10058400"/>
            <a:chOff x="914400" y="0"/>
            <a:chExt cx="15532100" cy="10058400"/>
          </a:xfrm>
        </p:grpSpPr>
        <p:sp>
          <p:nvSpPr>
            <p:cNvPr id="7" name="object 7"/>
            <p:cNvSpPr/>
            <p:nvPr/>
          </p:nvSpPr>
          <p:spPr>
            <a:xfrm>
              <a:off x="914400" y="508436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11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200" y="7315200"/>
              <a:ext cx="2273300" cy="1371600"/>
            </a:xfrm>
            <a:custGeom>
              <a:avLst/>
              <a:gdLst/>
              <a:ahLst/>
              <a:cxnLst/>
              <a:rect l="l" t="t" r="r" b="b"/>
              <a:pathLst>
                <a:path w="2273300" h="1371600">
                  <a:moveTo>
                    <a:pt x="0" y="1371600"/>
                  </a:moveTo>
                  <a:lnTo>
                    <a:pt x="2273300" y="1371600"/>
                  </a:lnTo>
                  <a:lnTo>
                    <a:pt x="22733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01200" y="0"/>
              <a:ext cx="6845300" cy="1828800"/>
            </a:xfrm>
            <a:custGeom>
              <a:avLst/>
              <a:gdLst/>
              <a:ahLst/>
              <a:cxnLst/>
              <a:rect l="l" t="t" r="r" b="b"/>
              <a:pathLst>
                <a:path w="6845300" h="1828800">
                  <a:moveTo>
                    <a:pt x="13716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1371600" y="1828800"/>
                  </a:lnTo>
                  <a:lnTo>
                    <a:pt x="1371600" y="0"/>
                  </a:lnTo>
                  <a:close/>
                </a:path>
                <a:path w="6845300" h="1828800">
                  <a:moveTo>
                    <a:pt x="6845300" y="0"/>
                  </a:moveTo>
                  <a:lnTo>
                    <a:pt x="5486400" y="0"/>
                  </a:lnTo>
                  <a:lnTo>
                    <a:pt x="5486400" y="457200"/>
                  </a:lnTo>
                  <a:lnTo>
                    <a:pt x="6845300" y="457200"/>
                  </a:lnTo>
                  <a:lnTo>
                    <a:pt x="6845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9600" y="1371599"/>
              <a:ext cx="8216900" cy="7772400"/>
            </a:xfrm>
            <a:custGeom>
              <a:avLst/>
              <a:gdLst/>
              <a:ahLst/>
              <a:cxnLst/>
              <a:rect l="l" t="t" r="r" b="b"/>
              <a:pathLst>
                <a:path w="8216900" h="7772400">
                  <a:moveTo>
                    <a:pt x="914400" y="1828800"/>
                  </a:moveTo>
                  <a:lnTo>
                    <a:pt x="0" y="1828800"/>
                  </a:lnTo>
                  <a:lnTo>
                    <a:pt x="0" y="2286000"/>
                  </a:lnTo>
                  <a:lnTo>
                    <a:pt x="914400" y="2286000"/>
                  </a:lnTo>
                  <a:lnTo>
                    <a:pt x="914400" y="1828800"/>
                  </a:lnTo>
                  <a:close/>
                </a:path>
                <a:path w="8216900" h="7772400">
                  <a:moveTo>
                    <a:pt x="3200400" y="6400800"/>
                  </a:moveTo>
                  <a:lnTo>
                    <a:pt x="1371600" y="6400800"/>
                  </a:lnTo>
                  <a:lnTo>
                    <a:pt x="1371600" y="7772400"/>
                  </a:lnTo>
                  <a:lnTo>
                    <a:pt x="3200400" y="7772400"/>
                  </a:lnTo>
                  <a:lnTo>
                    <a:pt x="3200400" y="6400800"/>
                  </a:lnTo>
                  <a:close/>
                </a:path>
                <a:path w="8216900" h="7772400">
                  <a:moveTo>
                    <a:pt x="7315200" y="2743200"/>
                  </a:moveTo>
                  <a:lnTo>
                    <a:pt x="6400800" y="2743200"/>
                  </a:lnTo>
                  <a:lnTo>
                    <a:pt x="6400800" y="3200400"/>
                  </a:lnTo>
                  <a:lnTo>
                    <a:pt x="7315200" y="3200400"/>
                  </a:lnTo>
                  <a:lnTo>
                    <a:pt x="7315200" y="2743200"/>
                  </a:lnTo>
                  <a:close/>
                </a:path>
                <a:path w="8216900" h="7772400">
                  <a:moveTo>
                    <a:pt x="8216900" y="0"/>
                  </a:moveTo>
                  <a:lnTo>
                    <a:pt x="5943600" y="0"/>
                  </a:lnTo>
                  <a:lnTo>
                    <a:pt x="5943600" y="1371600"/>
                  </a:lnTo>
                  <a:lnTo>
                    <a:pt x="8216900" y="1371600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2400" y="2743199"/>
              <a:ext cx="8229600" cy="7315200"/>
            </a:xfrm>
            <a:custGeom>
              <a:avLst/>
              <a:gdLst/>
              <a:ahLst/>
              <a:cxnLst/>
              <a:rect l="l" t="t" r="r" b="b"/>
              <a:pathLst>
                <a:path w="8229600" h="7315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  <a:path w="8229600" h="7315200">
                  <a:moveTo>
                    <a:pt x="3200400" y="1828800"/>
                  </a:moveTo>
                  <a:lnTo>
                    <a:pt x="2743200" y="1828800"/>
                  </a:lnTo>
                  <a:lnTo>
                    <a:pt x="2743200" y="3200400"/>
                  </a:lnTo>
                  <a:lnTo>
                    <a:pt x="3200400" y="3200400"/>
                  </a:lnTo>
                  <a:lnTo>
                    <a:pt x="3200400" y="1828800"/>
                  </a:lnTo>
                  <a:close/>
                </a:path>
                <a:path w="8229600" h="7315200">
                  <a:moveTo>
                    <a:pt x="5943600" y="2743200"/>
                  </a:moveTo>
                  <a:lnTo>
                    <a:pt x="5486400" y="2743200"/>
                  </a:lnTo>
                  <a:lnTo>
                    <a:pt x="5486400" y="3200400"/>
                  </a:lnTo>
                  <a:lnTo>
                    <a:pt x="5943600" y="3200400"/>
                  </a:lnTo>
                  <a:lnTo>
                    <a:pt x="5943600" y="2743200"/>
                  </a:lnTo>
                  <a:close/>
                </a:path>
                <a:path w="8229600" h="7315200">
                  <a:moveTo>
                    <a:pt x="6400800" y="5943600"/>
                  </a:moveTo>
                  <a:lnTo>
                    <a:pt x="5029200" y="5943600"/>
                  </a:lnTo>
                  <a:lnTo>
                    <a:pt x="5029200" y="7315200"/>
                  </a:lnTo>
                  <a:lnTo>
                    <a:pt x="6400800" y="7315200"/>
                  </a:lnTo>
                  <a:lnTo>
                    <a:pt x="6400800" y="5943600"/>
                  </a:lnTo>
                  <a:close/>
                </a:path>
                <a:path w="8229600" h="7315200">
                  <a:moveTo>
                    <a:pt x="8229600" y="914400"/>
                  </a:moveTo>
                  <a:lnTo>
                    <a:pt x="7772400" y="914400"/>
                  </a:lnTo>
                  <a:lnTo>
                    <a:pt x="7772400" y="1371600"/>
                  </a:lnTo>
                  <a:lnTo>
                    <a:pt x="8229600" y="1371600"/>
                  </a:lnTo>
                  <a:lnTo>
                    <a:pt x="8229600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872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9600" y="0"/>
              <a:ext cx="5943600" cy="7772400"/>
            </a:xfrm>
            <a:custGeom>
              <a:avLst/>
              <a:gdLst/>
              <a:ahLst/>
              <a:cxnLst/>
              <a:rect l="l" t="t" r="r" b="b"/>
              <a:pathLst>
                <a:path w="5943600" h="7772400">
                  <a:moveTo>
                    <a:pt x="1371600" y="6400800"/>
                  </a:moveTo>
                  <a:lnTo>
                    <a:pt x="0" y="6400800"/>
                  </a:lnTo>
                  <a:lnTo>
                    <a:pt x="0" y="7772400"/>
                  </a:lnTo>
                  <a:lnTo>
                    <a:pt x="1371600" y="7772400"/>
                  </a:lnTo>
                  <a:lnTo>
                    <a:pt x="1371600" y="6400800"/>
                  </a:lnTo>
                  <a:close/>
                </a:path>
                <a:path w="5943600" h="7772400">
                  <a:moveTo>
                    <a:pt x="5943600" y="0"/>
                  </a:moveTo>
                  <a:lnTo>
                    <a:pt x="4572000" y="0"/>
                  </a:lnTo>
                  <a:lnTo>
                    <a:pt x="4572000" y="1371600"/>
                  </a:lnTo>
                  <a:lnTo>
                    <a:pt x="5943600" y="13716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7B217-756B-4C0B-81CC-CF04582BEA15}"/>
              </a:ext>
            </a:extLst>
          </p:cNvPr>
          <p:cNvSpPr txBox="1"/>
          <p:nvPr/>
        </p:nvSpPr>
        <p:spPr>
          <a:xfrm>
            <a:off x="904333" y="2850373"/>
            <a:ext cx="54964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Trustworthy Digital Identity:</a:t>
            </a:r>
          </a:p>
          <a:p>
            <a:r>
              <a:rPr lang="en-GB" sz="4400" dirty="0" err="1">
                <a:latin typeface="Arial" panose="020B0604020202020204" pitchFamily="34" charset="0"/>
                <a:cs typeface="Arial" panose="020B0604020202020204" pitchFamily="34" charset="0"/>
              </a:rPr>
              <a:t>Trustchain</a:t>
            </a: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9403E45-58AA-4340-8275-A2D07769E95D}"/>
              </a:ext>
            </a:extLst>
          </p:cNvPr>
          <p:cNvSpPr txBox="1"/>
          <p:nvPr/>
        </p:nvSpPr>
        <p:spPr>
          <a:xfrm>
            <a:off x="1096779" y="7069259"/>
            <a:ext cx="6675619" cy="218527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5070"/>
              </a:lnSpc>
              <a:spcBef>
                <a:spcPts val="705"/>
              </a:spcBef>
            </a:pPr>
            <a:r>
              <a:rPr lang="en-US" sz="4000" spc="-30" dirty="0">
                <a:latin typeface="Arial" panose="020B0604020202020204" pitchFamily="34" charset="0"/>
                <a:cs typeface="Arial" panose="020B0604020202020204" pitchFamily="34" charset="0"/>
              </a:rPr>
              <a:t>Dr Sam </a:t>
            </a:r>
            <a:r>
              <a:rPr lang="en-US" sz="4000" spc="-30" dirty="0" err="1">
                <a:latin typeface="Arial" panose="020B0604020202020204" pitchFamily="34" charset="0"/>
                <a:cs typeface="Arial" panose="020B0604020202020204" pitchFamily="34" charset="0"/>
              </a:rPr>
              <a:t>Greenbury</a:t>
            </a:r>
            <a:endParaRPr lang="en-US" sz="40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5070"/>
              </a:lnSpc>
              <a:spcBef>
                <a:spcPts val="705"/>
              </a:spcBef>
            </a:pPr>
            <a:r>
              <a:rPr lang="en-US" sz="4000" spc="-30" dirty="0">
                <a:latin typeface="Arial" panose="020B0604020202020204" pitchFamily="34" charset="0"/>
                <a:cs typeface="Arial" panose="020B0604020202020204" pitchFamily="34" charset="0"/>
              </a:rPr>
              <a:t>Research Engineering Group</a:t>
            </a:r>
          </a:p>
          <a:p>
            <a:pPr marL="12700" marR="5080">
              <a:lnSpc>
                <a:spcPts val="5070"/>
              </a:lnSpc>
              <a:spcBef>
                <a:spcPts val="705"/>
              </a:spcBef>
            </a:pPr>
            <a:r>
              <a:rPr lang="en-US" sz="4000" spc="-30" dirty="0">
                <a:latin typeface="Arial" panose="020B0604020202020204" pitchFamily="34" charset="0"/>
                <a:cs typeface="Arial" panose="020B0604020202020204" pitchFamily="34" charset="0"/>
              </a:rPr>
              <a:t>The Alan Turing Institute</a:t>
            </a:r>
            <a:endParaRPr lang="en-GB" sz="4000" spc="-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AE2C7173-288D-C44B-840B-B454AFD46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6275" y="1828800"/>
            <a:ext cx="11942956" cy="7772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3956050" y="877824"/>
            <a:ext cx="81809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kern="0" dirty="0" err="1">
                <a:latin typeface="Arial"/>
                <a:cs typeface="Arial"/>
              </a:rPr>
              <a:t>Trustchain</a:t>
            </a:r>
            <a:r>
              <a:rPr lang="en-US" sz="3600" b="1" kern="0" dirty="0">
                <a:latin typeface="Arial"/>
                <a:cs typeface="Arial"/>
              </a:rPr>
              <a:t> schematic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EBA28-3D16-4F4C-3CB3-8C280D8689C1}"/>
              </a:ext>
            </a:extLst>
          </p:cNvPr>
          <p:cNvSpPr txBox="1"/>
          <p:nvPr/>
        </p:nvSpPr>
        <p:spPr>
          <a:xfrm>
            <a:off x="826135" y="3950887"/>
            <a:ext cx="17930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1. </a:t>
            </a:r>
            <a:r>
              <a:rPr lang="en-US" sz="2400" b="1" dirty="0">
                <a:solidFill>
                  <a:schemeClr val="accent2"/>
                </a:solidFill>
              </a:rPr>
              <a:t>Root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trust event</a:t>
            </a:r>
            <a:r>
              <a:rPr lang="en-US" sz="2400" dirty="0">
                <a:solidFill>
                  <a:schemeClr val="accent2"/>
                </a:solidFill>
              </a:rPr>
              <a:t> of major societal authorities to provide a </a:t>
            </a:r>
            <a:r>
              <a:rPr lang="en-US" sz="2400" b="1" dirty="0">
                <a:solidFill>
                  <a:schemeClr val="accent2"/>
                </a:solidFill>
              </a:rPr>
              <a:t>one-off solution</a:t>
            </a:r>
            <a:r>
              <a:rPr lang="en-US" sz="2400" dirty="0">
                <a:solidFill>
                  <a:schemeClr val="accent2"/>
                </a:solidFill>
              </a:rPr>
              <a:t> to the </a:t>
            </a:r>
            <a:r>
              <a:rPr lang="en-US" sz="2400" b="1" dirty="0">
                <a:solidFill>
                  <a:schemeClr val="accent2"/>
                </a:solidFill>
              </a:rPr>
              <a:t>oracle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61BB-2ACF-8D1B-9177-C90893F0FFF4}"/>
              </a:ext>
            </a:extLst>
          </p:cNvPr>
          <p:cNvSpPr txBox="1"/>
          <p:nvPr/>
        </p:nvSpPr>
        <p:spPr>
          <a:xfrm>
            <a:off x="3257557" y="7404622"/>
            <a:ext cx="2657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2. Time passes (reducing the risk of ledger mutability) and downstream IDs are attested to by root DIDs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F788-128D-3BE0-28FD-E1E037C65EAD}"/>
              </a:ext>
            </a:extLst>
          </p:cNvPr>
          <p:cNvSpPr txBox="1"/>
          <p:nvPr/>
        </p:nvSpPr>
        <p:spPr>
          <a:xfrm>
            <a:off x="9613773" y="2804736"/>
            <a:ext cx="1793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3. Further IDs are attested to by DIDs in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9A6C3-FE9E-1E6E-B3C7-DE800D3FCF71}"/>
              </a:ext>
            </a:extLst>
          </p:cNvPr>
          <p:cNvSpPr txBox="1"/>
          <p:nvPr/>
        </p:nvSpPr>
        <p:spPr>
          <a:xfrm>
            <a:off x="8111157" y="7075438"/>
            <a:ext cx="2657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4. Trustworthiness of DIDs is traceable backwards through verification of the digital signatures along a path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8BF53C-B8B7-EC24-1E16-18277183E1A1}"/>
              </a:ext>
            </a:extLst>
          </p:cNvPr>
          <p:cNvCxnSpPr>
            <a:cxnSpLocks/>
          </p:cNvCxnSpPr>
          <p:nvPr/>
        </p:nvCxnSpPr>
        <p:spPr>
          <a:xfrm flipH="1" flipV="1">
            <a:off x="9506478" y="6131859"/>
            <a:ext cx="1018369" cy="9435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3B9E0-19DC-3E4B-F637-80567A7616D8}"/>
              </a:ext>
            </a:extLst>
          </p:cNvPr>
          <p:cNvCxnSpPr>
            <a:cxnSpLocks/>
          </p:cNvCxnSpPr>
          <p:nvPr/>
        </p:nvCxnSpPr>
        <p:spPr>
          <a:xfrm flipH="1">
            <a:off x="4300538" y="5163671"/>
            <a:ext cx="3848022" cy="1122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325" y="3356159"/>
            <a:ext cx="10510693" cy="3724096"/>
          </a:xfrm>
        </p:spPr>
        <p:txBody>
          <a:bodyPr/>
          <a:lstStyle/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Central government → DfE → Universities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Central bank → Licensed banks → SMEs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Industry regulator → Corporation → Subsidiaries</a:t>
            </a:r>
          </a:p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82558" y="2544080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Example chains of trust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2C75DAB-22CA-F246-8871-A416F9431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00" y="2865150"/>
            <a:ext cx="4673200" cy="40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5" y="3117813"/>
            <a:ext cx="13359765" cy="6647974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Background: 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Researching the international frameworks for DID, W3C standards, principles, use cases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Technological scoping: 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exploratory use of ION (software for working with IPFS and bitcoin with DIDs)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Algorithm development: </a:t>
            </a:r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technical work designing central algorithmic processes </a:t>
            </a:r>
            <a:endParaRPr lang="en-GB" sz="3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development: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open-source development 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Rust (efficient, flexible and safe) to build </a:t>
            </a:r>
            <a:r>
              <a:rPr lang="en-GB" sz="3600" dirty="0">
                <a:solidFill>
                  <a:srgbClr val="000000"/>
                </a:solidFill>
                <a:latin typeface="Calibri" panose="020F0502020204030204" pitchFamily="34" charset="0"/>
              </a:rPr>
              <a:t>the fully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functional system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6135" y="2269934"/>
            <a:ext cx="145832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Project activities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5" y="3117813"/>
            <a:ext cx="13359765" cy="3323987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Trustchain</a:t>
            </a:r>
            <a:r>
              <a:rPr lang="en-GB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 v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 (end of 2022):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 open-source prototype system by end of 2022 functioning from the command line (proof of concept)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Trustchain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v2.0 (mid-2023):</a:t>
            </a: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full mobile app with extended functionality for working with credentials and specific use cases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6135" y="2269934"/>
            <a:ext cx="145832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Project milestones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446500" cy="10058400"/>
          </a:xfrm>
          <a:custGeom>
            <a:avLst/>
            <a:gdLst/>
            <a:ahLst/>
            <a:cxnLst/>
            <a:rect l="l" t="t" r="r" b="b"/>
            <a:pathLst>
              <a:path w="16446500" h="10058400">
                <a:moveTo>
                  <a:pt x="16446500" y="0"/>
                </a:moveTo>
                <a:lnTo>
                  <a:pt x="0" y="0"/>
                </a:lnTo>
                <a:lnTo>
                  <a:pt x="0" y="10058400"/>
                </a:lnTo>
                <a:lnTo>
                  <a:pt x="16446500" y="10058400"/>
                </a:lnTo>
                <a:lnTo>
                  <a:pt x="164465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3333" y="3699325"/>
            <a:ext cx="5487670" cy="0"/>
          </a:xfrm>
          <a:custGeom>
            <a:avLst/>
            <a:gdLst/>
            <a:ahLst/>
            <a:cxnLst/>
            <a:rect l="l" t="t" r="r" b="b"/>
            <a:pathLst>
              <a:path w="5487670">
                <a:moveTo>
                  <a:pt x="0" y="0"/>
                </a:moveTo>
                <a:lnTo>
                  <a:pt x="5487466" y="0"/>
                </a:lnTo>
              </a:path>
            </a:pathLst>
          </a:custGeom>
          <a:ln w="83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7772400"/>
            <a:ext cx="4114800" cy="182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200" y="0"/>
            <a:ext cx="1828800" cy="182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0" y="0"/>
            <a:ext cx="1828800" cy="1828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772400" y="18288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0"/>
                </a:ln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29600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0"/>
                </a:ln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686800" y="0"/>
            <a:ext cx="7759700" cy="10058400"/>
            <a:chOff x="8686800" y="0"/>
            <a:chExt cx="7759700" cy="100584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0" y="5486400"/>
              <a:ext cx="1816100" cy="4572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6979" y="3900385"/>
              <a:ext cx="4053420" cy="20432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06887" y="2298890"/>
              <a:ext cx="3950665" cy="16757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6800" y="5639498"/>
              <a:ext cx="4184650" cy="16757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3200" y="457200"/>
              <a:ext cx="2273300" cy="3657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6800" y="0"/>
              <a:ext cx="1828800" cy="4572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01600" y="7772400"/>
              <a:ext cx="1828800" cy="1828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972800" y="96012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" y="4572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2800" y="91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743200" y="914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1A3F6965-4863-482B-B02C-EFA9B8C5FAF5}"/>
              </a:ext>
            </a:extLst>
          </p:cNvPr>
          <p:cNvSpPr/>
          <p:nvPr/>
        </p:nvSpPr>
        <p:spPr>
          <a:xfrm>
            <a:off x="756285" y="533249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67B83-CF0E-7745-262C-EC2DC1CBA946}"/>
              </a:ext>
            </a:extLst>
          </p:cNvPr>
          <p:cNvSpPr txBox="1"/>
          <p:nvPr/>
        </p:nvSpPr>
        <p:spPr>
          <a:xfrm>
            <a:off x="913333" y="4774307"/>
            <a:ext cx="8221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latin typeface="Arial"/>
                <a:cs typeface="Arial"/>
              </a:rPr>
              <a:t>Questions?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63BA1-C061-42B0-B8B8-2062D17233D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2325" y="2903238"/>
                <a:ext cx="13111188" cy="5078313"/>
              </a:xfrm>
            </p:spPr>
            <p:txBody>
              <a:bodyPr/>
              <a:lstStyle/>
              <a:p>
                <a:pPr marL="571500" indent="-571500" algn="l" rtl="0" fontAlgn="base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proof of work “</a:t>
                </a:r>
                <a:r>
                  <a:rPr lang="en-GB" sz="3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timechain</a:t>
                </a:r>
                <a:r>
                  <a:rPr lang="en-US" sz="3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” is independently verifiable.</a:t>
                </a:r>
              </a:p>
              <a:p>
                <a:pPr marL="571500" indent="-571500" algn="l" rtl="0" fontAlgn="base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71500" indent="-571500" algn="l" rtl="0" fontAlgn="base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Verification mechanism:</a:t>
                </a:r>
              </a:p>
              <a:p>
                <a:pPr marL="1028700" lvl="1" indent="-571500" algn="l" rtl="0" fontAlgn="base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Verify the cryptographic hash of each block header</a:t>
                </a:r>
              </a:p>
              <a:p>
                <a:pPr marL="1028700" lvl="1" indent="-571500" algn="l" rtl="0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approximate total network hash rate</a:t>
                </a:r>
              </a:p>
              <a:p>
                <a:pPr marL="1028700" lvl="1" indent="-571500" algn="l" rtl="0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approximate rate of energy consumption</a:t>
                </a:r>
              </a:p>
              <a:p>
                <a:pPr marL="1028700" lvl="1" indent="-571500" algn="l" rtl="0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cost to modify the chain history.</a:t>
                </a:r>
              </a:p>
              <a:p>
                <a:pPr lvl="1" algn="l" rtl="0" fontAlgn="base"/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71500" indent="-571500" algn="l" rtl="0" fontAlgn="base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Bitcoin network’s total hash rate of &gt;200 EH/s implies a high cost of retrospective modification:</a:t>
                </a:r>
              </a:p>
              <a:p>
                <a:pPr algn="l" rtl="0" fontAlgn="base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63BA1-C061-42B0-B8B8-2062D1723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2325" y="2903238"/>
                <a:ext cx="13111188" cy="5078313"/>
              </a:xfrm>
              <a:blipFill>
                <a:blip r:embed="rId3"/>
                <a:stretch>
                  <a:fillRect l="-1934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2325" y="2209800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Verifiable Timestamping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9D1256-22FF-1A45-AADE-8F10188E0C0C}"/>
              </a:ext>
            </a:extLst>
          </p:cNvPr>
          <p:cNvGraphicFramePr>
            <a:graphicFrameLocks noGrp="1"/>
          </p:cNvGraphicFramePr>
          <p:nvPr/>
        </p:nvGraphicFramePr>
        <p:xfrm>
          <a:off x="2044700" y="7919996"/>
          <a:ext cx="11009595" cy="122123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1919">
                  <a:extLst>
                    <a:ext uri="{9D8B030D-6E8A-4147-A177-3AD203B41FA5}">
                      <a16:colId xmlns:a16="http://schemas.microsoft.com/office/drawing/2014/main" val="3317322485"/>
                    </a:ext>
                  </a:extLst>
                </a:gridCol>
                <a:gridCol w="2201919">
                  <a:extLst>
                    <a:ext uri="{9D8B030D-6E8A-4147-A177-3AD203B41FA5}">
                      <a16:colId xmlns:a16="http://schemas.microsoft.com/office/drawing/2014/main" val="3245895114"/>
                    </a:ext>
                  </a:extLst>
                </a:gridCol>
                <a:gridCol w="2201919">
                  <a:extLst>
                    <a:ext uri="{9D8B030D-6E8A-4147-A177-3AD203B41FA5}">
                      <a16:colId xmlns:a16="http://schemas.microsoft.com/office/drawing/2014/main" val="2274891350"/>
                    </a:ext>
                  </a:extLst>
                </a:gridCol>
                <a:gridCol w="2201919">
                  <a:extLst>
                    <a:ext uri="{9D8B030D-6E8A-4147-A177-3AD203B41FA5}">
                      <a16:colId xmlns:a16="http://schemas.microsoft.com/office/drawing/2014/main" val="1875177803"/>
                    </a:ext>
                  </a:extLst>
                </a:gridCol>
                <a:gridCol w="2201919">
                  <a:extLst>
                    <a:ext uri="{9D8B030D-6E8A-4147-A177-3AD203B41FA5}">
                      <a16:colId xmlns:a16="http://schemas.microsoft.com/office/drawing/2014/main" val="3282424296"/>
                    </a:ext>
                  </a:extLst>
                </a:gridCol>
              </a:tblGrid>
              <a:tr h="61061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dirty="0">
                          <a:effectLst/>
                        </a:rPr>
                        <a:t>0</a:t>
                      </a:r>
                      <a:endParaRPr lang="en-GB" sz="2800" b="1" dirty="0">
                        <a:effectLst/>
                        <a:latin typeface="inherit"/>
                      </a:endParaRPr>
                    </a:p>
                  </a:txBody>
                  <a:tcPr anchor="ctr">
                    <a:solidFill>
                      <a:srgbClr val="321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dirty="0">
                          <a:effectLst/>
                        </a:rPr>
                        <a:t>1 hour</a:t>
                      </a:r>
                      <a:endParaRPr lang="en-GB" sz="2800" b="1" dirty="0">
                        <a:effectLst/>
                        <a:latin typeface="inherit"/>
                      </a:endParaRPr>
                    </a:p>
                  </a:txBody>
                  <a:tcPr anchor="ctr">
                    <a:solidFill>
                      <a:srgbClr val="321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dirty="0">
                          <a:effectLst/>
                        </a:rPr>
                        <a:t>1 day</a:t>
                      </a:r>
                      <a:endParaRPr lang="en-GB" sz="2800" b="1" dirty="0">
                        <a:effectLst/>
                        <a:latin typeface="inherit"/>
                      </a:endParaRPr>
                    </a:p>
                  </a:txBody>
                  <a:tcPr anchor="ctr">
                    <a:solidFill>
                      <a:srgbClr val="321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dirty="0">
                          <a:effectLst/>
                        </a:rPr>
                        <a:t>1 week</a:t>
                      </a:r>
                      <a:endParaRPr lang="en-GB" sz="2800" b="1" dirty="0">
                        <a:effectLst/>
                        <a:latin typeface="inherit"/>
                      </a:endParaRPr>
                    </a:p>
                  </a:txBody>
                  <a:tcPr anchor="ctr">
                    <a:solidFill>
                      <a:srgbClr val="321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b="1" dirty="0">
                          <a:effectLst/>
                        </a:rPr>
                        <a:t>1 month</a:t>
                      </a:r>
                      <a:endParaRPr lang="en-GB" sz="2800" b="1" dirty="0">
                        <a:effectLst/>
                        <a:latin typeface="inherit"/>
                      </a:endParaRPr>
                    </a:p>
                  </a:txBody>
                  <a:tcPr anchor="ctr">
                    <a:solidFill>
                      <a:srgbClr val="321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34654"/>
                  </a:ext>
                </a:extLst>
              </a:tr>
              <a:tr h="610616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>
                          <a:effectLst/>
                        </a:rPr>
                        <a:t>&lt;$1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dirty="0">
                          <a:effectLst/>
                        </a:rPr>
                        <a:t>$1.7m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>
                          <a:effectLst/>
                        </a:rPr>
                        <a:t>$41.4m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dirty="0">
                          <a:effectLst/>
                        </a:rPr>
                        <a:t>$290m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800" dirty="0">
                          <a:effectLst/>
                        </a:rPr>
                        <a:t>$1.26b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390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193E933-051E-E34F-81BA-B41BA222C599}"/>
              </a:ext>
            </a:extLst>
          </p:cNvPr>
          <p:cNvSpPr txBox="1"/>
          <p:nvPr/>
        </p:nvSpPr>
        <p:spPr>
          <a:xfrm>
            <a:off x="1889760" y="9281160"/>
            <a:ext cx="5443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Source: </a:t>
            </a:r>
            <a:r>
              <a:rPr lang="en-GB" sz="1600" dirty="0">
                <a:hlinkClick r:id="rId4"/>
              </a:rPr>
              <a:t>https://www.crypto51.app/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4972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05964" y="2882314"/>
            <a:ext cx="306923" cy="25732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045" y="3073802"/>
            <a:ext cx="14990720" cy="1723549"/>
          </a:xfrm>
        </p:spPr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SPV enables timestamp verification on light (e.g. mobile) clients.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Verification requires only the block headers (~58 MB).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No need to download &amp; store the entire blockchain (~320 GB).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Each proof is a Merkle branch of ~350 bytes requested from other nodes on the network.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48044" y="235142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How does Simplified Payment Verification (SPV) work?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A0439EB-B320-F048-AF9C-6F3EF9645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27" y="5031321"/>
            <a:ext cx="10068791" cy="44418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2BACDA-824E-244A-B41D-6F3796916079}"/>
              </a:ext>
            </a:extLst>
          </p:cNvPr>
          <p:cNvSpPr txBox="1"/>
          <p:nvPr/>
        </p:nvSpPr>
        <p:spPr>
          <a:xfrm>
            <a:off x="748044" y="9262646"/>
            <a:ext cx="694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Image source: Bitcoin: A Peer-to-Peer Electronic Cash System, S. Nakamoto (2008)</a:t>
            </a:r>
          </a:p>
        </p:txBody>
      </p:sp>
    </p:spTree>
    <p:extLst>
      <p:ext uri="{BB962C8B-B14F-4D97-AF65-F5344CB8AC3E}">
        <p14:creationId xmlns:p14="http://schemas.microsoft.com/office/powerpoint/2010/main" val="83921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B8A95B39-F2D4-FEF6-DF9B-EED637D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08" y="2397592"/>
            <a:ext cx="5439063" cy="72036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53329F2-2CBB-4A49-A4D0-7DAD9D2C32C2}"/>
              </a:ext>
            </a:extLst>
          </p:cNvPr>
          <p:cNvSpPr txBox="1">
            <a:spLocks/>
          </p:cNvSpPr>
          <p:nvPr/>
        </p:nvSpPr>
        <p:spPr>
          <a:xfrm>
            <a:off x="5103206" y="877824"/>
            <a:ext cx="6240087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kern="0" dirty="0">
                <a:latin typeface="Arial"/>
                <a:cs typeface="Arial"/>
              </a:rPr>
              <a:t>Downstream DID (dDID)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E3DEE898-61CC-390F-69BD-C706B6255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37" y="2331048"/>
            <a:ext cx="5439063" cy="674792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9521D0-82E8-3E6F-020D-B9CA2BC08EB8}"/>
              </a:ext>
            </a:extLst>
          </p:cNvPr>
          <p:cNvSpPr/>
          <p:nvPr/>
        </p:nvSpPr>
        <p:spPr>
          <a:xfrm>
            <a:off x="1831891" y="4064000"/>
            <a:ext cx="3875315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F02240-23A6-9B7D-5E0A-EB872C3F0767}"/>
              </a:ext>
            </a:extLst>
          </p:cNvPr>
          <p:cNvSpPr txBox="1">
            <a:spLocks/>
          </p:cNvSpPr>
          <p:nvPr/>
        </p:nvSpPr>
        <p:spPr>
          <a:xfrm>
            <a:off x="1122450" y="1961716"/>
            <a:ext cx="6240087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kern="0" dirty="0">
                <a:latin typeface="Arial"/>
                <a:cs typeface="Arial"/>
              </a:rPr>
              <a:t>Resolved DID</a:t>
            </a:r>
            <a:endParaRPr 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6E2A5A-BFE9-C49F-FF76-774609EA94AD}"/>
              </a:ext>
            </a:extLst>
          </p:cNvPr>
          <p:cNvSpPr txBox="1">
            <a:spLocks/>
          </p:cNvSpPr>
          <p:nvPr/>
        </p:nvSpPr>
        <p:spPr>
          <a:xfrm>
            <a:off x="8562224" y="1961716"/>
            <a:ext cx="6240087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kern="0" dirty="0">
                <a:latin typeface="Arial"/>
                <a:cs typeface="Arial"/>
              </a:rPr>
              <a:t>Trustchain dDID</a:t>
            </a:r>
            <a:endParaRPr 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8F1BB86-8482-9DE9-A682-1DE4D5990862}"/>
              </a:ext>
            </a:extLst>
          </p:cNvPr>
          <p:cNvSpPr/>
          <p:nvPr/>
        </p:nvSpPr>
        <p:spPr>
          <a:xfrm>
            <a:off x="7085995" y="3352800"/>
            <a:ext cx="1876742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DC599C-4DF4-9013-CE17-50D121A93EB7}"/>
              </a:ext>
            </a:extLst>
          </p:cNvPr>
          <p:cNvSpPr txBox="1"/>
          <p:nvPr/>
        </p:nvSpPr>
        <p:spPr>
          <a:xfrm>
            <a:off x="7085995" y="2886635"/>
            <a:ext cx="187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E7CE9FE-9ACB-4619-1CEA-65323314D98F}"/>
              </a:ext>
            </a:extLst>
          </p:cNvPr>
          <p:cNvSpPr/>
          <p:nvPr/>
        </p:nvSpPr>
        <p:spPr>
          <a:xfrm>
            <a:off x="1831890" y="6342744"/>
            <a:ext cx="3875315" cy="696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9EF9912-9014-53F5-5604-D70032668DCF}"/>
              </a:ext>
            </a:extLst>
          </p:cNvPr>
          <p:cNvSpPr/>
          <p:nvPr/>
        </p:nvSpPr>
        <p:spPr>
          <a:xfrm>
            <a:off x="2330379" y="5344884"/>
            <a:ext cx="4233153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7754544-0427-F598-56DC-904417A70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58" y="5376511"/>
            <a:ext cx="3325786" cy="112618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706AD16-3A10-5086-A5BE-84D448DB05B2}"/>
              </a:ext>
            </a:extLst>
          </p:cNvPr>
          <p:cNvSpPr/>
          <p:nvPr/>
        </p:nvSpPr>
        <p:spPr>
          <a:xfrm>
            <a:off x="2330379" y="5219006"/>
            <a:ext cx="4695892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9D8037E-E04C-EEBD-4FA7-B89A4FE1C44E}"/>
              </a:ext>
            </a:extLst>
          </p:cNvPr>
          <p:cNvSpPr/>
          <p:nvPr/>
        </p:nvSpPr>
        <p:spPr>
          <a:xfrm>
            <a:off x="9180285" y="4047004"/>
            <a:ext cx="3875315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E0F99488-14BF-D869-1221-D0480C4E2E0C}"/>
              </a:ext>
            </a:extLst>
          </p:cNvPr>
          <p:cNvSpPr/>
          <p:nvPr/>
        </p:nvSpPr>
        <p:spPr>
          <a:xfrm>
            <a:off x="9180285" y="4170133"/>
            <a:ext cx="4233153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19B9FF-DCEF-4525-66EC-8485BD6B051C}"/>
              </a:ext>
            </a:extLst>
          </p:cNvPr>
          <p:cNvSpPr/>
          <p:nvPr/>
        </p:nvSpPr>
        <p:spPr>
          <a:xfrm>
            <a:off x="9180284" y="5210873"/>
            <a:ext cx="3875315" cy="696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8102595-3C2E-4662-D660-86A720231B19}"/>
              </a:ext>
            </a:extLst>
          </p:cNvPr>
          <p:cNvSpPr/>
          <p:nvPr/>
        </p:nvSpPr>
        <p:spPr>
          <a:xfrm>
            <a:off x="9334320" y="8523913"/>
            <a:ext cx="5067479" cy="174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5" grpId="0" animBg="1"/>
      <p:bldP spid="75" grpId="1" animBg="1"/>
      <p:bldP spid="76" grpId="0" animBg="1"/>
      <p:bldP spid="76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5" y="2959859"/>
            <a:ext cx="13106876" cy="7017306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Transparent attestation by recognisable, qualified institutions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no dependence on generic Certificate Authorities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data layer is exceptionally tamper-evident and tamper-resistant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Granular delegation of permissions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permission to extend the chain of trust and/or issue VCs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cryptographically enforceable by multi-signature constraints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Nodes can be “rebased” onto another chain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possible assimilation of pre-existing VC infrastructure, such as CAs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VCs already issued remain valid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6135" y="2269934"/>
            <a:ext cx="145832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Features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4" y="2959859"/>
            <a:ext cx="13359765" cy="6955750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Interoperability dDIDs create loosely-coupled federations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enabling VCs issued under one system to be validated in another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Revocation mechanism built into the W3C DID standard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somewhat analogous to Certificate Transparency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verifiable timestamps ensure unambiguous order of DID publication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Any community can create their own root of trust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open network &amp; protocol, permissionless access 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open for software developers to develop tooling/extensions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Light clients can be supported via SPV proofs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permitting timestamp verification on mobile devices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6135" y="2269934"/>
            <a:ext cx="145832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Features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4" y="3514836"/>
            <a:ext cx="14033157" cy="4431983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Traditionally identification is done through 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physical means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Digital identity systems promise to facilitate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efficient, secure and convenient access to services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for citizens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Examples include: proof of 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identity, qualifications, access to resources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, etc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1" y="269400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What is Trustworthy Digital Identity?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4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723" y="3265067"/>
            <a:ext cx="14903019" cy="7263527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Planned extension of the W3C DID standard to embed signature data</a:t>
            </a:r>
          </a:p>
          <a:p>
            <a:pPr algn="l" rtl="0" fontAlgn="base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dDID publication (proof of concept) via ION (Identity Overlay Network)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Software development in Rust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Core features by end of 2022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Mobile app development</a:t>
            </a:r>
          </a:p>
          <a:p>
            <a:pPr marL="1485900" lvl="2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ION SPV node, Verifiable Credentials/Presentations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Advanced features</a:t>
            </a:r>
          </a:p>
          <a:p>
            <a:pPr marL="1485900" lvl="2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delegation constraints, rebasing, interoperability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Automation</a:t>
            </a:r>
          </a:p>
          <a:p>
            <a:pPr marL="1485900" lvl="2" indent="-571500"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challenge-response protocols, key rotation, etc.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26135" y="2269934"/>
            <a:ext cx="1458329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Development milestones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4" y="3514836"/>
            <a:ext cx="14033157" cy="3877985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Challenges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arise in delivering this promise: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Functional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(e.g. Integrity – tamper proof data)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Operational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(e.g. Efficient and reliable – system is usable)</a:t>
            </a:r>
          </a:p>
          <a:p>
            <a:pPr marL="1028700" lvl="1" indent="-571500" algn="l" rtl="0" fontAlgn="base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(e.g. Minimal and relevant disclosure)</a:t>
            </a:r>
          </a:p>
          <a:p>
            <a:pPr lvl="1" algn="l" rtl="0" fontAlgn="base"/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1" y="269400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Trustworthy Digital Identity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5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5" y="3514836"/>
            <a:ext cx="14548184" cy="3696525"/>
          </a:xfrm>
        </p:spPr>
        <p:txBody>
          <a:bodyPr/>
          <a:lstStyle/>
          <a:p>
            <a:pPr algn="l" rtl="0" fontAlgn="base">
              <a:lnSpc>
                <a:spcPct val="150000"/>
              </a:lnSpc>
            </a:pP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To construct an infrastructure 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trustworthy digital ID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using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cryptographic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decentralized technologies</a:t>
            </a:r>
            <a:r>
              <a:rPr lang="en-US" sz="36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develop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prototype software to deliver the system</a:t>
            </a:r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1" y="269400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Aim of </a:t>
            </a:r>
            <a:r>
              <a:rPr lang="en-US" sz="3600" b="1" kern="0" dirty="0" err="1">
                <a:latin typeface="Arial"/>
                <a:cs typeface="Arial"/>
              </a:rPr>
              <a:t>Trustchain</a:t>
            </a:r>
            <a:r>
              <a:rPr lang="en-US" sz="3600" b="1" kern="0" dirty="0">
                <a:latin typeface="Arial"/>
                <a:cs typeface="Arial"/>
              </a:rPr>
              <a:t> project at a glance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4" y="3514836"/>
            <a:ext cx="13359765" cy="5293757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GB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ecentralization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 potential in digital ID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(against user profiling)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Agency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(users are in control of their data)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(avoids new 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centralised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data stores)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Resilience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(uptime, accessibility)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Interoperability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(between 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centralised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 systems)</a:t>
            </a:r>
          </a:p>
          <a:p>
            <a:pPr marL="1200150" lvl="1" indent="-742950" algn="l" rtl="0" fontAlgn="base">
              <a:buFont typeface="+mj-lt"/>
              <a:buAutoNum type="arabicPeriod"/>
            </a:pPr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These are all important properties worth developing solutions!</a:t>
            </a:r>
          </a:p>
          <a:p>
            <a:pPr marL="914400" lvl="1" indent="-457200" algn="l" rtl="0" fontAlgn="base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1" y="269400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Motivating decentralization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35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0" y="2694006"/>
            <a:ext cx="1524000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Example use case of decentralized ID and verifiable credential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5308-216D-C739-39C3-EB4116E2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665" y="3305742"/>
            <a:ext cx="9841865" cy="6401753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UK Customer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wants to rent a car in France. Must prove they have a license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Customer can provide digitally signed license (verifiable credential) from an issuer (e.g. DVLA)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Rental shop can then scan the credential and verify the signature from issuer is valid by looking up the issuer in the decentralized network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physical document, rental shop can verify without talking to issuer, customer only need disclose the ability to drive (minimal disclosure)</a:t>
            </a: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Icon&#10;&#10;Description automatically generated with low confidence">
            <a:extLst>
              <a:ext uri="{FF2B5EF4-FFF2-40B4-BE49-F238E27FC236}">
                <a16:creationId xmlns:a16="http://schemas.microsoft.com/office/drawing/2014/main" id="{C7FE3EDD-FA44-41F4-9D9D-CC87AF164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812" y="4128219"/>
            <a:ext cx="4547553" cy="45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0" y="2694006"/>
            <a:ext cx="1296925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Decentralised Identifiers (DID) &amp; Verifiable Credentials (VC)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92772B-8D3F-3748-BC78-9788AAC91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77" y="3427410"/>
            <a:ext cx="11940946" cy="5359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494FB-0BDF-A74A-B2FA-C213A7597A6C}"/>
              </a:ext>
            </a:extLst>
          </p:cNvPr>
          <p:cNvSpPr txBox="1"/>
          <p:nvPr/>
        </p:nvSpPr>
        <p:spPr>
          <a:xfrm>
            <a:off x="5573537" y="9134630"/>
            <a:ext cx="528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Image source: </a:t>
            </a:r>
            <a:r>
              <a:rPr lang="en-GB" sz="1600" dirty="0">
                <a:hlinkClick r:id="rId4"/>
              </a:rPr>
              <a:t>https://www.w3.org/TR/</a:t>
            </a:r>
            <a:r>
              <a:rPr lang="en-GB" sz="1600" dirty="0" err="1">
                <a:hlinkClick r:id="rId4"/>
              </a:rPr>
              <a:t>vc</a:t>
            </a:r>
            <a:r>
              <a:rPr lang="en-GB" sz="1600" dirty="0">
                <a:hlinkClick r:id="rId4"/>
              </a:rPr>
              <a:t>-data-model/</a:t>
            </a:r>
            <a:endParaRPr lang="en-GB" sz="1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A5F51F-0C0C-97EB-E273-22F621C8CF40}"/>
              </a:ext>
            </a:extLst>
          </p:cNvPr>
          <p:cNvSpPr/>
          <p:nvPr/>
        </p:nvSpPr>
        <p:spPr>
          <a:xfrm>
            <a:off x="6084441" y="7788729"/>
            <a:ext cx="2357430" cy="3265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457596"/>
            <a:ext cx="7826675" cy="6278642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InterPlanetary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File System (IPFS)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provides content addressable storage (CAS) peer-to-peer storage network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Decentralized ledgers, such as blockchains like Bitcoin, can produce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verifiable timestamps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through proof of work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Together these make a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kern="0" dirty="0">
                <a:latin typeface="Arial" panose="020B0604020202020204" pitchFamily="34" charset="0"/>
              </a:rPr>
              <a:t>universally accessible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 verifiably timestamped message board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400" b="1" kern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2400" kern="0" dirty="0">
                <a:latin typeface="Arial" panose="020B0604020202020204" pitchFamily="34" charset="0"/>
              </a:rPr>
              <a:t>Perfect </a:t>
            </a:r>
            <a:r>
              <a:rPr lang="en-US" sz="2400" dirty="0">
                <a:latin typeface="Arial" panose="020B0604020202020204" pitchFamily="34" charset="0"/>
              </a:rPr>
              <a:t>for decentralized storage and retrieval of DID</a:t>
            </a:r>
            <a:endParaRPr lang="en-US" sz="2400" kern="0" dirty="0"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 Oracle problem: how can you trust that the data stored in the ledger truly represents the reality it purports to?</a:t>
            </a:r>
          </a:p>
          <a:p>
            <a:pPr marL="571500" indent="-571500" algn="l" rtl="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762001" y="2694006"/>
            <a:ext cx="125260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>
                <a:latin typeface="Arial"/>
                <a:cs typeface="Arial"/>
              </a:rPr>
              <a:t>Decentralized technologies but…the Oracle problem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D4B554-D4B5-7F49-BAFA-4C4C5B82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63" y="3457596"/>
            <a:ext cx="6998821" cy="6327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F0B74D-50E4-BF27-77CF-8578B62F5463}"/>
              </a:ext>
            </a:extLst>
          </p:cNvPr>
          <p:cNvSpPr/>
          <p:nvPr/>
        </p:nvSpPr>
        <p:spPr>
          <a:xfrm>
            <a:off x="10954869" y="6257365"/>
            <a:ext cx="785298" cy="2673454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E8D5EB-0A5C-C462-61A3-2896DCC7005F}"/>
              </a:ext>
            </a:extLst>
          </p:cNvPr>
          <p:cNvSpPr/>
          <p:nvPr/>
        </p:nvSpPr>
        <p:spPr>
          <a:xfrm>
            <a:off x="13473952" y="6284258"/>
            <a:ext cx="785298" cy="2673454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630400" y="11366"/>
            <a:ext cx="914400" cy="1818005"/>
            <a:chOff x="14630400" y="11366"/>
            <a:chExt cx="914400" cy="1818005"/>
          </a:xfrm>
        </p:grpSpPr>
        <p:sp>
          <p:nvSpPr>
            <p:cNvPr id="5" name="object 5"/>
            <p:cNvSpPr/>
            <p:nvPr/>
          </p:nvSpPr>
          <p:spPr>
            <a:xfrm>
              <a:off x="14630400" y="11366"/>
              <a:ext cx="457200" cy="1360805"/>
            </a:xfrm>
            <a:custGeom>
              <a:avLst/>
              <a:gdLst/>
              <a:ahLst/>
              <a:cxnLst/>
              <a:rect l="l" t="t" r="r" b="b"/>
              <a:pathLst>
                <a:path w="457200" h="1360805">
                  <a:moveTo>
                    <a:pt x="457200" y="0"/>
                  </a:moveTo>
                  <a:lnTo>
                    <a:pt x="0" y="0"/>
                  </a:lnTo>
                  <a:lnTo>
                    <a:pt x="0" y="1360233"/>
                  </a:lnTo>
                  <a:lnTo>
                    <a:pt x="457200" y="136023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00" y="137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544800" y="9601200"/>
            <a:ext cx="901700" cy="457200"/>
          </a:xfrm>
          <a:custGeom>
            <a:avLst/>
            <a:gdLst/>
            <a:ahLst/>
            <a:cxnLst/>
            <a:rect l="l" t="t" r="r" b="b"/>
            <a:pathLst>
              <a:path w="901700" h="457200">
                <a:moveTo>
                  <a:pt x="0" y="457200"/>
                </a:moveTo>
                <a:lnTo>
                  <a:pt x="901700" y="457200"/>
                </a:lnTo>
                <a:lnTo>
                  <a:pt x="9017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827000" y="192024"/>
            <a:ext cx="1358900" cy="914400"/>
            <a:chOff x="15087600" y="2286000"/>
            <a:chExt cx="1358900" cy="914400"/>
          </a:xfrm>
        </p:grpSpPr>
        <p:sp>
          <p:nvSpPr>
            <p:cNvPr id="15" name="object 15"/>
            <p:cNvSpPr/>
            <p:nvPr/>
          </p:nvSpPr>
          <p:spPr>
            <a:xfrm>
              <a:off x="15544800" y="2286000"/>
              <a:ext cx="901700" cy="457200"/>
            </a:xfrm>
            <a:custGeom>
              <a:avLst/>
              <a:gdLst/>
              <a:ahLst/>
              <a:cxnLst/>
              <a:rect l="l" t="t" r="r" b="b"/>
              <a:pathLst>
                <a:path w="901700" h="457200">
                  <a:moveTo>
                    <a:pt x="9017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01700" y="457200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600" y="2743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002000" y="77724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444500" y="0"/>
                </a:moveTo>
                <a:lnTo>
                  <a:pt x="0" y="0"/>
                </a:lnTo>
                <a:lnTo>
                  <a:pt x="0" y="457200"/>
                </a:lnTo>
                <a:lnTo>
                  <a:pt x="444500" y="4572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400" y="182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944600" y="8330184"/>
            <a:ext cx="914400" cy="1828800"/>
            <a:chOff x="11887200" y="8229600"/>
            <a:chExt cx="914400" cy="1828800"/>
          </a:xfrm>
        </p:grpSpPr>
        <p:sp>
          <p:nvSpPr>
            <p:cNvPr id="27" name="object 27"/>
            <p:cNvSpPr/>
            <p:nvPr/>
          </p:nvSpPr>
          <p:spPr>
            <a:xfrm>
              <a:off x="12355487" y="8686800"/>
              <a:ext cx="446405" cy="1371600"/>
            </a:xfrm>
            <a:custGeom>
              <a:avLst/>
              <a:gdLst/>
              <a:ahLst/>
              <a:cxnLst/>
              <a:rect l="l" t="t" r="r" b="b"/>
              <a:pathLst>
                <a:path w="446404" h="1371600">
                  <a:moveTo>
                    <a:pt x="446112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46112" y="1371600"/>
                  </a:lnTo>
                  <a:lnTo>
                    <a:pt x="4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887200" y="822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0" y="91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74054" y="9637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D240E548-7241-4157-9AF7-268715EA48BF}"/>
              </a:ext>
            </a:extLst>
          </p:cNvPr>
          <p:cNvSpPr/>
          <p:nvPr/>
        </p:nvSpPr>
        <p:spPr>
          <a:xfrm>
            <a:off x="826135" y="380365"/>
            <a:ext cx="3129915" cy="1372235"/>
          </a:xfrm>
          <a:custGeom>
            <a:avLst/>
            <a:gdLst/>
            <a:ahLst/>
            <a:cxnLst/>
            <a:rect l="l" t="t" r="r" b="b"/>
            <a:pathLst>
              <a:path w="3129915" h="1372235">
                <a:moveTo>
                  <a:pt x="138544" y="966774"/>
                </a:moveTo>
                <a:lnTo>
                  <a:pt x="59372" y="966774"/>
                </a:lnTo>
                <a:lnTo>
                  <a:pt x="59372" y="1363713"/>
                </a:lnTo>
                <a:lnTo>
                  <a:pt x="138544" y="1363713"/>
                </a:lnTo>
                <a:lnTo>
                  <a:pt x="138544" y="966774"/>
                </a:lnTo>
                <a:close/>
              </a:path>
              <a:path w="3129915" h="1372235">
                <a:moveTo>
                  <a:pt x="340677" y="0"/>
                </a:moveTo>
                <a:lnTo>
                  <a:pt x="0" y="0"/>
                </a:lnTo>
                <a:lnTo>
                  <a:pt x="0" y="69850"/>
                </a:lnTo>
                <a:lnTo>
                  <a:pt x="128879" y="69850"/>
                </a:lnTo>
                <a:lnTo>
                  <a:pt x="128879" y="397510"/>
                </a:lnTo>
                <a:lnTo>
                  <a:pt x="212331" y="397510"/>
                </a:lnTo>
                <a:lnTo>
                  <a:pt x="212331" y="69850"/>
                </a:lnTo>
                <a:lnTo>
                  <a:pt x="340677" y="69850"/>
                </a:lnTo>
                <a:lnTo>
                  <a:pt x="340677" y="0"/>
                </a:lnTo>
                <a:close/>
              </a:path>
              <a:path w="3129915" h="1372235">
                <a:moveTo>
                  <a:pt x="430060" y="1200607"/>
                </a:moveTo>
                <a:lnTo>
                  <a:pt x="427024" y="1144270"/>
                </a:lnTo>
                <a:lnTo>
                  <a:pt x="400011" y="1094193"/>
                </a:lnTo>
                <a:lnTo>
                  <a:pt x="357784" y="1072527"/>
                </a:lnTo>
                <a:lnTo>
                  <a:pt x="331825" y="1069695"/>
                </a:lnTo>
                <a:lnTo>
                  <a:pt x="306374" y="1072515"/>
                </a:lnTo>
                <a:lnTo>
                  <a:pt x="283502" y="1080719"/>
                </a:lnTo>
                <a:lnTo>
                  <a:pt x="263804" y="1093978"/>
                </a:lnTo>
                <a:lnTo>
                  <a:pt x="247853" y="1111935"/>
                </a:lnTo>
                <a:lnTo>
                  <a:pt x="247853" y="1076032"/>
                </a:lnTo>
                <a:lnTo>
                  <a:pt x="172326" y="1076032"/>
                </a:lnTo>
                <a:lnTo>
                  <a:pt x="172326" y="1363713"/>
                </a:lnTo>
                <a:lnTo>
                  <a:pt x="251548" y="1363713"/>
                </a:lnTo>
                <a:lnTo>
                  <a:pt x="251548" y="1214856"/>
                </a:lnTo>
                <a:lnTo>
                  <a:pt x="254762" y="1177391"/>
                </a:lnTo>
                <a:lnTo>
                  <a:pt x="264553" y="1151051"/>
                </a:lnTo>
                <a:lnTo>
                  <a:pt x="281178" y="1135507"/>
                </a:lnTo>
                <a:lnTo>
                  <a:pt x="304901" y="1130401"/>
                </a:lnTo>
                <a:lnTo>
                  <a:pt x="317017" y="1131836"/>
                </a:lnTo>
                <a:lnTo>
                  <a:pt x="347281" y="1158367"/>
                </a:lnTo>
                <a:lnTo>
                  <a:pt x="350850" y="1194803"/>
                </a:lnTo>
                <a:lnTo>
                  <a:pt x="350850" y="1363713"/>
                </a:lnTo>
                <a:lnTo>
                  <a:pt x="430060" y="1363713"/>
                </a:lnTo>
                <a:lnTo>
                  <a:pt x="430060" y="1200607"/>
                </a:lnTo>
                <a:close/>
              </a:path>
              <a:path w="3129915" h="1372235">
                <a:moveTo>
                  <a:pt x="622846" y="221742"/>
                </a:moveTo>
                <a:lnTo>
                  <a:pt x="617562" y="169138"/>
                </a:lnTo>
                <a:lnTo>
                  <a:pt x="599617" y="135166"/>
                </a:lnTo>
                <a:lnTo>
                  <a:pt x="566737" y="111747"/>
                </a:lnTo>
                <a:lnTo>
                  <a:pt x="525145" y="102958"/>
                </a:lnTo>
                <a:lnTo>
                  <a:pt x="502399" y="105765"/>
                </a:lnTo>
                <a:lnTo>
                  <a:pt x="480707" y="113855"/>
                </a:lnTo>
                <a:lnTo>
                  <a:pt x="460895" y="126784"/>
                </a:lnTo>
                <a:lnTo>
                  <a:pt x="443814" y="144132"/>
                </a:lnTo>
                <a:lnTo>
                  <a:pt x="443814" y="558"/>
                </a:lnTo>
                <a:lnTo>
                  <a:pt x="364578" y="558"/>
                </a:lnTo>
                <a:lnTo>
                  <a:pt x="364578" y="397510"/>
                </a:lnTo>
                <a:lnTo>
                  <a:pt x="443814" y="397510"/>
                </a:lnTo>
                <a:lnTo>
                  <a:pt x="443814" y="256044"/>
                </a:lnTo>
                <a:lnTo>
                  <a:pt x="447103" y="215722"/>
                </a:lnTo>
                <a:lnTo>
                  <a:pt x="457073" y="187223"/>
                </a:lnTo>
                <a:lnTo>
                  <a:pt x="473887" y="170307"/>
                </a:lnTo>
                <a:lnTo>
                  <a:pt x="497674" y="164719"/>
                </a:lnTo>
                <a:lnTo>
                  <a:pt x="518896" y="168351"/>
                </a:lnTo>
                <a:lnTo>
                  <a:pt x="533133" y="179832"/>
                </a:lnTo>
                <a:lnTo>
                  <a:pt x="541121" y="200139"/>
                </a:lnTo>
                <a:lnTo>
                  <a:pt x="543623" y="230174"/>
                </a:lnTo>
                <a:lnTo>
                  <a:pt x="543623" y="397510"/>
                </a:lnTo>
                <a:lnTo>
                  <a:pt x="622846" y="397510"/>
                </a:lnTo>
                <a:lnTo>
                  <a:pt x="622846" y="221742"/>
                </a:lnTo>
                <a:close/>
              </a:path>
              <a:path w="3129915" h="1372235">
                <a:moveTo>
                  <a:pt x="708406" y="1278724"/>
                </a:moveTo>
                <a:lnTo>
                  <a:pt x="688340" y="1225346"/>
                </a:lnTo>
                <a:lnTo>
                  <a:pt x="625487" y="1193736"/>
                </a:lnTo>
                <a:lnTo>
                  <a:pt x="568452" y="1178966"/>
                </a:lnTo>
                <a:lnTo>
                  <a:pt x="554443" y="1174178"/>
                </a:lnTo>
                <a:lnTo>
                  <a:pt x="544741" y="1168349"/>
                </a:lnTo>
                <a:lnTo>
                  <a:pt x="539102" y="1161224"/>
                </a:lnTo>
                <a:lnTo>
                  <a:pt x="537286" y="1152575"/>
                </a:lnTo>
                <a:lnTo>
                  <a:pt x="539978" y="1140853"/>
                </a:lnTo>
                <a:lnTo>
                  <a:pt x="547776" y="1132052"/>
                </a:lnTo>
                <a:lnTo>
                  <a:pt x="560235" y="1126528"/>
                </a:lnTo>
                <a:lnTo>
                  <a:pt x="576897" y="1124597"/>
                </a:lnTo>
                <a:lnTo>
                  <a:pt x="597611" y="1126985"/>
                </a:lnTo>
                <a:lnTo>
                  <a:pt x="611886" y="1134567"/>
                </a:lnTo>
                <a:lnTo>
                  <a:pt x="620420" y="1147978"/>
                </a:lnTo>
                <a:lnTo>
                  <a:pt x="623912" y="1167879"/>
                </a:lnTo>
                <a:lnTo>
                  <a:pt x="701548" y="1167879"/>
                </a:lnTo>
                <a:lnTo>
                  <a:pt x="693623" y="1125715"/>
                </a:lnTo>
                <a:lnTo>
                  <a:pt x="669912" y="1094181"/>
                </a:lnTo>
                <a:lnTo>
                  <a:pt x="631647" y="1074420"/>
                </a:lnTo>
                <a:lnTo>
                  <a:pt x="580059" y="1067574"/>
                </a:lnTo>
                <a:lnTo>
                  <a:pt x="529577" y="1074051"/>
                </a:lnTo>
                <a:lnTo>
                  <a:pt x="491147" y="1092466"/>
                </a:lnTo>
                <a:lnTo>
                  <a:pt x="466661" y="1121257"/>
                </a:lnTo>
                <a:lnTo>
                  <a:pt x="458076" y="1158913"/>
                </a:lnTo>
                <a:lnTo>
                  <a:pt x="459714" y="1174648"/>
                </a:lnTo>
                <a:lnTo>
                  <a:pt x="482879" y="1215390"/>
                </a:lnTo>
                <a:lnTo>
                  <a:pt x="538886" y="1242415"/>
                </a:lnTo>
                <a:lnTo>
                  <a:pt x="572668" y="1250226"/>
                </a:lnTo>
                <a:lnTo>
                  <a:pt x="597496" y="1256880"/>
                </a:lnTo>
                <a:lnTo>
                  <a:pt x="613994" y="1264615"/>
                </a:lnTo>
                <a:lnTo>
                  <a:pt x="623176" y="1274140"/>
                </a:lnTo>
                <a:lnTo>
                  <a:pt x="626021" y="1286129"/>
                </a:lnTo>
                <a:lnTo>
                  <a:pt x="622884" y="1297622"/>
                </a:lnTo>
                <a:lnTo>
                  <a:pt x="613994" y="1306449"/>
                </a:lnTo>
                <a:lnTo>
                  <a:pt x="600163" y="1312100"/>
                </a:lnTo>
                <a:lnTo>
                  <a:pt x="582180" y="1314094"/>
                </a:lnTo>
                <a:lnTo>
                  <a:pt x="560235" y="1311148"/>
                </a:lnTo>
                <a:lnTo>
                  <a:pt x="544410" y="1302359"/>
                </a:lnTo>
                <a:lnTo>
                  <a:pt x="534936" y="1287818"/>
                </a:lnTo>
                <a:lnTo>
                  <a:pt x="532003" y="1267637"/>
                </a:lnTo>
                <a:lnTo>
                  <a:pt x="451192" y="1267637"/>
                </a:lnTo>
                <a:lnTo>
                  <a:pt x="460438" y="1312265"/>
                </a:lnTo>
                <a:lnTo>
                  <a:pt x="485914" y="1345044"/>
                </a:lnTo>
                <a:lnTo>
                  <a:pt x="526656" y="1365262"/>
                </a:lnTo>
                <a:lnTo>
                  <a:pt x="581660" y="1372158"/>
                </a:lnTo>
                <a:lnTo>
                  <a:pt x="634428" y="1365656"/>
                </a:lnTo>
                <a:lnTo>
                  <a:pt x="674331" y="1347025"/>
                </a:lnTo>
                <a:lnTo>
                  <a:pt x="699592" y="1317612"/>
                </a:lnTo>
                <a:lnTo>
                  <a:pt x="708406" y="1278724"/>
                </a:lnTo>
                <a:close/>
              </a:path>
              <a:path w="3129915" h="1372235">
                <a:moveTo>
                  <a:pt x="883119" y="1076032"/>
                </a:moveTo>
                <a:lnTo>
                  <a:pt x="836650" y="1076032"/>
                </a:lnTo>
                <a:lnTo>
                  <a:pt x="836650" y="1006360"/>
                </a:lnTo>
                <a:lnTo>
                  <a:pt x="757415" y="1006360"/>
                </a:lnTo>
                <a:lnTo>
                  <a:pt x="757415" y="1076032"/>
                </a:lnTo>
                <a:lnTo>
                  <a:pt x="715162" y="1076032"/>
                </a:lnTo>
                <a:lnTo>
                  <a:pt x="715162" y="1135672"/>
                </a:lnTo>
                <a:lnTo>
                  <a:pt x="757415" y="1135672"/>
                </a:lnTo>
                <a:lnTo>
                  <a:pt x="757415" y="1267650"/>
                </a:lnTo>
                <a:lnTo>
                  <a:pt x="758075" y="1292440"/>
                </a:lnTo>
                <a:lnTo>
                  <a:pt x="771664" y="1338376"/>
                </a:lnTo>
                <a:lnTo>
                  <a:pt x="819429" y="1368221"/>
                </a:lnTo>
                <a:lnTo>
                  <a:pt x="843508" y="1370050"/>
                </a:lnTo>
                <a:lnTo>
                  <a:pt x="854519" y="1369834"/>
                </a:lnTo>
                <a:lnTo>
                  <a:pt x="863904" y="1369072"/>
                </a:lnTo>
                <a:lnTo>
                  <a:pt x="872985" y="1367624"/>
                </a:lnTo>
                <a:lnTo>
                  <a:pt x="883119" y="1365313"/>
                </a:lnTo>
                <a:lnTo>
                  <a:pt x="883119" y="1306169"/>
                </a:lnTo>
                <a:lnTo>
                  <a:pt x="870445" y="1307769"/>
                </a:lnTo>
                <a:lnTo>
                  <a:pt x="866749" y="1307769"/>
                </a:lnTo>
                <a:lnTo>
                  <a:pt x="852893" y="1305394"/>
                </a:lnTo>
                <a:lnTo>
                  <a:pt x="843572" y="1297813"/>
                </a:lnTo>
                <a:lnTo>
                  <a:pt x="838301" y="1284389"/>
                </a:lnTo>
                <a:lnTo>
                  <a:pt x="836650" y="1264488"/>
                </a:lnTo>
                <a:lnTo>
                  <a:pt x="836650" y="1135672"/>
                </a:lnTo>
                <a:lnTo>
                  <a:pt x="883119" y="1135672"/>
                </a:lnTo>
                <a:lnTo>
                  <a:pt x="883119" y="1076032"/>
                </a:lnTo>
                <a:close/>
              </a:path>
              <a:path w="3129915" h="1372235">
                <a:moveTo>
                  <a:pt x="896023" y="880694"/>
                </a:moveTo>
                <a:lnTo>
                  <a:pt x="861796" y="782510"/>
                </a:lnTo>
                <a:lnTo>
                  <a:pt x="836955" y="711238"/>
                </a:lnTo>
                <a:lnTo>
                  <a:pt x="779538" y="546544"/>
                </a:lnTo>
                <a:lnTo>
                  <a:pt x="757643" y="483743"/>
                </a:lnTo>
                <a:lnTo>
                  <a:pt x="753948" y="483743"/>
                </a:lnTo>
                <a:lnTo>
                  <a:pt x="753948" y="711238"/>
                </a:lnTo>
                <a:lnTo>
                  <a:pt x="648830" y="711238"/>
                </a:lnTo>
                <a:lnTo>
                  <a:pt x="701662" y="546544"/>
                </a:lnTo>
                <a:lnTo>
                  <a:pt x="753948" y="711238"/>
                </a:lnTo>
                <a:lnTo>
                  <a:pt x="753948" y="483743"/>
                </a:lnTo>
                <a:lnTo>
                  <a:pt x="648309" y="483743"/>
                </a:lnTo>
                <a:lnTo>
                  <a:pt x="510476" y="880694"/>
                </a:lnTo>
                <a:lnTo>
                  <a:pt x="595503" y="880694"/>
                </a:lnTo>
                <a:lnTo>
                  <a:pt x="627189" y="782510"/>
                </a:lnTo>
                <a:lnTo>
                  <a:pt x="776655" y="782510"/>
                </a:lnTo>
                <a:lnTo>
                  <a:pt x="808875" y="880694"/>
                </a:lnTo>
                <a:lnTo>
                  <a:pt x="896023" y="880694"/>
                </a:lnTo>
                <a:close/>
              </a:path>
              <a:path w="3129915" h="1372235">
                <a:moveTo>
                  <a:pt x="934796" y="258368"/>
                </a:moveTo>
                <a:lnTo>
                  <a:pt x="930211" y="219824"/>
                </a:lnTo>
                <a:lnTo>
                  <a:pt x="928446" y="204914"/>
                </a:lnTo>
                <a:lnTo>
                  <a:pt x="910069" y="161264"/>
                </a:lnTo>
                <a:lnTo>
                  <a:pt x="909574" y="160705"/>
                </a:lnTo>
                <a:lnTo>
                  <a:pt x="880719" y="128625"/>
                </a:lnTo>
                <a:lnTo>
                  <a:pt x="852932" y="114160"/>
                </a:lnTo>
                <a:lnTo>
                  <a:pt x="852932" y="219824"/>
                </a:lnTo>
                <a:lnTo>
                  <a:pt x="729869" y="219824"/>
                </a:lnTo>
                <a:lnTo>
                  <a:pt x="737450" y="194119"/>
                </a:lnTo>
                <a:lnTo>
                  <a:pt x="750595" y="175628"/>
                </a:lnTo>
                <a:lnTo>
                  <a:pt x="769073" y="164452"/>
                </a:lnTo>
                <a:lnTo>
                  <a:pt x="792721" y="160705"/>
                </a:lnTo>
                <a:lnTo>
                  <a:pt x="816610" y="164973"/>
                </a:lnTo>
                <a:lnTo>
                  <a:pt x="835304" y="177012"/>
                </a:lnTo>
                <a:lnTo>
                  <a:pt x="847763" y="195681"/>
                </a:lnTo>
                <a:lnTo>
                  <a:pt x="852932" y="219824"/>
                </a:lnTo>
                <a:lnTo>
                  <a:pt x="852932" y="114160"/>
                </a:lnTo>
                <a:lnTo>
                  <a:pt x="841425" y="108153"/>
                </a:lnTo>
                <a:lnTo>
                  <a:pt x="793242" y="101066"/>
                </a:lnTo>
                <a:lnTo>
                  <a:pt x="745185" y="108102"/>
                </a:lnTo>
                <a:lnTo>
                  <a:pt x="705294" y="128181"/>
                </a:lnTo>
                <a:lnTo>
                  <a:pt x="675005" y="159791"/>
                </a:lnTo>
                <a:lnTo>
                  <a:pt x="655777" y="201396"/>
                </a:lnTo>
                <a:lnTo>
                  <a:pt x="649046" y="251498"/>
                </a:lnTo>
                <a:lnTo>
                  <a:pt x="655701" y="303618"/>
                </a:lnTo>
                <a:lnTo>
                  <a:pt x="674878" y="346354"/>
                </a:lnTo>
                <a:lnTo>
                  <a:pt x="705408" y="378447"/>
                </a:lnTo>
                <a:lnTo>
                  <a:pt x="746137" y="398627"/>
                </a:lnTo>
                <a:lnTo>
                  <a:pt x="795883" y="405625"/>
                </a:lnTo>
                <a:lnTo>
                  <a:pt x="845058" y="399376"/>
                </a:lnTo>
                <a:lnTo>
                  <a:pt x="885075" y="380961"/>
                </a:lnTo>
                <a:lnTo>
                  <a:pt x="915098" y="350862"/>
                </a:lnTo>
                <a:lnTo>
                  <a:pt x="918337" y="343865"/>
                </a:lnTo>
                <a:lnTo>
                  <a:pt x="934262" y="309562"/>
                </a:lnTo>
                <a:lnTo>
                  <a:pt x="850290" y="309562"/>
                </a:lnTo>
                <a:lnTo>
                  <a:pt x="842187" y="324497"/>
                </a:lnTo>
                <a:lnTo>
                  <a:pt x="830618" y="335229"/>
                </a:lnTo>
                <a:lnTo>
                  <a:pt x="815670" y="341706"/>
                </a:lnTo>
                <a:lnTo>
                  <a:pt x="797458" y="343865"/>
                </a:lnTo>
                <a:lnTo>
                  <a:pt x="770343" y="339420"/>
                </a:lnTo>
                <a:lnTo>
                  <a:pt x="749668" y="326453"/>
                </a:lnTo>
                <a:lnTo>
                  <a:pt x="736117" y="305574"/>
                </a:lnTo>
                <a:lnTo>
                  <a:pt x="730402" y="277368"/>
                </a:lnTo>
                <a:lnTo>
                  <a:pt x="934262" y="277368"/>
                </a:lnTo>
                <a:lnTo>
                  <a:pt x="934796" y="268922"/>
                </a:lnTo>
                <a:lnTo>
                  <a:pt x="934796" y="258368"/>
                </a:lnTo>
                <a:close/>
              </a:path>
              <a:path w="3129915" h="1372235">
                <a:moveTo>
                  <a:pt x="993495" y="483743"/>
                </a:moveTo>
                <a:lnTo>
                  <a:pt x="914260" y="483743"/>
                </a:lnTo>
                <a:lnTo>
                  <a:pt x="914260" y="880694"/>
                </a:lnTo>
                <a:lnTo>
                  <a:pt x="993495" y="880694"/>
                </a:lnTo>
                <a:lnTo>
                  <a:pt x="993495" y="483743"/>
                </a:lnTo>
                <a:close/>
              </a:path>
              <a:path w="3129915" h="1372235">
                <a:moveTo>
                  <a:pt x="993711" y="1076032"/>
                </a:moveTo>
                <a:lnTo>
                  <a:pt x="914476" y="1076032"/>
                </a:lnTo>
                <a:lnTo>
                  <a:pt x="914476" y="1363713"/>
                </a:lnTo>
                <a:lnTo>
                  <a:pt x="993711" y="1363713"/>
                </a:lnTo>
                <a:lnTo>
                  <a:pt x="993711" y="1076032"/>
                </a:lnTo>
                <a:close/>
              </a:path>
              <a:path w="3129915" h="1372235">
                <a:moveTo>
                  <a:pt x="993711" y="966774"/>
                </a:moveTo>
                <a:lnTo>
                  <a:pt x="914476" y="966774"/>
                </a:lnTo>
                <a:lnTo>
                  <a:pt x="914476" y="1042784"/>
                </a:lnTo>
                <a:lnTo>
                  <a:pt x="993711" y="1042784"/>
                </a:lnTo>
                <a:lnTo>
                  <a:pt x="993711" y="966774"/>
                </a:lnTo>
                <a:close/>
              </a:path>
              <a:path w="3129915" h="1372235">
                <a:moveTo>
                  <a:pt x="1189177" y="1076032"/>
                </a:moveTo>
                <a:lnTo>
                  <a:pt x="1142707" y="1076032"/>
                </a:lnTo>
                <a:lnTo>
                  <a:pt x="1142707" y="1006360"/>
                </a:lnTo>
                <a:lnTo>
                  <a:pt x="1063472" y="1006360"/>
                </a:lnTo>
                <a:lnTo>
                  <a:pt x="1063472" y="1076032"/>
                </a:lnTo>
                <a:lnTo>
                  <a:pt x="1021219" y="1076032"/>
                </a:lnTo>
                <a:lnTo>
                  <a:pt x="1021219" y="1135672"/>
                </a:lnTo>
                <a:lnTo>
                  <a:pt x="1063472" y="1135672"/>
                </a:lnTo>
                <a:lnTo>
                  <a:pt x="1063472" y="1267650"/>
                </a:lnTo>
                <a:lnTo>
                  <a:pt x="1064133" y="1292440"/>
                </a:lnTo>
                <a:lnTo>
                  <a:pt x="1077722" y="1338376"/>
                </a:lnTo>
                <a:lnTo>
                  <a:pt x="1125486" y="1368221"/>
                </a:lnTo>
                <a:lnTo>
                  <a:pt x="1149565" y="1370050"/>
                </a:lnTo>
                <a:lnTo>
                  <a:pt x="1160576" y="1369834"/>
                </a:lnTo>
                <a:lnTo>
                  <a:pt x="1169962" y="1369072"/>
                </a:lnTo>
                <a:lnTo>
                  <a:pt x="1179042" y="1367624"/>
                </a:lnTo>
                <a:lnTo>
                  <a:pt x="1189177" y="1365313"/>
                </a:lnTo>
                <a:lnTo>
                  <a:pt x="1189177" y="1306169"/>
                </a:lnTo>
                <a:lnTo>
                  <a:pt x="1176502" y="1307769"/>
                </a:lnTo>
                <a:lnTo>
                  <a:pt x="1172806" y="1307769"/>
                </a:lnTo>
                <a:lnTo>
                  <a:pt x="1158963" y="1305394"/>
                </a:lnTo>
                <a:lnTo>
                  <a:pt x="1149629" y="1297813"/>
                </a:lnTo>
                <a:lnTo>
                  <a:pt x="1144358" y="1284389"/>
                </a:lnTo>
                <a:lnTo>
                  <a:pt x="1142707" y="1264488"/>
                </a:lnTo>
                <a:lnTo>
                  <a:pt x="1142707" y="1135672"/>
                </a:lnTo>
                <a:lnTo>
                  <a:pt x="1189177" y="1135672"/>
                </a:lnTo>
                <a:lnTo>
                  <a:pt x="1189177" y="1076032"/>
                </a:lnTo>
                <a:close/>
              </a:path>
              <a:path w="3129915" h="1372235">
                <a:moveTo>
                  <a:pt x="1294206" y="880706"/>
                </a:moveTo>
                <a:lnTo>
                  <a:pt x="1290510" y="861491"/>
                </a:lnTo>
                <a:lnTo>
                  <a:pt x="1288059" y="839457"/>
                </a:lnTo>
                <a:lnTo>
                  <a:pt x="1287894" y="836345"/>
                </a:lnTo>
                <a:lnTo>
                  <a:pt x="1287627" y="831075"/>
                </a:lnTo>
                <a:lnTo>
                  <a:pt x="1286700" y="813358"/>
                </a:lnTo>
                <a:lnTo>
                  <a:pt x="1286306" y="784313"/>
                </a:lnTo>
                <a:lnTo>
                  <a:pt x="1286383" y="749795"/>
                </a:lnTo>
                <a:lnTo>
                  <a:pt x="1286573" y="740778"/>
                </a:lnTo>
                <a:lnTo>
                  <a:pt x="1286725" y="729462"/>
                </a:lnTo>
                <a:lnTo>
                  <a:pt x="1285468" y="680250"/>
                </a:lnTo>
                <a:lnTo>
                  <a:pt x="1274965" y="640524"/>
                </a:lnTo>
                <a:lnTo>
                  <a:pt x="1240739" y="603491"/>
                </a:lnTo>
                <a:lnTo>
                  <a:pt x="1192339" y="586714"/>
                </a:lnTo>
                <a:lnTo>
                  <a:pt x="1162697" y="584568"/>
                </a:lnTo>
                <a:lnTo>
                  <a:pt x="1110462" y="591299"/>
                </a:lnTo>
                <a:lnTo>
                  <a:pt x="1070457" y="610755"/>
                </a:lnTo>
                <a:lnTo>
                  <a:pt x="1044232" y="641794"/>
                </a:lnTo>
                <a:lnTo>
                  <a:pt x="1033297" y="683272"/>
                </a:lnTo>
                <a:lnTo>
                  <a:pt x="1114628" y="683272"/>
                </a:lnTo>
                <a:lnTo>
                  <a:pt x="1118590" y="664565"/>
                </a:lnTo>
                <a:lnTo>
                  <a:pt x="1128153" y="651205"/>
                </a:lnTo>
                <a:lnTo>
                  <a:pt x="1143355" y="643191"/>
                </a:lnTo>
                <a:lnTo>
                  <a:pt x="1164272" y="640524"/>
                </a:lnTo>
                <a:lnTo>
                  <a:pt x="1185430" y="643877"/>
                </a:lnTo>
                <a:lnTo>
                  <a:pt x="1200111" y="654304"/>
                </a:lnTo>
                <a:lnTo>
                  <a:pt x="1208760" y="672350"/>
                </a:lnTo>
                <a:lnTo>
                  <a:pt x="1211808" y="698576"/>
                </a:lnTo>
                <a:lnTo>
                  <a:pt x="1211808" y="749795"/>
                </a:lnTo>
                <a:lnTo>
                  <a:pt x="1207541" y="784313"/>
                </a:lnTo>
                <a:lnTo>
                  <a:pt x="1195095" y="809828"/>
                </a:lnTo>
                <a:lnTo>
                  <a:pt x="1175042" y="825639"/>
                </a:lnTo>
                <a:lnTo>
                  <a:pt x="1147902" y="831075"/>
                </a:lnTo>
                <a:lnTo>
                  <a:pt x="1130427" y="828535"/>
                </a:lnTo>
                <a:lnTo>
                  <a:pt x="1116736" y="821512"/>
                </a:lnTo>
                <a:lnTo>
                  <a:pt x="1107795" y="810818"/>
                </a:lnTo>
                <a:lnTo>
                  <a:pt x="1104595" y="797306"/>
                </a:lnTo>
                <a:lnTo>
                  <a:pt x="1108417" y="782624"/>
                </a:lnTo>
                <a:lnTo>
                  <a:pt x="1120571" y="771359"/>
                </a:lnTo>
                <a:lnTo>
                  <a:pt x="1142022" y="762774"/>
                </a:lnTo>
                <a:lnTo>
                  <a:pt x="1173772" y="756119"/>
                </a:lnTo>
                <a:lnTo>
                  <a:pt x="1201254" y="751903"/>
                </a:lnTo>
                <a:lnTo>
                  <a:pt x="1202296" y="751370"/>
                </a:lnTo>
                <a:lnTo>
                  <a:pt x="1205992" y="750849"/>
                </a:lnTo>
                <a:lnTo>
                  <a:pt x="1211808" y="749795"/>
                </a:lnTo>
                <a:lnTo>
                  <a:pt x="1211808" y="698576"/>
                </a:lnTo>
                <a:lnTo>
                  <a:pt x="1183906" y="700976"/>
                </a:lnTo>
                <a:lnTo>
                  <a:pt x="1126909" y="709345"/>
                </a:lnTo>
                <a:lnTo>
                  <a:pt x="1068095" y="727176"/>
                </a:lnTo>
                <a:lnTo>
                  <a:pt x="1027264" y="769937"/>
                </a:lnTo>
                <a:lnTo>
                  <a:pt x="1022197" y="799934"/>
                </a:lnTo>
                <a:lnTo>
                  <a:pt x="1029843" y="835139"/>
                </a:lnTo>
                <a:lnTo>
                  <a:pt x="1051306" y="862672"/>
                </a:lnTo>
                <a:lnTo>
                  <a:pt x="1084364" y="880618"/>
                </a:lnTo>
                <a:lnTo>
                  <a:pt x="1126782" y="887031"/>
                </a:lnTo>
                <a:lnTo>
                  <a:pt x="1158506" y="884085"/>
                </a:lnTo>
                <a:lnTo>
                  <a:pt x="1184605" y="874953"/>
                </a:lnTo>
                <a:lnTo>
                  <a:pt x="1205941" y="859193"/>
                </a:lnTo>
                <a:lnTo>
                  <a:pt x="1223429" y="836345"/>
                </a:lnTo>
                <a:lnTo>
                  <a:pt x="1223543" y="855535"/>
                </a:lnTo>
                <a:lnTo>
                  <a:pt x="1223962" y="862672"/>
                </a:lnTo>
                <a:lnTo>
                  <a:pt x="1224762" y="870458"/>
                </a:lnTo>
                <a:lnTo>
                  <a:pt x="1226058" y="880706"/>
                </a:lnTo>
                <a:lnTo>
                  <a:pt x="1294206" y="880706"/>
                </a:lnTo>
                <a:close/>
              </a:path>
              <a:path w="3129915" h="1372235">
                <a:moveTo>
                  <a:pt x="1481696" y="1076045"/>
                </a:moveTo>
                <a:lnTo>
                  <a:pt x="1402473" y="1076045"/>
                </a:lnTo>
                <a:lnTo>
                  <a:pt x="1402473" y="1224902"/>
                </a:lnTo>
                <a:lnTo>
                  <a:pt x="1401940" y="1245565"/>
                </a:lnTo>
                <a:lnTo>
                  <a:pt x="1391920" y="1284541"/>
                </a:lnTo>
                <a:lnTo>
                  <a:pt x="1349121" y="1309357"/>
                </a:lnTo>
                <a:lnTo>
                  <a:pt x="1337005" y="1307998"/>
                </a:lnTo>
                <a:lnTo>
                  <a:pt x="1306753" y="1281391"/>
                </a:lnTo>
                <a:lnTo>
                  <a:pt x="1303172" y="1244955"/>
                </a:lnTo>
                <a:lnTo>
                  <a:pt x="1303172" y="1076045"/>
                </a:lnTo>
                <a:lnTo>
                  <a:pt x="1223962" y="1076045"/>
                </a:lnTo>
                <a:lnTo>
                  <a:pt x="1223962" y="1239151"/>
                </a:lnTo>
                <a:lnTo>
                  <a:pt x="1224648" y="1271930"/>
                </a:lnTo>
                <a:lnTo>
                  <a:pt x="1231531" y="1312926"/>
                </a:lnTo>
                <a:lnTo>
                  <a:pt x="1254086" y="1345565"/>
                </a:lnTo>
                <a:lnTo>
                  <a:pt x="1296466" y="1367243"/>
                </a:lnTo>
                <a:lnTo>
                  <a:pt x="1322197" y="1370063"/>
                </a:lnTo>
                <a:lnTo>
                  <a:pt x="1347355" y="1367243"/>
                </a:lnTo>
                <a:lnTo>
                  <a:pt x="1370126" y="1359039"/>
                </a:lnTo>
                <a:lnTo>
                  <a:pt x="1389938" y="1345780"/>
                </a:lnTo>
                <a:lnTo>
                  <a:pt x="1406169" y="1327823"/>
                </a:lnTo>
                <a:lnTo>
                  <a:pt x="1406169" y="1363726"/>
                </a:lnTo>
                <a:lnTo>
                  <a:pt x="1481696" y="1363726"/>
                </a:lnTo>
                <a:lnTo>
                  <a:pt x="1481696" y="1076045"/>
                </a:lnTo>
                <a:close/>
              </a:path>
              <a:path w="3129915" h="1372235">
                <a:moveTo>
                  <a:pt x="1583448" y="717588"/>
                </a:moveTo>
                <a:lnTo>
                  <a:pt x="1580413" y="661238"/>
                </a:lnTo>
                <a:lnTo>
                  <a:pt x="1553400" y="611174"/>
                </a:lnTo>
                <a:lnTo>
                  <a:pt x="1511185" y="589495"/>
                </a:lnTo>
                <a:lnTo>
                  <a:pt x="1485214" y="586676"/>
                </a:lnTo>
                <a:lnTo>
                  <a:pt x="1459763" y="589483"/>
                </a:lnTo>
                <a:lnTo>
                  <a:pt x="1436890" y="597687"/>
                </a:lnTo>
                <a:lnTo>
                  <a:pt x="1417193" y="610946"/>
                </a:lnTo>
                <a:lnTo>
                  <a:pt x="1401241" y="628904"/>
                </a:lnTo>
                <a:lnTo>
                  <a:pt x="1401241" y="593013"/>
                </a:lnTo>
                <a:lnTo>
                  <a:pt x="1325714" y="593013"/>
                </a:lnTo>
                <a:lnTo>
                  <a:pt x="1325714" y="880694"/>
                </a:lnTo>
                <a:lnTo>
                  <a:pt x="1404937" y="880694"/>
                </a:lnTo>
                <a:lnTo>
                  <a:pt x="1404937" y="731837"/>
                </a:lnTo>
                <a:lnTo>
                  <a:pt x="1408150" y="694359"/>
                </a:lnTo>
                <a:lnTo>
                  <a:pt x="1417942" y="668032"/>
                </a:lnTo>
                <a:lnTo>
                  <a:pt x="1434579" y="652487"/>
                </a:lnTo>
                <a:lnTo>
                  <a:pt x="1458290" y="647382"/>
                </a:lnTo>
                <a:lnTo>
                  <a:pt x="1470406" y="648817"/>
                </a:lnTo>
                <a:lnTo>
                  <a:pt x="1500670" y="675335"/>
                </a:lnTo>
                <a:lnTo>
                  <a:pt x="1504238" y="711784"/>
                </a:lnTo>
                <a:lnTo>
                  <a:pt x="1504238" y="880694"/>
                </a:lnTo>
                <a:lnTo>
                  <a:pt x="1583448" y="880694"/>
                </a:lnTo>
                <a:lnTo>
                  <a:pt x="1583448" y="717588"/>
                </a:lnTo>
                <a:close/>
              </a:path>
              <a:path w="3129915" h="1372235">
                <a:moveTo>
                  <a:pt x="1676527" y="1076032"/>
                </a:moveTo>
                <a:lnTo>
                  <a:pt x="1630057" y="1076032"/>
                </a:lnTo>
                <a:lnTo>
                  <a:pt x="1630057" y="1006360"/>
                </a:lnTo>
                <a:lnTo>
                  <a:pt x="1550822" y="1006360"/>
                </a:lnTo>
                <a:lnTo>
                  <a:pt x="1550822" y="1076032"/>
                </a:lnTo>
                <a:lnTo>
                  <a:pt x="1508569" y="1076032"/>
                </a:lnTo>
                <a:lnTo>
                  <a:pt x="1508569" y="1135672"/>
                </a:lnTo>
                <a:lnTo>
                  <a:pt x="1550822" y="1135672"/>
                </a:lnTo>
                <a:lnTo>
                  <a:pt x="1550822" y="1267650"/>
                </a:lnTo>
                <a:lnTo>
                  <a:pt x="1551495" y="1292440"/>
                </a:lnTo>
                <a:lnTo>
                  <a:pt x="1565071" y="1338376"/>
                </a:lnTo>
                <a:lnTo>
                  <a:pt x="1612849" y="1368221"/>
                </a:lnTo>
                <a:lnTo>
                  <a:pt x="1636915" y="1370050"/>
                </a:lnTo>
                <a:lnTo>
                  <a:pt x="1647939" y="1369834"/>
                </a:lnTo>
                <a:lnTo>
                  <a:pt x="1657311" y="1369072"/>
                </a:lnTo>
                <a:lnTo>
                  <a:pt x="1666405" y="1367624"/>
                </a:lnTo>
                <a:lnTo>
                  <a:pt x="1676527" y="1365313"/>
                </a:lnTo>
                <a:lnTo>
                  <a:pt x="1676527" y="1306169"/>
                </a:lnTo>
                <a:lnTo>
                  <a:pt x="1663852" y="1307769"/>
                </a:lnTo>
                <a:lnTo>
                  <a:pt x="1660156" y="1307769"/>
                </a:lnTo>
                <a:lnTo>
                  <a:pt x="1646313" y="1305394"/>
                </a:lnTo>
                <a:lnTo>
                  <a:pt x="1636991" y="1297813"/>
                </a:lnTo>
                <a:lnTo>
                  <a:pt x="1631721" y="1284389"/>
                </a:lnTo>
                <a:lnTo>
                  <a:pt x="1630057" y="1264488"/>
                </a:lnTo>
                <a:lnTo>
                  <a:pt x="1630057" y="1135672"/>
                </a:lnTo>
                <a:lnTo>
                  <a:pt x="1676527" y="1135672"/>
                </a:lnTo>
                <a:lnTo>
                  <a:pt x="1676527" y="1076032"/>
                </a:lnTo>
                <a:close/>
              </a:path>
              <a:path w="3129915" h="1372235">
                <a:moveTo>
                  <a:pt x="1979510" y="1224902"/>
                </a:moveTo>
                <a:lnTo>
                  <a:pt x="1974926" y="1186357"/>
                </a:lnTo>
                <a:lnTo>
                  <a:pt x="1973160" y="1171448"/>
                </a:lnTo>
                <a:lnTo>
                  <a:pt x="1954784" y="1127798"/>
                </a:lnTo>
                <a:lnTo>
                  <a:pt x="1954276" y="1127239"/>
                </a:lnTo>
                <a:lnTo>
                  <a:pt x="1925434" y="1095146"/>
                </a:lnTo>
                <a:lnTo>
                  <a:pt x="1897646" y="1080681"/>
                </a:lnTo>
                <a:lnTo>
                  <a:pt x="1897646" y="1186357"/>
                </a:lnTo>
                <a:lnTo>
                  <a:pt x="1774583" y="1186357"/>
                </a:lnTo>
                <a:lnTo>
                  <a:pt x="1795310" y="1142149"/>
                </a:lnTo>
                <a:lnTo>
                  <a:pt x="1837436" y="1127239"/>
                </a:lnTo>
                <a:lnTo>
                  <a:pt x="1880019" y="1143533"/>
                </a:lnTo>
                <a:lnTo>
                  <a:pt x="1897646" y="1186357"/>
                </a:lnTo>
                <a:lnTo>
                  <a:pt x="1897646" y="1080681"/>
                </a:lnTo>
                <a:lnTo>
                  <a:pt x="1886140" y="1074686"/>
                </a:lnTo>
                <a:lnTo>
                  <a:pt x="1837956" y="1067600"/>
                </a:lnTo>
                <a:lnTo>
                  <a:pt x="1789899" y="1074623"/>
                </a:lnTo>
                <a:lnTo>
                  <a:pt x="1750009" y="1094701"/>
                </a:lnTo>
                <a:lnTo>
                  <a:pt x="1719719" y="1126312"/>
                </a:lnTo>
                <a:lnTo>
                  <a:pt x="1700491" y="1167930"/>
                </a:lnTo>
                <a:lnTo>
                  <a:pt x="1693760" y="1218031"/>
                </a:lnTo>
                <a:lnTo>
                  <a:pt x="1700415" y="1270139"/>
                </a:lnTo>
                <a:lnTo>
                  <a:pt x="1719592" y="1312875"/>
                </a:lnTo>
                <a:lnTo>
                  <a:pt x="1750123" y="1344968"/>
                </a:lnTo>
                <a:lnTo>
                  <a:pt x="1790852" y="1365148"/>
                </a:lnTo>
                <a:lnTo>
                  <a:pt x="1840598" y="1372158"/>
                </a:lnTo>
                <a:lnTo>
                  <a:pt x="1889772" y="1365910"/>
                </a:lnTo>
                <a:lnTo>
                  <a:pt x="1929790" y="1347482"/>
                </a:lnTo>
                <a:lnTo>
                  <a:pt x="1959800" y="1317383"/>
                </a:lnTo>
                <a:lnTo>
                  <a:pt x="1963051" y="1310398"/>
                </a:lnTo>
                <a:lnTo>
                  <a:pt x="1978977" y="1276096"/>
                </a:lnTo>
                <a:lnTo>
                  <a:pt x="1895005" y="1276096"/>
                </a:lnTo>
                <a:lnTo>
                  <a:pt x="1886902" y="1291031"/>
                </a:lnTo>
                <a:lnTo>
                  <a:pt x="1875332" y="1301750"/>
                </a:lnTo>
                <a:lnTo>
                  <a:pt x="1860384" y="1308227"/>
                </a:lnTo>
                <a:lnTo>
                  <a:pt x="1842173" y="1310398"/>
                </a:lnTo>
                <a:lnTo>
                  <a:pt x="1815058" y="1305941"/>
                </a:lnTo>
                <a:lnTo>
                  <a:pt x="1794383" y="1292987"/>
                </a:lnTo>
                <a:lnTo>
                  <a:pt x="1780832" y="1272108"/>
                </a:lnTo>
                <a:lnTo>
                  <a:pt x="1775117" y="1243901"/>
                </a:lnTo>
                <a:lnTo>
                  <a:pt x="1978977" y="1243901"/>
                </a:lnTo>
                <a:lnTo>
                  <a:pt x="1979510" y="1235456"/>
                </a:lnTo>
                <a:lnTo>
                  <a:pt x="1979510" y="1224902"/>
                </a:lnTo>
                <a:close/>
              </a:path>
              <a:path w="3129915" h="1372235">
                <a:moveTo>
                  <a:pt x="2001443" y="483184"/>
                </a:moveTo>
                <a:lnTo>
                  <a:pt x="1660766" y="483184"/>
                </a:lnTo>
                <a:lnTo>
                  <a:pt x="1660766" y="553034"/>
                </a:lnTo>
                <a:lnTo>
                  <a:pt x="1789645" y="553034"/>
                </a:lnTo>
                <a:lnTo>
                  <a:pt x="1789645" y="880694"/>
                </a:lnTo>
                <a:lnTo>
                  <a:pt x="1873097" y="880694"/>
                </a:lnTo>
                <a:lnTo>
                  <a:pt x="1873097" y="553034"/>
                </a:lnTo>
                <a:lnTo>
                  <a:pt x="2001443" y="553034"/>
                </a:lnTo>
                <a:lnTo>
                  <a:pt x="2001443" y="483184"/>
                </a:lnTo>
                <a:close/>
              </a:path>
              <a:path w="3129915" h="1372235">
                <a:moveTo>
                  <a:pt x="2206498" y="593013"/>
                </a:moveTo>
                <a:lnTo>
                  <a:pt x="2127275" y="593013"/>
                </a:lnTo>
                <a:lnTo>
                  <a:pt x="2127275" y="741870"/>
                </a:lnTo>
                <a:lnTo>
                  <a:pt x="2126742" y="762546"/>
                </a:lnTo>
                <a:lnTo>
                  <a:pt x="2116721" y="801509"/>
                </a:lnTo>
                <a:lnTo>
                  <a:pt x="2073922" y="826325"/>
                </a:lnTo>
                <a:lnTo>
                  <a:pt x="2061806" y="824966"/>
                </a:lnTo>
                <a:lnTo>
                  <a:pt x="2031542" y="798360"/>
                </a:lnTo>
                <a:lnTo>
                  <a:pt x="2027974" y="761923"/>
                </a:lnTo>
                <a:lnTo>
                  <a:pt x="2027974" y="593013"/>
                </a:lnTo>
                <a:lnTo>
                  <a:pt x="1948764" y="593013"/>
                </a:lnTo>
                <a:lnTo>
                  <a:pt x="1948764" y="756119"/>
                </a:lnTo>
                <a:lnTo>
                  <a:pt x="1949437" y="788898"/>
                </a:lnTo>
                <a:lnTo>
                  <a:pt x="1956333" y="829906"/>
                </a:lnTo>
                <a:lnTo>
                  <a:pt x="1978888" y="862533"/>
                </a:lnTo>
                <a:lnTo>
                  <a:pt x="2021255" y="884212"/>
                </a:lnTo>
                <a:lnTo>
                  <a:pt x="2046998" y="887031"/>
                </a:lnTo>
                <a:lnTo>
                  <a:pt x="2072157" y="884212"/>
                </a:lnTo>
                <a:lnTo>
                  <a:pt x="2094928" y="876007"/>
                </a:lnTo>
                <a:lnTo>
                  <a:pt x="2114727" y="862761"/>
                </a:lnTo>
                <a:lnTo>
                  <a:pt x="2130971" y="844804"/>
                </a:lnTo>
                <a:lnTo>
                  <a:pt x="2130971" y="880694"/>
                </a:lnTo>
                <a:lnTo>
                  <a:pt x="2206498" y="880694"/>
                </a:lnTo>
                <a:lnTo>
                  <a:pt x="2206498" y="593013"/>
                </a:lnTo>
                <a:close/>
              </a:path>
              <a:path w="3129915" h="1372235">
                <a:moveTo>
                  <a:pt x="2421140" y="589318"/>
                </a:moveTo>
                <a:lnTo>
                  <a:pt x="2413736" y="586676"/>
                </a:lnTo>
                <a:lnTo>
                  <a:pt x="2408986" y="586143"/>
                </a:lnTo>
                <a:lnTo>
                  <a:pt x="2400008" y="586143"/>
                </a:lnTo>
                <a:lnTo>
                  <a:pt x="2374544" y="589064"/>
                </a:lnTo>
                <a:lnTo>
                  <a:pt x="2352395" y="597623"/>
                </a:lnTo>
                <a:lnTo>
                  <a:pt x="2334120" y="611530"/>
                </a:lnTo>
                <a:lnTo>
                  <a:pt x="2320252" y="630478"/>
                </a:lnTo>
                <a:lnTo>
                  <a:pt x="2320252" y="593013"/>
                </a:lnTo>
                <a:lnTo>
                  <a:pt x="2244725" y="593013"/>
                </a:lnTo>
                <a:lnTo>
                  <a:pt x="2244725" y="880694"/>
                </a:lnTo>
                <a:lnTo>
                  <a:pt x="2323960" y="880694"/>
                </a:lnTo>
                <a:lnTo>
                  <a:pt x="2323960" y="753478"/>
                </a:lnTo>
                <a:lnTo>
                  <a:pt x="2328100" y="708304"/>
                </a:lnTo>
                <a:lnTo>
                  <a:pt x="2341245" y="677862"/>
                </a:lnTo>
                <a:lnTo>
                  <a:pt x="2364498" y="660692"/>
                </a:lnTo>
                <a:lnTo>
                  <a:pt x="2398953" y="655294"/>
                </a:lnTo>
                <a:lnTo>
                  <a:pt x="2407399" y="655294"/>
                </a:lnTo>
                <a:lnTo>
                  <a:pt x="2412682" y="655828"/>
                </a:lnTo>
                <a:lnTo>
                  <a:pt x="2421140" y="657936"/>
                </a:lnTo>
                <a:lnTo>
                  <a:pt x="2421140" y="589318"/>
                </a:lnTo>
                <a:close/>
              </a:path>
              <a:path w="3129915" h="1372235">
                <a:moveTo>
                  <a:pt x="2533523" y="483743"/>
                </a:moveTo>
                <a:lnTo>
                  <a:pt x="2454300" y="483743"/>
                </a:lnTo>
                <a:lnTo>
                  <a:pt x="2454300" y="559752"/>
                </a:lnTo>
                <a:lnTo>
                  <a:pt x="2533523" y="559752"/>
                </a:lnTo>
                <a:lnTo>
                  <a:pt x="2533523" y="483743"/>
                </a:lnTo>
                <a:close/>
              </a:path>
              <a:path w="3129915" h="1372235">
                <a:moveTo>
                  <a:pt x="2533535" y="593001"/>
                </a:moveTo>
                <a:lnTo>
                  <a:pt x="2454300" y="593001"/>
                </a:lnTo>
                <a:lnTo>
                  <a:pt x="2454300" y="880681"/>
                </a:lnTo>
                <a:lnTo>
                  <a:pt x="2533535" y="880681"/>
                </a:lnTo>
                <a:lnTo>
                  <a:pt x="2533535" y="593001"/>
                </a:lnTo>
                <a:close/>
              </a:path>
              <a:path w="3129915" h="1372235">
                <a:moveTo>
                  <a:pt x="2828125" y="717588"/>
                </a:moveTo>
                <a:lnTo>
                  <a:pt x="2825102" y="661238"/>
                </a:lnTo>
                <a:lnTo>
                  <a:pt x="2798076" y="611162"/>
                </a:lnTo>
                <a:lnTo>
                  <a:pt x="2755862" y="589495"/>
                </a:lnTo>
                <a:lnTo>
                  <a:pt x="2729890" y="586676"/>
                </a:lnTo>
                <a:lnTo>
                  <a:pt x="2704452" y="589483"/>
                </a:lnTo>
                <a:lnTo>
                  <a:pt x="2681579" y="597687"/>
                </a:lnTo>
                <a:lnTo>
                  <a:pt x="2661869" y="610946"/>
                </a:lnTo>
                <a:lnTo>
                  <a:pt x="2645918" y="628904"/>
                </a:lnTo>
                <a:lnTo>
                  <a:pt x="2645918" y="593013"/>
                </a:lnTo>
                <a:lnTo>
                  <a:pt x="2570391" y="593013"/>
                </a:lnTo>
                <a:lnTo>
                  <a:pt x="2570391" y="880694"/>
                </a:lnTo>
                <a:lnTo>
                  <a:pt x="2649613" y="880694"/>
                </a:lnTo>
                <a:lnTo>
                  <a:pt x="2649613" y="731837"/>
                </a:lnTo>
                <a:lnTo>
                  <a:pt x="2652826" y="694359"/>
                </a:lnTo>
                <a:lnTo>
                  <a:pt x="2662618" y="668020"/>
                </a:lnTo>
                <a:lnTo>
                  <a:pt x="2679255" y="652475"/>
                </a:lnTo>
                <a:lnTo>
                  <a:pt x="2702966" y="647382"/>
                </a:lnTo>
                <a:lnTo>
                  <a:pt x="2715082" y="648817"/>
                </a:lnTo>
                <a:lnTo>
                  <a:pt x="2745346" y="675335"/>
                </a:lnTo>
                <a:lnTo>
                  <a:pt x="2748915" y="711784"/>
                </a:lnTo>
                <a:lnTo>
                  <a:pt x="2748915" y="880694"/>
                </a:lnTo>
                <a:lnTo>
                  <a:pt x="2828125" y="880694"/>
                </a:lnTo>
                <a:lnTo>
                  <a:pt x="2828125" y="717588"/>
                </a:lnTo>
                <a:close/>
              </a:path>
              <a:path w="3129915" h="1372235">
                <a:moveTo>
                  <a:pt x="3129750" y="593013"/>
                </a:moveTo>
                <a:lnTo>
                  <a:pt x="3058439" y="593013"/>
                </a:lnTo>
                <a:lnTo>
                  <a:pt x="3058439" y="628904"/>
                </a:lnTo>
                <a:lnTo>
                  <a:pt x="3053156" y="622833"/>
                </a:lnTo>
                <a:lnTo>
                  <a:pt x="3053156" y="730783"/>
                </a:lnTo>
                <a:lnTo>
                  <a:pt x="3048990" y="762114"/>
                </a:lnTo>
                <a:lnTo>
                  <a:pt x="3037243" y="786282"/>
                </a:lnTo>
                <a:lnTo>
                  <a:pt x="3019056" y="801827"/>
                </a:lnTo>
                <a:lnTo>
                  <a:pt x="2995587" y="807326"/>
                </a:lnTo>
                <a:lnTo>
                  <a:pt x="2972270" y="801700"/>
                </a:lnTo>
                <a:lnTo>
                  <a:pt x="2954451" y="785749"/>
                </a:lnTo>
                <a:lnTo>
                  <a:pt x="2943072" y="760780"/>
                </a:lnTo>
                <a:lnTo>
                  <a:pt x="2939072" y="728141"/>
                </a:lnTo>
                <a:lnTo>
                  <a:pt x="2943225" y="695960"/>
                </a:lnTo>
                <a:lnTo>
                  <a:pt x="2972943" y="654735"/>
                </a:lnTo>
                <a:lnTo>
                  <a:pt x="3019729" y="654697"/>
                </a:lnTo>
                <a:lnTo>
                  <a:pt x="3049143" y="696836"/>
                </a:lnTo>
                <a:lnTo>
                  <a:pt x="3053156" y="730783"/>
                </a:lnTo>
                <a:lnTo>
                  <a:pt x="3053156" y="622833"/>
                </a:lnTo>
                <a:lnTo>
                  <a:pt x="3041586" y="609523"/>
                </a:lnTo>
                <a:lnTo>
                  <a:pt x="3023057" y="596239"/>
                </a:lnTo>
                <a:lnTo>
                  <a:pt x="3002140" y="588594"/>
                </a:lnTo>
                <a:lnTo>
                  <a:pt x="2978162" y="586143"/>
                </a:lnTo>
                <a:lnTo>
                  <a:pt x="2938462" y="592950"/>
                </a:lnTo>
                <a:lnTo>
                  <a:pt x="2905201" y="612292"/>
                </a:lnTo>
                <a:lnTo>
                  <a:pt x="2879737" y="642467"/>
                </a:lnTo>
                <a:lnTo>
                  <a:pt x="2863469" y="681824"/>
                </a:lnTo>
                <a:lnTo>
                  <a:pt x="2857741" y="728675"/>
                </a:lnTo>
                <a:lnTo>
                  <a:pt x="2866021" y="785749"/>
                </a:lnTo>
                <a:lnTo>
                  <a:pt x="2866110" y="786282"/>
                </a:lnTo>
                <a:lnTo>
                  <a:pt x="2889694" y="830541"/>
                </a:lnTo>
                <a:lnTo>
                  <a:pt x="2926372" y="859015"/>
                </a:lnTo>
                <a:lnTo>
                  <a:pt x="2973946" y="869086"/>
                </a:lnTo>
                <a:lnTo>
                  <a:pt x="2999270" y="866825"/>
                </a:lnTo>
                <a:lnTo>
                  <a:pt x="3020542" y="859713"/>
                </a:lnTo>
                <a:lnTo>
                  <a:pt x="3038843" y="847255"/>
                </a:lnTo>
                <a:lnTo>
                  <a:pt x="3055277" y="828967"/>
                </a:lnTo>
                <a:lnTo>
                  <a:pt x="3055213" y="859713"/>
                </a:lnTo>
                <a:lnTo>
                  <a:pt x="3051937" y="892810"/>
                </a:lnTo>
                <a:lnTo>
                  <a:pt x="3041612" y="916127"/>
                </a:lnTo>
                <a:lnTo>
                  <a:pt x="3023857" y="929640"/>
                </a:lnTo>
                <a:lnTo>
                  <a:pt x="2998228" y="934008"/>
                </a:lnTo>
                <a:lnTo>
                  <a:pt x="2978658" y="931430"/>
                </a:lnTo>
                <a:lnTo>
                  <a:pt x="2963303" y="924102"/>
                </a:lnTo>
                <a:lnTo>
                  <a:pt x="2952991" y="912622"/>
                </a:lnTo>
                <a:lnTo>
                  <a:pt x="2948584" y="897585"/>
                </a:lnTo>
                <a:lnTo>
                  <a:pt x="2869882" y="897585"/>
                </a:lnTo>
                <a:lnTo>
                  <a:pt x="2881528" y="936510"/>
                </a:lnTo>
                <a:lnTo>
                  <a:pt x="2907576" y="965542"/>
                </a:lnTo>
                <a:lnTo>
                  <a:pt x="2946603" y="983678"/>
                </a:lnTo>
                <a:lnTo>
                  <a:pt x="2997174" y="989952"/>
                </a:lnTo>
                <a:lnTo>
                  <a:pt x="3044088" y="984719"/>
                </a:lnTo>
                <a:lnTo>
                  <a:pt x="3080956" y="969048"/>
                </a:lnTo>
                <a:lnTo>
                  <a:pt x="3111639" y="934008"/>
                </a:lnTo>
                <a:lnTo>
                  <a:pt x="3127070" y="892530"/>
                </a:lnTo>
                <a:lnTo>
                  <a:pt x="3129711" y="828967"/>
                </a:lnTo>
                <a:lnTo>
                  <a:pt x="3129750" y="807326"/>
                </a:lnTo>
                <a:lnTo>
                  <a:pt x="3129750" y="648970"/>
                </a:lnTo>
                <a:lnTo>
                  <a:pt x="3129750" y="628904"/>
                </a:lnTo>
                <a:lnTo>
                  <a:pt x="3129750" y="593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3BA1-C061-42B0-B8B8-2062D172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6" y="3330630"/>
            <a:ext cx="12674712" cy="4431983"/>
          </a:xfrm>
        </p:spPr>
        <p:txBody>
          <a:bodyPr/>
          <a:lstStyle/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fontAlgn="base"/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Provides an approach for DIDs given two insights:</a:t>
            </a:r>
          </a:p>
          <a:p>
            <a:pPr algn="l" rtl="0" fontAlgn="base"/>
            <a:endParaRPr 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Timestamping can provide a one-off solution to the Oracle Problem</a:t>
            </a:r>
          </a:p>
          <a:p>
            <a:pPr marL="1200150" lvl="1" indent="-742950" algn="l" rtl="0" fontAlgn="base">
              <a:buFont typeface="+mj-lt"/>
              <a:buAutoNum type="arabicPeriod"/>
            </a:pPr>
            <a:endParaRPr lang="en-GB" sz="3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00150" lvl="1" indent="-742950" algn="l" rtl="0" fontAlgn="base">
              <a:buFont typeface="+mj-lt"/>
              <a:buAutoNum type="arabicPeriod"/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If DIDs can be linked in chains of trust, a one-off solution is sufficient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761BE-9505-48FB-9091-581FEDB6A409}"/>
              </a:ext>
            </a:extLst>
          </p:cNvPr>
          <p:cNvSpPr txBox="1">
            <a:spLocks/>
          </p:cNvSpPr>
          <p:nvPr/>
        </p:nvSpPr>
        <p:spPr>
          <a:xfrm>
            <a:off x="832659" y="2286000"/>
            <a:ext cx="11740341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0" dirty="0" err="1">
                <a:latin typeface="Arial"/>
                <a:cs typeface="Arial"/>
              </a:rPr>
              <a:t>Trustchain</a:t>
            </a:r>
            <a:r>
              <a:rPr lang="en-US" sz="3600" b="1" kern="0" dirty="0">
                <a:latin typeface="Arial"/>
                <a:cs typeface="Arial"/>
              </a:rPr>
              <a:t> solution</a:t>
            </a:r>
            <a:endParaRPr lang="en-US" sz="3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B727EE0E4464EBC5ECCFFA2D46374" ma:contentTypeVersion="2" ma:contentTypeDescription="Create a new document." ma:contentTypeScope="" ma:versionID="cfcf3350b19b77bc44f74916199a7d81">
  <xsd:schema xmlns:xsd="http://www.w3.org/2001/XMLSchema" xmlns:xs="http://www.w3.org/2001/XMLSchema" xmlns:p="http://schemas.microsoft.com/office/2006/metadata/properties" xmlns:ns2="4f30f0fd-3399-430b-97f6-4fd6c18d78a7" targetNamespace="http://schemas.microsoft.com/office/2006/metadata/properties" ma:root="true" ma:fieldsID="4b1e764d9715ba97c3dc56845a762cb2" ns2:_="">
    <xsd:import namespace="4f30f0fd-3399-430b-97f6-4fd6c18d78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0f0fd-3399-430b-97f6-4fd6c18d7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EB6E3C-E47D-438E-9400-37298D51B4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9B95F-19C1-47D0-932F-2921FA57C285}"/>
</file>

<file path=customXml/itemProps3.xml><?xml version="1.0" encoding="utf-8"?>
<ds:datastoreItem xmlns:ds="http://schemas.openxmlformats.org/officeDocument/2006/customXml" ds:itemID="{EBC9B775-C713-4683-9207-0243AFE88471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ddc16f2e-ac79-420b-bf02-152a3fab2b22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46211cc-de88-42d5-96e2-2085b9a65cc5"/>
    <ds:schemaRef ds:uri="1569c5f5-a930-4049-8865-256d023843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1115</Words>
  <Application>Microsoft Macintosh PowerPoint</Application>
  <PresentationFormat>Custom</PresentationFormat>
  <Paragraphs>188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inherit</vt:lpstr>
      <vt:lpstr>Neue Haas Grotesk Display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Whitfield</dc:creator>
  <cp:lastModifiedBy>Sam Greenbury</cp:lastModifiedBy>
  <cp:revision>143</cp:revision>
  <dcterms:created xsi:type="dcterms:W3CDTF">2021-06-14T12:31:12Z</dcterms:created>
  <dcterms:modified xsi:type="dcterms:W3CDTF">2022-09-28T08:33:28Z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2021-06-14T00:00:00Z</vt:filetime>
  </property>
  <property fmtid="{D5CDD505-2E9C-101B-9397-08002B2CF9AE}" pid="3" name="Creator">
    <vt:lpwstr>Adobe InDesign 16.2 (Macintosh)</vt:lpwstr>
  </property>
  <property fmtid="{D5CDD505-2E9C-101B-9397-08002B2CF9AE}" pid="4" name="LastSaved">
    <vt:filetime>2021-06-14T00:00:00Z</vt:filetime>
  </property>
  <property fmtid="{D5CDD505-2E9C-101B-9397-08002B2CF9AE}" pid="5" name="ContentTypeId">
    <vt:lpwstr>0x010100918B727EE0E4464EBC5ECCFFA2D46374</vt:lpwstr>
  </property>
</Properties>
</file>