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4" r:id="rId6"/>
    <p:sldId id="263"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1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3DE3-B64F-4348-B130-DA7DD0688C4F}"/>
              </a:ext>
            </a:extLst>
          </p:cNvPr>
          <p:cNvSpPr>
            <a:spLocks noGrp="1"/>
          </p:cNvSpPr>
          <p:nvPr>
            <p:ph type="ctrTitle"/>
          </p:nvPr>
        </p:nvSpPr>
        <p:spPr>
          <a:xfrm>
            <a:off x="2524493" y="1734935"/>
            <a:ext cx="8791575" cy="2387600"/>
          </a:xfrm>
        </p:spPr>
        <p:txBody>
          <a:bodyPr>
            <a:normAutofit/>
          </a:bodyPr>
          <a:lstStyle/>
          <a:p>
            <a:r>
              <a:rPr lang="en-US" cap="none" dirty="0">
                <a:latin typeface="Consolas" panose="020B0609020204030204" pitchFamily="49" charset="0"/>
              </a:rPr>
              <a:t>Online Anonymity </a:t>
            </a:r>
            <a:br>
              <a:rPr lang="en-US" cap="none" dirty="0">
                <a:latin typeface="Consolas" panose="020B0609020204030204" pitchFamily="49" charset="0"/>
              </a:rPr>
            </a:br>
            <a:r>
              <a:rPr lang="en-US" cap="none" dirty="0">
                <a:latin typeface="Consolas" panose="020B0609020204030204" pitchFamily="49" charset="0"/>
              </a:rPr>
              <a:t>Using the TOR Network</a:t>
            </a:r>
            <a:br>
              <a:rPr lang="en-US" cap="none" dirty="0">
                <a:latin typeface="Consolas" panose="020B0609020204030204" pitchFamily="49" charset="0"/>
              </a:rPr>
            </a:br>
            <a:br>
              <a:rPr lang="en-US" sz="2000" cap="none" dirty="0">
                <a:latin typeface="Consolas" panose="020B0609020204030204" pitchFamily="49" charset="0"/>
              </a:rPr>
            </a:br>
            <a:r>
              <a:rPr lang="en-US" sz="2000" cap="none" dirty="0">
                <a:latin typeface="Consolas" panose="020B0609020204030204" pitchFamily="49" charset="0"/>
              </a:rPr>
              <a:t>(featuring a hardened Raspberry Pi Wireless Access Point)</a:t>
            </a:r>
            <a:endParaRPr lang="en-US" cap="none" dirty="0">
              <a:latin typeface="Consolas" panose="020B0609020204030204" pitchFamily="49" charset="0"/>
            </a:endParaRPr>
          </a:p>
        </p:txBody>
      </p:sp>
      <p:sp>
        <p:nvSpPr>
          <p:cNvPr id="3" name="Subtitle 2">
            <a:extLst>
              <a:ext uri="{FF2B5EF4-FFF2-40B4-BE49-F238E27FC236}">
                <a16:creationId xmlns:a16="http://schemas.microsoft.com/office/drawing/2014/main" id="{564AF521-889B-4FDB-9CDC-2521BF6E6455}"/>
              </a:ext>
            </a:extLst>
          </p:cNvPr>
          <p:cNvSpPr>
            <a:spLocks noGrp="1"/>
          </p:cNvSpPr>
          <p:nvPr>
            <p:ph type="subTitle" idx="1"/>
          </p:nvPr>
        </p:nvSpPr>
        <p:spPr>
          <a:xfrm>
            <a:off x="3412261" y="5216229"/>
            <a:ext cx="4835096" cy="1024773"/>
          </a:xfrm>
        </p:spPr>
        <p:txBody>
          <a:bodyPr>
            <a:normAutofit/>
          </a:bodyPr>
          <a:lstStyle/>
          <a:p>
            <a:r>
              <a:rPr lang="en-US" sz="3200" cap="none" dirty="0"/>
              <a:t>By Steven Richmond</a:t>
            </a:r>
          </a:p>
        </p:txBody>
      </p:sp>
    </p:spTree>
    <p:extLst>
      <p:ext uri="{BB962C8B-B14F-4D97-AF65-F5344CB8AC3E}">
        <p14:creationId xmlns:p14="http://schemas.microsoft.com/office/powerpoint/2010/main" val="53837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0F1-2F46-4B16-8436-6420C5DA64B3}"/>
              </a:ext>
            </a:extLst>
          </p:cNvPr>
          <p:cNvSpPr>
            <a:spLocks noGrp="1"/>
          </p:cNvSpPr>
          <p:nvPr>
            <p:ph type="title"/>
          </p:nvPr>
        </p:nvSpPr>
        <p:spPr/>
        <p:txBody>
          <a:bodyPr/>
          <a:lstStyle/>
          <a:p>
            <a:r>
              <a:rPr lang="en-US" cap="none" dirty="0"/>
              <a:t>Common Misconception</a:t>
            </a:r>
          </a:p>
        </p:txBody>
      </p:sp>
      <p:sp>
        <p:nvSpPr>
          <p:cNvPr id="3" name="Content Placeholder 2">
            <a:extLst>
              <a:ext uri="{FF2B5EF4-FFF2-40B4-BE49-F238E27FC236}">
                <a16:creationId xmlns:a16="http://schemas.microsoft.com/office/drawing/2014/main" id="{BA5C126F-59EC-4FD0-B4CF-E9C1317B361F}"/>
              </a:ext>
            </a:extLst>
          </p:cNvPr>
          <p:cNvSpPr>
            <a:spLocks noGrp="1"/>
          </p:cNvSpPr>
          <p:nvPr>
            <p:ph idx="1"/>
          </p:nvPr>
        </p:nvSpPr>
        <p:spPr>
          <a:xfrm>
            <a:off x="1141412" y="2249486"/>
            <a:ext cx="9905999" cy="4284479"/>
          </a:xfrm>
        </p:spPr>
        <p:txBody>
          <a:bodyPr>
            <a:normAutofit/>
          </a:bodyPr>
          <a:lstStyle/>
          <a:p>
            <a:r>
              <a:rPr lang="en-US" dirty="0"/>
              <a:t>The Tor Project, which is the non-profit organization that maintains the TOR Network, doesn’t do what they do just for people to access the ‘Dark Web’ and do illegal stuff. Sure, it enables it, but it does not condone it. It’s like blaming the gun for shooting something. </a:t>
            </a:r>
          </a:p>
          <a:p>
            <a:r>
              <a:rPr lang="en-US" dirty="0"/>
              <a:t>There is a variety of more appropriate utilizations and users</a:t>
            </a:r>
          </a:p>
          <a:p>
            <a:pPr lvl="1"/>
            <a:r>
              <a:rPr lang="en-US" dirty="0"/>
              <a:t>Whistleblowers, Journalists, Bloggers, Lawyers, and anyone who values privacy</a:t>
            </a:r>
          </a:p>
          <a:p>
            <a:pPr lvl="2"/>
            <a:r>
              <a:rPr lang="en-US" dirty="0"/>
              <a:t>“… it is clear the absolute most important thing you can do to maintain your anonymity is reduce the number of places in your operational activity where you can make mistakes…”</a:t>
            </a:r>
            <a:endParaRPr lang="en-US" sz="1400" dirty="0"/>
          </a:p>
          <a:p>
            <a:pPr marL="1371600" lvl="3" indent="0">
              <a:buNone/>
            </a:pPr>
            <a:r>
              <a:rPr lang="en-US" sz="1200" dirty="0"/>
              <a:t>	</a:t>
            </a:r>
            <a:r>
              <a:rPr lang="en-US" dirty="0"/>
              <a:t>- Edward Snowden, NSA whistleblower</a:t>
            </a:r>
            <a:endParaRPr lang="en-US" sz="1200" dirty="0"/>
          </a:p>
        </p:txBody>
      </p:sp>
      <p:pic>
        <p:nvPicPr>
          <p:cNvPr id="5" name="Picture 4" descr="A picture containing rain&#10;&#10;Description automatically generated">
            <a:extLst>
              <a:ext uri="{FF2B5EF4-FFF2-40B4-BE49-F238E27FC236}">
                <a16:creationId xmlns:a16="http://schemas.microsoft.com/office/drawing/2014/main" id="{F005E29A-1DC5-49FF-9F49-1C354850D8FC}"/>
              </a:ext>
            </a:extLst>
          </p:cNvPr>
          <p:cNvPicPr>
            <a:picLocks noChangeAspect="1"/>
          </p:cNvPicPr>
          <p:nvPr/>
        </p:nvPicPr>
        <p:blipFill>
          <a:blip r:embed="rId2"/>
          <a:stretch>
            <a:fillRect/>
          </a:stretch>
        </p:blipFill>
        <p:spPr>
          <a:xfrm>
            <a:off x="7048869" y="324036"/>
            <a:ext cx="3352867" cy="1925450"/>
          </a:xfrm>
          <a:prstGeom prst="rect">
            <a:avLst/>
          </a:prstGeom>
        </p:spPr>
      </p:pic>
    </p:spTree>
    <p:extLst>
      <p:ext uri="{BB962C8B-B14F-4D97-AF65-F5344CB8AC3E}">
        <p14:creationId xmlns:p14="http://schemas.microsoft.com/office/powerpoint/2010/main" val="288208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0F1-2F46-4B16-8436-6420C5DA64B3}"/>
              </a:ext>
            </a:extLst>
          </p:cNvPr>
          <p:cNvSpPr>
            <a:spLocks noGrp="1"/>
          </p:cNvSpPr>
          <p:nvPr>
            <p:ph type="title"/>
          </p:nvPr>
        </p:nvSpPr>
        <p:spPr/>
        <p:txBody>
          <a:bodyPr/>
          <a:lstStyle/>
          <a:p>
            <a:r>
              <a:rPr lang="en-US" cap="none" dirty="0"/>
              <a:t>Statement of Purpose</a:t>
            </a:r>
          </a:p>
        </p:txBody>
      </p:sp>
      <p:sp>
        <p:nvSpPr>
          <p:cNvPr id="3" name="Content Placeholder 2">
            <a:extLst>
              <a:ext uri="{FF2B5EF4-FFF2-40B4-BE49-F238E27FC236}">
                <a16:creationId xmlns:a16="http://schemas.microsoft.com/office/drawing/2014/main" id="{BA5C126F-59EC-4FD0-B4CF-E9C1317B361F}"/>
              </a:ext>
            </a:extLst>
          </p:cNvPr>
          <p:cNvSpPr>
            <a:spLocks noGrp="1"/>
          </p:cNvSpPr>
          <p:nvPr>
            <p:ph idx="1"/>
          </p:nvPr>
        </p:nvSpPr>
        <p:spPr>
          <a:xfrm>
            <a:off x="1141412" y="3755253"/>
            <a:ext cx="9905999" cy="2035947"/>
          </a:xfrm>
        </p:spPr>
        <p:txBody>
          <a:bodyPr/>
          <a:lstStyle/>
          <a:p>
            <a:r>
              <a:rPr lang="en-US" dirty="0"/>
              <a:t>"Tor makes all of its users to look the same, which confuses the observer and makes you anonymous. So, the more people use the Tor network, the stronger it gets, as it's easier to hide in a crowd of people who look exactly the same."</a:t>
            </a:r>
          </a:p>
        </p:txBody>
      </p:sp>
      <p:pic>
        <p:nvPicPr>
          <p:cNvPr id="5" name="Picture 4" descr="A group of people posing for the camera&#10;&#10;Description automatically generated">
            <a:extLst>
              <a:ext uri="{FF2B5EF4-FFF2-40B4-BE49-F238E27FC236}">
                <a16:creationId xmlns:a16="http://schemas.microsoft.com/office/drawing/2014/main" id="{2ABFD4C0-4305-490E-B9F3-4759FC46EECB}"/>
              </a:ext>
            </a:extLst>
          </p:cNvPr>
          <p:cNvPicPr>
            <a:picLocks noChangeAspect="1"/>
          </p:cNvPicPr>
          <p:nvPr/>
        </p:nvPicPr>
        <p:blipFill>
          <a:blip r:embed="rId2"/>
          <a:stretch>
            <a:fillRect/>
          </a:stretch>
        </p:blipFill>
        <p:spPr>
          <a:xfrm>
            <a:off x="6094411" y="618518"/>
            <a:ext cx="3781997" cy="2836498"/>
          </a:xfrm>
          <a:prstGeom prst="rect">
            <a:avLst/>
          </a:prstGeom>
        </p:spPr>
      </p:pic>
    </p:spTree>
    <p:extLst>
      <p:ext uri="{BB962C8B-B14F-4D97-AF65-F5344CB8AC3E}">
        <p14:creationId xmlns:p14="http://schemas.microsoft.com/office/powerpoint/2010/main" val="292260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F00B-9F81-4FCA-8CA0-2BE4E73F7D92}"/>
              </a:ext>
            </a:extLst>
          </p:cNvPr>
          <p:cNvSpPr>
            <a:spLocks noGrp="1"/>
          </p:cNvSpPr>
          <p:nvPr>
            <p:ph type="title"/>
          </p:nvPr>
        </p:nvSpPr>
        <p:spPr/>
        <p:txBody>
          <a:bodyPr/>
          <a:lstStyle/>
          <a:p>
            <a:r>
              <a:rPr lang="en-US" cap="none" dirty="0"/>
              <a:t>What is the TOR Network?</a:t>
            </a:r>
          </a:p>
        </p:txBody>
      </p:sp>
      <p:sp>
        <p:nvSpPr>
          <p:cNvPr id="3" name="Content Placeholder 2">
            <a:extLst>
              <a:ext uri="{FF2B5EF4-FFF2-40B4-BE49-F238E27FC236}">
                <a16:creationId xmlns:a16="http://schemas.microsoft.com/office/drawing/2014/main" id="{3A1BFCDC-366C-4990-A2E2-73179F278270}"/>
              </a:ext>
            </a:extLst>
          </p:cNvPr>
          <p:cNvSpPr>
            <a:spLocks noGrp="1"/>
          </p:cNvSpPr>
          <p:nvPr>
            <p:ph idx="1"/>
          </p:nvPr>
        </p:nvSpPr>
        <p:spPr>
          <a:xfrm>
            <a:off x="1141412" y="2249487"/>
            <a:ext cx="10106596" cy="3796206"/>
          </a:xfrm>
        </p:spPr>
        <p:txBody>
          <a:bodyPr>
            <a:normAutofit fontScale="85000" lnSpcReduction="20000"/>
          </a:bodyPr>
          <a:lstStyle/>
          <a:p>
            <a:r>
              <a:rPr lang="en-US" dirty="0"/>
              <a:t>TOR stands for The Onion Router</a:t>
            </a:r>
          </a:p>
          <a:p>
            <a:pPr lvl="1"/>
            <a:r>
              <a:rPr lang="en-US" dirty="0"/>
              <a:t>Layers!</a:t>
            </a:r>
          </a:p>
          <a:p>
            <a:endParaRPr lang="en-US" dirty="0"/>
          </a:p>
          <a:p>
            <a:endParaRPr lang="en-US" dirty="0"/>
          </a:p>
          <a:p>
            <a:r>
              <a:rPr lang="en-US" dirty="0"/>
              <a:t>It offers multi-layer protection by encapsulating the source data several times AND only passing along relevant information, particularly the network location of the next hop. Once the packet reaches the destination, the true origin is no longer known. In order to get ‘home’, a digital circuit maintains the path of nodes and is destroyed and rebuilt every 10 minutes. </a:t>
            </a:r>
          </a:p>
          <a:p>
            <a:r>
              <a:rPr lang="en-US" dirty="0"/>
              <a:t>Only works because users volunteer their machines to act as relay nodes. Currently about 7,000 relay nodes out there.</a:t>
            </a:r>
          </a:p>
        </p:txBody>
      </p:sp>
      <p:pic>
        <p:nvPicPr>
          <p:cNvPr id="4" name="Picture 3">
            <a:extLst>
              <a:ext uri="{FF2B5EF4-FFF2-40B4-BE49-F238E27FC236}">
                <a16:creationId xmlns:a16="http://schemas.microsoft.com/office/drawing/2014/main" id="{53B7F306-7A8B-420A-8AAE-C0A68F9AE3B0}"/>
              </a:ext>
            </a:extLst>
          </p:cNvPr>
          <p:cNvPicPr>
            <a:picLocks noChangeAspect="1"/>
          </p:cNvPicPr>
          <p:nvPr/>
        </p:nvPicPr>
        <p:blipFill>
          <a:blip r:embed="rId2"/>
          <a:stretch>
            <a:fillRect/>
          </a:stretch>
        </p:blipFill>
        <p:spPr>
          <a:xfrm>
            <a:off x="6360324" y="1157261"/>
            <a:ext cx="4887684" cy="2743715"/>
          </a:xfrm>
          <a:prstGeom prst="rect">
            <a:avLst/>
          </a:prstGeom>
        </p:spPr>
      </p:pic>
    </p:spTree>
    <p:extLst>
      <p:ext uri="{BB962C8B-B14F-4D97-AF65-F5344CB8AC3E}">
        <p14:creationId xmlns:p14="http://schemas.microsoft.com/office/powerpoint/2010/main" val="318446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AD22-36F8-444D-90A2-58FBAA60E65B}"/>
              </a:ext>
            </a:extLst>
          </p:cNvPr>
          <p:cNvSpPr>
            <a:spLocks noGrp="1"/>
          </p:cNvSpPr>
          <p:nvPr>
            <p:ph type="title"/>
          </p:nvPr>
        </p:nvSpPr>
        <p:spPr>
          <a:xfrm>
            <a:off x="9436963" y="2323678"/>
            <a:ext cx="2516782" cy="1478570"/>
          </a:xfrm>
        </p:spPr>
        <p:txBody>
          <a:bodyPr/>
          <a:lstStyle/>
          <a:p>
            <a:r>
              <a:rPr lang="en-US" cap="none" dirty="0"/>
              <a:t>Relays and Encryption</a:t>
            </a:r>
          </a:p>
        </p:txBody>
      </p:sp>
      <p:pic>
        <p:nvPicPr>
          <p:cNvPr id="13" name="Content Placeholder 12">
            <a:extLst>
              <a:ext uri="{FF2B5EF4-FFF2-40B4-BE49-F238E27FC236}">
                <a16:creationId xmlns:a16="http://schemas.microsoft.com/office/drawing/2014/main" id="{745F0E9F-D3C9-431E-9F92-BCE7038754DA}"/>
              </a:ext>
            </a:extLst>
          </p:cNvPr>
          <p:cNvPicPr>
            <a:picLocks noGrp="1" noChangeAspect="1"/>
          </p:cNvPicPr>
          <p:nvPr>
            <p:ph idx="1"/>
          </p:nvPr>
        </p:nvPicPr>
        <p:blipFill>
          <a:blip r:embed="rId2"/>
          <a:stretch>
            <a:fillRect/>
          </a:stretch>
        </p:blipFill>
        <p:spPr>
          <a:xfrm>
            <a:off x="895203" y="135869"/>
            <a:ext cx="8168899" cy="4375618"/>
          </a:xfrm>
        </p:spPr>
      </p:pic>
      <p:pic>
        <p:nvPicPr>
          <p:cNvPr id="15" name="Picture 14" descr="A close up of a logo&#10;&#10;Description automatically generated">
            <a:extLst>
              <a:ext uri="{FF2B5EF4-FFF2-40B4-BE49-F238E27FC236}">
                <a16:creationId xmlns:a16="http://schemas.microsoft.com/office/drawing/2014/main" id="{406A2C39-326C-4FB3-A347-A0D1F0B6BB12}"/>
              </a:ext>
            </a:extLst>
          </p:cNvPr>
          <p:cNvPicPr>
            <a:picLocks noChangeAspect="1"/>
          </p:cNvPicPr>
          <p:nvPr/>
        </p:nvPicPr>
        <p:blipFill>
          <a:blip r:embed="rId3"/>
          <a:stretch>
            <a:fillRect/>
          </a:stretch>
        </p:blipFill>
        <p:spPr>
          <a:xfrm>
            <a:off x="2591870" y="4633417"/>
            <a:ext cx="6019469" cy="1997581"/>
          </a:xfrm>
          <a:prstGeom prst="rect">
            <a:avLst/>
          </a:prstGeom>
        </p:spPr>
      </p:pic>
    </p:spTree>
    <p:extLst>
      <p:ext uri="{BB962C8B-B14F-4D97-AF65-F5344CB8AC3E}">
        <p14:creationId xmlns:p14="http://schemas.microsoft.com/office/powerpoint/2010/main" val="141857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0F1-2F46-4B16-8436-6420C5DA64B3}"/>
              </a:ext>
            </a:extLst>
          </p:cNvPr>
          <p:cNvSpPr>
            <a:spLocks noGrp="1"/>
          </p:cNvSpPr>
          <p:nvPr>
            <p:ph type="title"/>
          </p:nvPr>
        </p:nvSpPr>
        <p:spPr/>
        <p:txBody>
          <a:bodyPr/>
          <a:lstStyle/>
          <a:p>
            <a:r>
              <a:rPr lang="en-US" cap="none" dirty="0"/>
              <a:t>Taking it one step further…</a:t>
            </a:r>
          </a:p>
        </p:txBody>
      </p:sp>
      <p:sp>
        <p:nvSpPr>
          <p:cNvPr id="3" name="Content Placeholder 2">
            <a:extLst>
              <a:ext uri="{FF2B5EF4-FFF2-40B4-BE49-F238E27FC236}">
                <a16:creationId xmlns:a16="http://schemas.microsoft.com/office/drawing/2014/main" id="{BA5C126F-59EC-4FD0-B4CF-E9C1317B361F}"/>
              </a:ext>
            </a:extLst>
          </p:cNvPr>
          <p:cNvSpPr>
            <a:spLocks noGrp="1"/>
          </p:cNvSpPr>
          <p:nvPr>
            <p:ph idx="1"/>
          </p:nvPr>
        </p:nvSpPr>
        <p:spPr>
          <a:xfrm>
            <a:off x="1141412" y="2249486"/>
            <a:ext cx="5170611" cy="4098047"/>
          </a:xfrm>
        </p:spPr>
        <p:txBody>
          <a:bodyPr>
            <a:normAutofit fontScale="92500" lnSpcReduction="20000"/>
          </a:bodyPr>
          <a:lstStyle/>
          <a:p>
            <a:r>
              <a:rPr lang="en-US" dirty="0"/>
              <a:t>Raspberry Pi TOR proxy access point</a:t>
            </a:r>
          </a:p>
          <a:p>
            <a:pPr lvl="1"/>
            <a:r>
              <a:rPr lang="en-US" dirty="0"/>
              <a:t>Rather than having to install a TOR client (such as Tor Project’s TOR Browser) on each device and handling it at the application level, this automatically forwards ALL traffic from ALL connected devices on the network level.</a:t>
            </a:r>
          </a:p>
          <a:p>
            <a:pPr lvl="1"/>
            <a:r>
              <a:rPr lang="en-US" dirty="0"/>
              <a:t>wlan0 interface ‘masquerading’ as eth0</a:t>
            </a:r>
          </a:p>
          <a:p>
            <a:pPr lvl="2"/>
            <a:r>
              <a:rPr lang="en-US" dirty="0"/>
              <a:t>Manually set up hostapd (host access point daemon) and iptables to properly pre-forward and post-forward traffic.</a:t>
            </a:r>
          </a:p>
          <a:p>
            <a:pPr lvl="1"/>
            <a:r>
              <a:rPr lang="en-US" dirty="0"/>
              <a:t>First hop before entry (guard) node</a:t>
            </a:r>
          </a:p>
        </p:txBody>
      </p:sp>
      <p:pic>
        <p:nvPicPr>
          <p:cNvPr id="5" name="Picture 4" descr="A picture containing table, sitting, laying, black&#10;&#10;Description automatically generated">
            <a:extLst>
              <a:ext uri="{FF2B5EF4-FFF2-40B4-BE49-F238E27FC236}">
                <a16:creationId xmlns:a16="http://schemas.microsoft.com/office/drawing/2014/main" id="{0F04436C-8FA3-46BC-82A7-9C8DE39B50AF}"/>
              </a:ext>
            </a:extLst>
          </p:cNvPr>
          <p:cNvPicPr>
            <a:picLocks noChangeAspect="1"/>
          </p:cNvPicPr>
          <p:nvPr/>
        </p:nvPicPr>
        <p:blipFill>
          <a:blip r:embed="rId2"/>
          <a:stretch>
            <a:fillRect/>
          </a:stretch>
        </p:blipFill>
        <p:spPr>
          <a:xfrm>
            <a:off x="6729275" y="322904"/>
            <a:ext cx="4015900" cy="6212191"/>
          </a:xfrm>
          <a:prstGeom prst="rect">
            <a:avLst/>
          </a:prstGeom>
        </p:spPr>
      </p:pic>
    </p:spTree>
    <p:extLst>
      <p:ext uri="{BB962C8B-B14F-4D97-AF65-F5344CB8AC3E}">
        <p14:creationId xmlns:p14="http://schemas.microsoft.com/office/powerpoint/2010/main" val="66403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0F1-2F46-4B16-8436-6420C5DA64B3}"/>
              </a:ext>
            </a:extLst>
          </p:cNvPr>
          <p:cNvSpPr>
            <a:spLocks noGrp="1"/>
          </p:cNvSpPr>
          <p:nvPr>
            <p:ph type="title"/>
          </p:nvPr>
        </p:nvSpPr>
        <p:spPr>
          <a:xfrm>
            <a:off x="1301211" y="383084"/>
            <a:ext cx="9905998" cy="889725"/>
          </a:xfrm>
        </p:spPr>
        <p:txBody>
          <a:bodyPr/>
          <a:lstStyle/>
          <a:p>
            <a:r>
              <a:rPr lang="en-US" cap="none" dirty="0"/>
              <a:t>Implementation</a:t>
            </a:r>
          </a:p>
        </p:txBody>
      </p:sp>
      <p:pic>
        <p:nvPicPr>
          <p:cNvPr id="8" name="Content Placeholder 7" descr="A screenshot of a computer screen&#10;&#10;Description automatically generated">
            <a:extLst>
              <a:ext uri="{FF2B5EF4-FFF2-40B4-BE49-F238E27FC236}">
                <a16:creationId xmlns:a16="http://schemas.microsoft.com/office/drawing/2014/main" id="{248EE9BD-E344-4A40-83BE-6F2185748108}"/>
              </a:ext>
            </a:extLst>
          </p:cNvPr>
          <p:cNvPicPr>
            <a:picLocks noGrp="1" noChangeAspect="1"/>
          </p:cNvPicPr>
          <p:nvPr>
            <p:ph idx="1"/>
          </p:nvPr>
        </p:nvPicPr>
        <p:blipFill>
          <a:blip r:embed="rId2"/>
          <a:stretch>
            <a:fillRect/>
          </a:stretch>
        </p:blipFill>
        <p:spPr>
          <a:xfrm>
            <a:off x="1141413" y="1239518"/>
            <a:ext cx="6422362" cy="4816772"/>
          </a:xfrm>
        </p:spPr>
      </p:pic>
      <p:sp>
        <p:nvSpPr>
          <p:cNvPr id="9" name="Oval 8">
            <a:extLst>
              <a:ext uri="{FF2B5EF4-FFF2-40B4-BE49-F238E27FC236}">
                <a16:creationId xmlns:a16="http://schemas.microsoft.com/office/drawing/2014/main" id="{44873D38-6A65-423E-9923-B3E9A5F84A28}"/>
              </a:ext>
            </a:extLst>
          </p:cNvPr>
          <p:cNvSpPr/>
          <p:nvPr/>
        </p:nvSpPr>
        <p:spPr>
          <a:xfrm>
            <a:off x="3009530" y="2290439"/>
            <a:ext cx="887767" cy="221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B375E5B-ED4C-4400-A8E1-CD7C5214C7D3}"/>
              </a:ext>
            </a:extLst>
          </p:cNvPr>
          <p:cNvSpPr/>
          <p:nvPr/>
        </p:nvSpPr>
        <p:spPr>
          <a:xfrm>
            <a:off x="3009530" y="4398888"/>
            <a:ext cx="887767" cy="221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1A13C37A-91B7-4EAA-80DC-B59C44230295}"/>
              </a:ext>
            </a:extLst>
          </p:cNvPr>
          <p:cNvPicPr>
            <a:picLocks noChangeAspect="1"/>
          </p:cNvPicPr>
          <p:nvPr/>
        </p:nvPicPr>
        <p:blipFill>
          <a:blip r:embed="rId3"/>
          <a:stretch>
            <a:fillRect/>
          </a:stretch>
        </p:blipFill>
        <p:spPr>
          <a:xfrm>
            <a:off x="7689894" y="1634216"/>
            <a:ext cx="3825572" cy="3749365"/>
          </a:xfrm>
          <a:prstGeom prst="rect">
            <a:avLst/>
          </a:prstGeom>
        </p:spPr>
      </p:pic>
    </p:spTree>
    <p:extLst>
      <p:ext uri="{BB962C8B-B14F-4D97-AF65-F5344CB8AC3E}">
        <p14:creationId xmlns:p14="http://schemas.microsoft.com/office/powerpoint/2010/main" val="374858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12BB7E7-1124-4E34-9998-492ECDA33C0B}"/>
              </a:ext>
            </a:extLst>
          </p:cNvPr>
          <p:cNvSpPr>
            <a:spLocks noGrp="1"/>
          </p:cNvSpPr>
          <p:nvPr>
            <p:ph idx="1"/>
          </p:nvPr>
        </p:nvSpPr>
        <p:spPr>
          <a:xfrm>
            <a:off x="2068497" y="3428999"/>
            <a:ext cx="8978914" cy="2362201"/>
          </a:xfrm>
        </p:spPr>
        <p:txBody>
          <a:bodyPr/>
          <a:lstStyle/>
          <a:p>
            <a:pPr marL="0" indent="0">
              <a:buNone/>
            </a:pPr>
            <a:r>
              <a:rPr lang="en-US" sz="5400" dirty="0"/>
              <a:t>That’s all. </a:t>
            </a:r>
          </a:p>
          <a:p>
            <a:pPr marL="0" indent="0">
              <a:buNone/>
            </a:pPr>
            <a:r>
              <a:rPr lang="en-US" sz="5400" dirty="0"/>
              <a:t>Stay safe out there.</a:t>
            </a:r>
          </a:p>
          <a:p>
            <a:endParaRPr lang="en-US" dirty="0"/>
          </a:p>
        </p:txBody>
      </p:sp>
      <p:sp>
        <p:nvSpPr>
          <p:cNvPr id="3" name="Content Placeholder 5">
            <a:extLst>
              <a:ext uri="{FF2B5EF4-FFF2-40B4-BE49-F238E27FC236}">
                <a16:creationId xmlns:a16="http://schemas.microsoft.com/office/drawing/2014/main" id="{0134188C-D211-4EAA-9911-9085A4B81334}"/>
              </a:ext>
            </a:extLst>
          </p:cNvPr>
          <p:cNvSpPr txBox="1">
            <a:spLocks/>
          </p:cNvSpPr>
          <p:nvPr/>
        </p:nvSpPr>
        <p:spPr>
          <a:xfrm>
            <a:off x="2068497" y="881331"/>
            <a:ext cx="8978914" cy="23622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800" dirty="0"/>
              <a:t>Huge caveat:</a:t>
            </a:r>
          </a:p>
          <a:p>
            <a:pPr lvl="1"/>
            <a:r>
              <a:rPr lang="en-US" dirty="0" err="1"/>
              <a:t>Sloooooowwwww</a:t>
            </a:r>
            <a:endParaRPr lang="en-US" dirty="0"/>
          </a:p>
        </p:txBody>
      </p:sp>
    </p:spTree>
    <p:extLst>
      <p:ext uri="{BB962C8B-B14F-4D97-AF65-F5344CB8AC3E}">
        <p14:creationId xmlns:p14="http://schemas.microsoft.com/office/powerpoint/2010/main" val="1361956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3044</TotalTime>
  <Words>402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Consolas</vt:lpstr>
      <vt:lpstr>Tw Cen MT</vt:lpstr>
      <vt:lpstr>Circuit</vt:lpstr>
      <vt:lpstr>Online Anonymity  Using the TOR Network  (featuring a hardened Raspberry Pi Wireless Access Point)</vt:lpstr>
      <vt:lpstr>Common Misconception</vt:lpstr>
      <vt:lpstr>Statement of Purpose</vt:lpstr>
      <vt:lpstr>What is the TOR Network?</vt:lpstr>
      <vt:lpstr>Relays and Encryption</vt:lpstr>
      <vt:lpstr>Taking it one step further…</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Anonymity using TOR Network (via a private raspberry pi wireless access point)</dc:title>
  <dc:creator>Steven Richmond</dc:creator>
  <cp:lastModifiedBy>Richmond, Steven</cp:lastModifiedBy>
  <cp:revision>42</cp:revision>
  <dcterms:created xsi:type="dcterms:W3CDTF">2020-06-02T21:26:24Z</dcterms:created>
  <dcterms:modified xsi:type="dcterms:W3CDTF">2020-06-08T00:40:34Z</dcterms:modified>
</cp:coreProperties>
</file>