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854" r:id="rId2"/>
    <p:sldId id="8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BB8B-45F9-AF40-9C69-6D3BE75A0A90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529A5-99E3-0342-A406-020F834D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C3F5-2488-4842-BC08-812BDA7B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CDDF7-6701-4647-AB09-FC3DFDADC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1620-47A3-BF4D-AE3F-65DD7671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52AB-7054-084B-9C17-129767D5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2F37-A3AB-9F4E-9A65-09F5F870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21DA-A6D2-7D45-BFB8-DEBD734B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B8CD6-E803-1844-997B-2703D47E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6CC1-9906-DF4D-BCA5-0B232AA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A561C-026C-F442-8C8F-57A3A4F5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A67E-3D80-7D43-860D-D61CDB19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E1848-7474-4B43-BF13-16F5DFA53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53413-9A47-0145-9844-326946F6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A1EB0-3D81-1848-9168-88160F56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BD3B-2866-C94E-BB19-BE0C3F91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432E-6246-F54D-9B69-18D0D8E1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064C-03E1-094F-8691-A9AE8F79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C5-C29E-CB44-8F48-C2A92F5D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BC23-0170-0A4C-881B-0E905928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B75B-7961-A842-9A03-33BC9AF5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993C-CFB2-EB4F-AF05-6CE3C1B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76DD-9EC8-BD44-9071-5B220A1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644C-70D7-CC44-920D-9CFB212A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C31B-2F56-374B-83D4-C467FD9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69BC-B1F9-0D4E-B985-955F844F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9A73-6E95-E940-A09B-DC990FCF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80E8-69FD-214A-9DB8-F928D33C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E653-4C87-EC46-A9C2-6F09AFF47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55584-2313-7D40-98F2-DCA98DC3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86B6-B13A-4E49-81B3-0D92EB4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2A2BF-230F-2047-83AD-7B072EA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8757E-8536-3443-9F85-772C81E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E757-9520-4342-8B1E-D8148514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33CF-41F8-CB4C-B24F-B84D22BA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8A4B8-0E37-DF47-983E-50097828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8877-185C-6D4D-9101-0610862BD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89C5D-68B9-8144-843E-991E7244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8EF8-EC01-1645-9612-00B2CB50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D95E-F171-7C4C-AA6C-183E12B1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66863-5846-2646-973A-1B30578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8C5D-39C6-EA4A-93DF-A8C2853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B406-BE5E-6E48-BB4D-89C30827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19DA1-DB52-0F48-9371-718B9BAC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AB3A-9CD8-4547-AAC6-CAF5FB18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4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B7E8C-017A-9243-9CCC-573E8E66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B7AFE-413C-E34D-BD62-1FF7C2F3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D9B9A-2473-C541-BA46-921D8720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3055-695C-954D-B9DA-C6771B3A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FEA7-6A41-864C-829C-B28E5A1B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CFA-8F11-9841-984C-095C6AB4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41F9-5753-314A-A2AF-4B9576E8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26027-CDA1-7D4A-9FC5-2A158EE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F428-BFAA-3C4D-B4C8-70081E3A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605F-C3BE-534F-AE99-6C98269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0D3DF-3E19-004C-B7FB-01FBC5BB1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8753A-6F57-3F49-A510-210F276D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9040-1050-2E45-A368-DA323741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29AC5-E56A-484B-8333-57729339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0473-F1D5-2344-BEC9-78E21BC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F679F-33C1-B843-B600-CBF89866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A738-41DF-7C45-B4D7-68C6073B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7CB2-5F5D-3748-9427-8611AAF6B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06F0-38C6-EC42-9DED-403496AB73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9DCF-C17A-4A48-B57F-9867AB5E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D0F0-424A-A745-B35F-586245F2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7DE1-5278-7541-951F-B069EB67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2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755777" y="238876"/>
            <a:ext cx="8658223" cy="7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Rankability as Sensitivity Measure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7450" y="1338347"/>
            <a:ext cx="118533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Dataset</a:t>
            </a:r>
          </a:p>
          <a:p>
            <a:r>
              <a:rPr lang="en-US" sz="1000">
                <a:latin typeface="Tw Cen MT"/>
                <a:cs typeface="Tw Cen MT"/>
              </a:rPr>
              <a:t>Well-behaved Perfect Dominance or Perfect Hillside (for weighted)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Random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Symmetric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Ill-behaved Completely Connected               </a:t>
            </a:r>
          </a:p>
          <a:p>
            <a:r>
              <a:rPr lang="en-US" sz="1000">
                <a:latin typeface="Tw Cen MT"/>
                <a:cs typeface="Tw Cen MT"/>
              </a:rPr>
              <a:t>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60515" y="1349637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n     </a:t>
            </a:r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D</a:t>
            </a:r>
          </a:p>
          <a:p>
            <a:r>
              <a:rPr lang="en-US" sz="1000">
                <a:latin typeface="Tw Cen MT"/>
                <a:cs typeface="Tw Cen MT"/>
              </a:rPr>
              <a:t>#   </a:t>
            </a:r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[    ]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5336" y="1507230"/>
            <a:ext cx="9172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perfect</a:t>
            </a:r>
          </a:p>
          <a:p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r=1:n</a:t>
            </a:r>
          </a:p>
          <a:p>
            <a:r>
              <a:rPr lang="en-US" sz="1000">
                <a:latin typeface="Tw Cen MT"/>
                <a:cs typeface="Tw Cen MT"/>
              </a:rPr>
              <a:t>k=best</a:t>
            </a:r>
          </a:p>
          <a:p>
            <a:r>
              <a:rPr lang="en-US" sz="1000">
                <a:latin typeface="Tw Cen MT"/>
                <a:cs typeface="Tw Cen MT"/>
              </a:rPr>
              <a:t>p=best</a:t>
            </a:r>
          </a:p>
          <a:p>
            <a:r>
              <a:rPr lang="en-US" sz="1000">
                <a:latin typeface="Tw Cen MT"/>
                <a:cs typeface="Tw Cen MT"/>
              </a:rPr>
              <a:t>P=r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worst</a:t>
            </a:r>
          </a:p>
          <a:p>
            <a:r>
              <a:rPr lang="en-US" sz="1000">
                <a:latin typeface="Tw Cen MT"/>
                <a:cs typeface="Tw Cen MT"/>
              </a:rPr>
              <a:t>r=any</a:t>
            </a:r>
          </a:p>
          <a:p>
            <a:r>
              <a:rPr lang="en-US" sz="1000">
                <a:latin typeface="Tw Cen MT"/>
                <a:cs typeface="Tw Cen MT"/>
              </a:rPr>
              <a:t>k=worst</a:t>
            </a:r>
          </a:p>
          <a:p>
            <a:r>
              <a:rPr lang="en-US" sz="1000">
                <a:latin typeface="Tw Cen MT"/>
                <a:cs typeface="Tw Cen MT"/>
              </a:rPr>
              <a:t>p=worst</a:t>
            </a:r>
          </a:p>
          <a:p>
            <a:r>
              <a:rPr lang="en-US" sz="1000">
                <a:latin typeface="Tw Cen MT"/>
                <a:cs typeface="Tw Cen MT"/>
              </a:rPr>
              <a:t>P=all n!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61941" y="963638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LOP </a:t>
            </a:r>
          </a:p>
          <a:p>
            <a:pPr algn="ctr"/>
            <a:r>
              <a:rPr lang="en-US" sz="1000">
                <a:latin typeface="Tw Cen MT"/>
                <a:cs typeface="Tw Cen MT"/>
              </a:rPr>
              <a:t>LP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69196" y="998996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Rankability </a:t>
            </a:r>
          </a:p>
          <a:p>
            <a:pPr algn="ctr"/>
            <a:r>
              <a:rPr lang="en-US" sz="1000">
                <a:latin typeface="Tw Cen MT"/>
                <a:cs typeface="Tw Cen MT"/>
              </a:rPr>
              <a:t>LP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84226" y="1188082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General Rankability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60341" y="1346816"/>
            <a:ext cx="1981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 r        </a:t>
            </a:r>
            <a:r>
              <a:rPr lang="en-US" sz="1000">
                <a:latin typeface="Tw Cen MT"/>
                <a:cs typeface="Tw Cen MT"/>
              </a:rPr>
              <a:t>k      p    </a:t>
            </a:r>
          </a:p>
          <a:p>
            <a:r>
              <a:rPr lang="en-US" sz="1000">
                <a:latin typeface="Tw Cen MT"/>
                <a:cs typeface="Tw Cen MT"/>
              </a:rPr>
              <a:t>[ ]      #      #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185" y="1559970"/>
            <a:ext cx="8780940" cy="0"/>
          </a:xfrm>
          <a:prstGeom prst="line">
            <a:avLst/>
          </a:prstGeom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3040" y="1355895"/>
            <a:ext cx="883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k       p    </a:t>
            </a:r>
          </a:p>
          <a:p>
            <a:r>
              <a:rPr lang="en-US" sz="1000">
                <a:latin typeface="Tw Cen MT"/>
                <a:cs typeface="Tw Cen MT"/>
              </a:rPr>
              <a:t>#      #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2916" y="1346816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% noise</a:t>
            </a:r>
          </a:p>
          <a:p>
            <a:pPr algn="ctr"/>
            <a:r>
              <a:rPr lang="en-US" sz="1000">
                <a:latin typeface="Tw Cen MT"/>
                <a:cs typeface="Tw Cen MT"/>
              </a:rPr>
              <a:t>#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89504" y="1347433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D</a:t>
            </a:r>
          </a:p>
          <a:p>
            <a:pPr algn="ctr"/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[   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85273" y="1261010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~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06213" y="1287634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9723" y="1298924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28214" y="1302812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~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38657" y="1297169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26521" y="1314105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19240" y="1355895"/>
            <a:ext cx="883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τ</a:t>
            </a:r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(r, r)   </a:t>
            </a:r>
          </a:p>
          <a:p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   #          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44323" y="1298924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~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17640" y="1745868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4901" y="1981470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05365" y="2313494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59700" y="1752763"/>
            <a:ext cx="66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Perfect + 10% noise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59700" y="2781463"/>
            <a:ext cx="66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Random + 10% noise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83500" y="3784763"/>
            <a:ext cx="780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Symmetric + 10% noise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59700" y="4724563"/>
            <a:ext cx="780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Connected + 10% noise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17640" y="2756519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44901" y="2992121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105365" y="3324145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86122" y="3786265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13383" y="4021867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073847" y="4353891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900104" y="4733894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27365" y="4969496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087829" y="5301520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01337276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2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755777" y="238876"/>
            <a:ext cx="8658223" cy="7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Rankability as Sensitivity Measure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7450" y="1338347"/>
            <a:ext cx="118533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Dataset</a:t>
            </a:r>
          </a:p>
          <a:p>
            <a:r>
              <a:rPr lang="en-US" sz="1000">
                <a:latin typeface="Tw Cen MT"/>
                <a:cs typeface="Tw Cen MT"/>
              </a:rPr>
              <a:t>Well-behaved Perfect Dominance or Perfect Hillside (for weighted)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Random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Symmetric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Ill-behaved Completely Connected               </a:t>
            </a:r>
          </a:p>
          <a:p>
            <a:r>
              <a:rPr lang="en-US" sz="1000">
                <a:latin typeface="Tw Cen MT"/>
                <a:cs typeface="Tw Cen MT"/>
              </a:rPr>
              <a:t>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60515" y="1349637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n     </a:t>
            </a:r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D</a:t>
            </a:r>
          </a:p>
          <a:p>
            <a:r>
              <a:rPr lang="en-US" sz="1000">
                <a:latin typeface="Tw Cen MT"/>
                <a:cs typeface="Tw Cen MT"/>
              </a:rPr>
              <a:t>#   </a:t>
            </a:r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[    ]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5336" y="1507230"/>
            <a:ext cx="9172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perfect</a:t>
            </a:r>
          </a:p>
          <a:p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r=1:n</a:t>
            </a:r>
          </a:p>
          <a:p>
            <a:r>
              <a:rPr lang="en-US" sz="1000">
                <a:latin typeface="Tw Cen MT"/>
                <a:cs typeface="Tw Cen MT"/>
              </a:rPr>
              <a:t>k=best</a:t>
            </a:r>
          </a:p>
          <a:p>
            <a:r>
              <a:rPr lang="en-US" sz="1000">
                <a:latin typeface="Tw Cen MT"/>
                <a:cs typeface="Tw Cen MT"/>
              </a:rPr>
              <a:t>p=best</a:t>
            </a:r>
          </a:p>
          <a:p>
            <a:r>
              <a:rPr lang="en-US" sz="1000">
                <a:latin typeface="Tw Cen MT"/>
                <a:cs typeface="Tw Cen MT"/>
              </a:rPr>
              <a:t>P=r</a:t>
            </a: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endParaRPr lang="en-US" sz="1000">
              <a:latin typeface="Tw Cen MT"/>
              <a:cs typeface="Tw Cen MT"/>
            </a:endParaRPr>
          </a:p>
          <a:p>
            <a:r>
              <a:rPr lang="en-US" sz="1000">
                <a:latin typeface="Tw Cen MT"/>
                <a:cs typeface="Tw Cen MT"/>
              </a:rPr>
              <a:t>worst</a:t>
            </a:r>
          </a:p>
          <a:p>
            <a:r>
              <a:rPr lang="en-US" sz="1000">
                <a:latin typeface="Tw Cen MT"/>
                <a:cs typeface="Tw Cen MT"/>
              </a:rPr>
              <a:t>r=any</a:t>
            </a:r>
          </a:p>
          <a:p>
            <a:r>
              <a:rPr lang="en-US" sz="1000">
                <a:latin typeface="Tw Cen MT"/>
                <a:cs typeface="Tw Cen MT"/>
              </a:rPr>
              <a:t>k=worst</a:t>
            </a:r>
          </a:p>
          <a:p>
            <a:r>
              <a:rPr lang="en-US" sz="1000">
                <a:latin typeface="Tw Cen MT"/>
                <a:cs typeface="Tw Cen MT"/>
              </a:rPr>
              <a:t>p=worst</a:t>
            </a:r>
          </a:p>
          <a:p>
            <a:r>
              <a:rPr lang="en-US" sz="1000">
                <a:latin typeface="Tw Cen MT"/>
                <a:cs typeface="Tw Cen MT"/>
              </a:rPr>
              <a:t>P=all n!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61941" y="963638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LOP </a:t>
            </a:r>
          </a:p>
          <a:p>
            <a:pPr algn="ctr"/>
            <a:r>
              <a:rPr lang="en-US" sz="1000">
                <a:latin typeface="Tw Cen MT"/>
                <a:cs typeface="Tw Cen MT"/>
              </a:rPr>
              <a:t>LP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69196" y="998996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Rankability </a:t>
            </a:r>
          </a:p>
          <a:p>
            <a:pPr algn="ctr"/>
            <a:r>
              <a:rPr lang="en-US" sz="1000">
                <a:latin typeface="Tw Cen MT"/>
                <a:cs typeface="Tw Cen MT"/>
              </a:rPr>
              <a:t>LP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84226" y="1188082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General Rankability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60341" y="1346816"/>
            <a:ext cx="1981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 r        </a:t>
            </a:r>
            <a:r>
              <a:rPr lang="en-US" sz="1000">
                <a:latin typeface="Tw Cen MT"/>
                <a:cs typeface="Tw Cen MT"/>
              </a:rPr>
              <a:t>k      p    </a:t>
            </a:r>
          </a:p>
          <a:p>
            <a:r>
              <a:rPr lang="en-US" sz="1000">
                <a:latin typeface="Tw Cen MT"/>
                <a:cs typeface="Tw Cen MT"/>
              </a:rPr>
              <a:t>[ ]      #      #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185" y="1559970"/>
            <a:ext cx="8780940" cy="0"/>
          </a:xfrm>
          <a:prstGeom prst="line">
            <a:avLst/>
          </a:prstGeom>
          <a:ln w="31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3040" y="1355895"/>
            <a:ext cx="883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Tw Cen MT"/>
                <a:cs typeface="Tw Cen MT"/>
              </a:rPr>
              <a:t>k       p    </a:t>
            </a:r>
          </a:p>
          <a:p>
            <a:r>
              <a:rPr lang="en-US" sz="1000">
                <a:latin typeface="Tw Cen MT"/>
                <a:cs typeface="Tw Cen MT"/>
              </a:rPr>
              <a:t>#      #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2916" y="1346816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% noise</a:t>
            </a:r>
          </a:p>
          <a:p>
            <a:pPr algn="ctr"/>
            <a:r>
              <a:rPr lang="en-US" sz="1000">
                <a:latin typeface="Tw Cen MT"/>
                <a:cs typeface="Tw Cen MT"/>
              </a:rPr>
              <a:t>#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89504" y="1347433"/>
            <a:ext cx="76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D</a:t>
            </a:r>
          </a:p>
          <a:p>
            <a:pPr algn="ctr"/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[   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85273" y="1261010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3366FF"/>
                </a:solidFill>
                <a:latin typeface="Tw Cen MT"/>
                <a:cs typeface="Tw Cen MT"/>
              </a:rPr>
              <a:t>~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06213" y="1287634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9723" y="1298924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28214" y="1302812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~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38657" y="1297169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26521" y="1314105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19240" y="1355895"/>
            <a:ext cx="883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τ</a:t>
            </a:r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(r, r)   </a:t>
            </a:r>
          </a:p>
          <a:p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   #          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44323" y="1298924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rgbClr val="FF0000"/>
                </a:solidFill>
                <a:latin typeface="Tw Cen MT"/>
                <a:cs typeface="Tw Cen MT"/>
              </a:rPr>
              <a:t>~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17640" y="1745868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44901" y="1981470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05365" y="2313494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59700" y="1752763"/>
            <a:ext cx="66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Perfect + 10% noise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59700" y="2781463"/>
            <a:ext cx="66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Random + 10% noise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83500" y="3784763"/>
            <a:ext cx="780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Symmetric + 10% noise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59700" y="4724563"/>
            <a:ext cx="780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Tw Cen MT"/>
                <a:cs typeface="Tw Cen MT"/>
              </a:rPr>
              <a:t>Connected + 10% noise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17640" y="2756519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44901" y="2992121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105365" y="3324145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86122" y="3786265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313383" y="4021867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073847" y="4353891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900104" y="4733894"/>
            <a:ext cx="953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latin typeface="Tw Cen MT"/>
                <a:cs typeface="Tw Cen MT"/>
              </a:rPr>
              <a:t>100 times of random noise creating 100 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27365" y="4969496"/>
            <a:ext cx="76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Tw Cen MT"/>
                <a:cs typeface="Tw Cen MT"/>
              </a:rPr>
              <a:t>~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087829" y="5301520"/>
            <a:ext cx="95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>
                <a:solidFill>
                  <a:srgbClr val="20D517"/>
                </a:solidFill>
                <a:latin typeface="Tw Cen MT"/>
                <a:cs typeface="Tw Cen MT"/>
              </a:rPr>
              <a:t>AVG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84010" y="2784738"/>
            <a:ext cx="5368212" cy="3139321"/>
            <a:chOff x="1291172" y="2144428"/>
            <a:chExt cx="7029395" cy="3139321"/>
          </a:xfrm>
        </p:grpSpPr>
        <p:sp>
          <p:nvSpPr>
            <p:cNvPr id="42" name="Rectangle 41"/>
            <p:cNvSpPr/>
            <p:nvPr/>
          </p:nvSpPr>
          <p:spPr>
            <a:xfrm>
              <a:off x="1291172" y="2144428"/>
              <a:ext cx="7013221" cy="313932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>
                  <a:latin typeface="Tw Cen MT"/>
                  <a:cs typeface="Tw Cen MT"/>
                </a:rPr>
                <a:t>Hypothesis: </a:t>
              </a:r>
            </a:p>
            <a:p>
              <a:endParaRPr lang="en-US">
                <a:latin typeface="Tw Cen MT"/>
                <a:cs typeface="Tw Cen MT"/>
              </a:endParaRPr>
            </a:p>
            <a:p>
              <a:r>
                <a:rPr lang="en-US">
                  <a:latin typeface="Tw Cen MT"/>
                  <a:cs typeface="Tw Cen MT"/>
                </a:rPr>
                <a:t>Well-behaved high rankability D is stable, insensitive to noise, ranking does not change much from r to r.</a:t>
              </a:r>
            </a:p>
            <a:p>
              <a:endParaRPr lang="en-US">
                <a:latin typeface="Tw Cen MT"/>
                <a:cs typeface="Tw Cen MT"/>
              </a:endParaRPr>
            </a:p>
            <a:p>
              <a:r>
                <a:rPr lang="en-US">
                  <a:latin typeface="Tw Cen MT"/>
                  <a:cs typeface="Tw Cen MT"/>
                </a:rPr>
                <a:t>Ill-behaved low rankability D is very sensitive to small changes in input data. r and r change quite a bit. </a:t>
              </a:r>
            </a:p>
            <a:p>
              <a:endParaRPr lang="en-US">
                <a:latin typeface="Tw Cen MT"/>
                <a:cs typeface="Tw Cen MT"/>
              </a:endParaRPr>
            </a:p>
            <a:p>
              <a:r>
                <a:rPr lang="en-US">
                  <a:latin typeface="Tw Cen MT"/>
                  <a:cs typeface="Tw Cen MT"/>
                </a:rPr>
                <a:t>Maybe because LOP is outputting one r but there are many others in P set.</a:t>
              </a:r>
            </a:p>
            <a:p>
              <a:endParaRPr lang="en-US">
                <a:latin typeface="Tw Cen MT"/>
                <a:cs typeface="Tw Cen M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5652908" y="2932391"/>
              <a:ext cx="26676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>
                  <a:latin typeface="Tw Cen MT"/>
                  <a:cs typeface="Tw Cen MT"/>
                </a:rPr>
                <a:t>~</a:t>
              </a:r>
            </a:p>
          </p:txBody>
        </p:sp>
        <p:sp>
          <p:nvSpPr>
            <p:cNvPr id="58" name="Rectangle 57"/>
            <p:cNvSpPr/>
            <p:nvPr/>
          </p:nvSpPr>
          <p:spPr>
            <a:xfrm flipH="1">
              <a:off x="3561483" y="3759556"/>
              <a:ext cx="26676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>
                  <a:latin typeface="Tw Cen MT"/>
                  <a:cs typeface="Tw Cen MT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86923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Widescreen</PresentationFormat>
  <Paragraphs>187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Lucida Grande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Paul E</dc:creator>
  <cp:lastModifiedBy>Anderson, Paul E</cp:lastModifiedBy>
  <cp:revision>1</cp:revision>
  <dcterms:created xsi:type="dcterms:W3CDTF">2020-03-04T19:03:23Z</dcterms:created>
  <dcterms:modified xsi:type="dcterms:W3CDTF">2020-03-04T19:03:51Z</dcterms:modified>
</cp:coreProperties>
</file>