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862" r:id="rId6"/>
    <p:sldId id="861" r:id="rId7"/>
    <p:sldId id="859" r:id="rId8"/>
    <p:sldId id="925" r:id="rId9"/>
    <p:sldId id="919" r:id="rId10"/>
    <p:sldId id="269" r:id="rId11"/>
    <p:sldId id="917" r:id="rId12"/>
    <p:sldId id="918" r:id="rId13"/>
    <p:sldId id="920" r:id="rId14"/>
    <p:sldId id="923" r:id="rId15"/>
    <p:sldId id="921" r:id="rId16"/>
    <p:sldId id="922" r:id="rId17"/>
    <p:sldId id="897" r:id="rId18"/>
    <p:sldId id="924" r:id="rId19"/>
    <p:sldId id="8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6F62C8-4EC1-4441-8F46-75579F0CC379}">
          <p14:sldIdLst>
            <p14:sldId id="256"/>
            <p14:sldId id="257"/>
            <p14:sldId id="258"/>
            <p14:sldId id="862"/>
            <p14:sldId id="861"/>
            <p14:sldId id="859"/>
            <p14:sldId id="925"/>
            <p14:sldId id="919"/>
            <p14:sldId id="269"/>
            <p14:sldId id="917"/>
            <p14:sldId id="918"/>
            <p14:sldId id="920"/>
            <p14:sldId id="923"/>
            <p14:sldId id="921"/>
            <p14:sldId id="922"/>
            <p14:sldId id="897"/>
            <p14:sldId id="924"/>
            <p14:sldId id="8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199" autoAdjust="0"/>
  </p:normalViewPr>
  <p:slideViewPr>
    <p:cSldViewPr snapToGrid="0" snapToObjects="1">
      <p:cViewPr varScale="1">
        <p:scale>
          <a:sx n="109" d="100"/>
          <a:sy n="109" d="100"/>
        </p:scale>
        <p:origin x="1260" y="10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BCEA-4E1C-0B47-B410-47BFC0559137}" type="datetimeFigureOut">
              <a:rPr kumimoji="1" lang="ko-Kore-KR" altLang="en-US" smtClean="0"/>
              <a:t>04/26/2021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BB084-6292-1F4E-8B58-378FECB426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34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677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07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10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8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49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 이름 논의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0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9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713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24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430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699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34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63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B084-6292-1F4E-8B58-378FECB426B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D711-B5A4-EA49-91B0-D8179134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D610A-468C-F84D-A8FA-56EF681D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75475-B65F-6D42-8DEF-7EC1D9A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4AF734C-47FD-A34F-A783-A13A134EC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70B9350-EBC2-5543-AC7A-CE41DFC867B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FEC102-270B-1F45-9BC4-8359B3725FF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4CCE61-6487-D94F-8111-F1C6AA2F99C7}"/>
              </a:ext>
            </a:extLst>
          </p:cNvPr>
          <p:cNvSpPr/>
          <p:nvPr userDrawn="1"/>
        </p:nvSpPr>
        <p:spPr>
          <a:xfrm>
            <a:off x="156000" y="171000"/>
            <a:ext cx="11880000" cy="65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1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4CD86-23A4-8A4B-8EA8-CCFB41954B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6" t="1755" r="12869" b="13269"/>
          <a:stretch/>
        </p:blipFill>
        <p:spPr>
          <a:xfrm>
            <a:off x="158750" y="171000"/>
            <a:ext cx="11874500" cy="6516000"/>
          </a:xfrm>
          <a:prstGeom prst="rect">
            <a:avLst/>
          </a:prstGeom>
          <a:solidFill>
            <a:schemeClr val="bg1">
              <a:alpha val="5000"/>
            </a:schemeClr>
          </a:solidFill>
        </p:spPr>
      </p:pic>
      <p:sp>
        <p:nvSpPr>
          <p:cNvPr id="11" name="slide1_shape2">
            <a:extLst>
              <a:ext uri="{FF2B5EF4-FFF2-40B4-BE49-F238E27FC236}">
                <a16:creationId xmlns:a16="http://schemas.microsoft.com/office/drawing/2014/main" id="{7867CD60-821D-6340-B91B-F47C2E7508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3028" y="6211848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E5B8CD-EC51-0742-BA96-87451F121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0420" y="6122404"/>
            <a:ext cx="1015178" cy="3121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18ABC-FA1B-AD46-99A7-223E4AB312B5}"/>
              </a:ext>
            </a:extLst>
          </p:cNvPr>
          <p:cNvSpPr/>
          <p:nvPr userDrawn="1"/>
        </p:nvSpPr>
        <p:spPr>
          <a:xfrm>
            <a:off x="855361" y="2899544"/>
            <a:ext cx="720000" cy="25400"/>
          </a:xfrm>
          <a:prstGeom prst="rect">
            <a:avLst/>
          </a:prstGeom>
          <a:solidFill>
            <a:srgbClr val="448A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54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52BDFF15-0B3B-2F44-BD29-0C7719CBC8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52" y="1290177"/>
            <a:ext cx="4274725" cy="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9D59-C2F7-1D44-8E02-A3484446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B1B92-FEB7-0643-A88F-62B4A6CD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92081-534B-4647-AD34-0B66377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E83C-37AB-C140-9845-D02ED308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2A065-E036-2443-8E36-0F750C57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0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C4F93C-BC6F-3946-8CEB-F742955F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07FEC-30C2-F249-AF80-C63C1A8C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E4FC4-EC83-4F48-A13D-33CF0A3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5788E-1FE7-CF49-AE5D-6161A93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23D2-2189-4E41-89B6-74097667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99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D711-B5A4-EA49-91B0-D8179134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D610A-468C-F84D-A8FA-56EF681D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75475-B65F-6D42-8DEF-7EC1D9A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4AF734C-47FD-A34F-A783-A13A134EC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70B9350-EBC2-5543-AC7A-CE41DFC867B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FEC102-270B-1F45-9BC4-8359B3725FF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4CCE61-6487-D94F-8111-F1C6AA2F99C7}"/>
              </a:ext>
            </a:extLst>
          </p:cNvPr>
          <p:cNvSpPr/>
          <p:nvPr userDrawn="1"/>
        </p:nvSpPr>
        <p:spPr>
          <a:xfrm>
            <a:off x="156000" y="171000"/>
            <a:ext cx="11880000" cy="65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1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4CD86-23A4-8A4B-8EA8-CCFB41954B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6" t="1755" r="12869" b="13269"/>
          <a:stretch/>
        </p:blipFill>
        <p:spPr>
          <a:xfrm>
            <a:off x="158750" y="171000"/>
            <a:ext cx="11874500" cy="6516000"/>
          </a:xfrm>
          <a:prstGeom prst="rect">
            <a:avLst/>
          </a:prstGeom>
          <a:solidFill>
            <a:schemeClr val="bg1">
              <a:alpha val="5000"/>
            </a:schemeClr>
          </a:solidFill>
        </p:spPr>
      </p:pic>
      <p:sp>
        <p:nvSpPr>
          <p:cNvPr id="11" name="slide1_shape2">
            <a:extLst>
              <a:ext uri="{FF2B5EF4-FFF2-40B4-BE49-F238E27FC236}">
                <a16:creationId xmlns:a16="http://schemas.microsoft.com/office/drawing/2014/main" id="{7867CD60-821D-6340-B91B-F47C2E7508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3028" y="6211848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E5B8CD-EC51-0742-BA96-87451F121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0420" y="6122404"/>
            <a:ext cx="1015178" cy="3121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18ABC-FA1B-AD46-99A7-223E4AB312B5}"/>
              </a:ext>
            </a:extLst>
          </p:cNvPr>
          <p:cNvSpPr/>
          <p:nvPr userDrawn="1"/>
        </p:nvSpPr>
        <p:spPr>
          <a:xfrm>
            <a:off x="855361" y="2899544"/>
            <a:ext cx="720000" cy="25400"/>
          </a:xfrm>
          <a:prstGeom prst="rect">
            <a:avLst/>
          </a:prstGeom>
          <a:solidFill>
            <a:srgbClr val="448A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54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94B2A5C6-A649-7646-BC0E-8286220FC0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52" y="1290177"/>
            <a:ext cx="4274725" cy="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492E33C4-A388-2849-860E-1D47DA1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8144184-799C-4047-B32A-1BAF6A55FB85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4E42B78-70A9-F740-B8D6-5FF586D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A872F51-8A4A-E541-AF43-3DC3699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DFEC102-270B-1F45-9BC4-8359B3725FF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BC6C45-B029-0B48-9A9D-6765C2942A4A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FDFEB3-144D-3542-A338-3B3801939C8F}"/>
              </a:ext>
            </a:extLst>
          </p:cNvPr>
          <p:cNvSpPr/>
          <p:nvPr userDrawn="1"/>
        </p:nvSpPr>
        <p:spPr>
          <a:xfrm>
            <a:off x="-6062" y="604007"/>
            <a:ext cx="12192000" cy="6253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F3591D-C38E-8E43-9219-15FD0221B514}"/>
              </a:ext>
            </a:extLst>
          </p:cNvPr>
          <p:cNvSpPr/>
          <p:nvPr userDrawn="1"/>
        </p:nvSpPr>
        <p:spPr>
          <a:xfrm>
            <a:off x="-62" y="574223"/>
            <a:ext cx="12192000" cy="55927"/>
          </a:xfrm>
          <a:prstGeom prst="rect">
            <a:avLst/>
          </a:prstGeom>
          <a:solidFill>
            <a:srgbClr val="136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B9D042B-0233-7E4C-A2E6-43CF09C6F926}"/>
              </a:ext>
            </a:extLst>
          </p:cNvPr>
          <p:cNvCxnSpPr>
            <a:cxnSpLocks/>
          </p:cNvCxnSpPr>
          <p:nvPr userDrawn="1"/>
        </p:nvCxnSpPr>
        <p:spPr>
          <a:xfrm>
            <a:off x="286563" y="6359278"/>
            <a:ext cx="1161875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1_shape2">
            <a:extLst>
              <a:ext uri="{FF2B5EF4-FFF2-40B4-BE49-F238E27FC236}">
                <a16:creationId xmlns:a16="http://schemas.microsoft.com/office/drawing/2014/main" id="{960D186F-CDC4-F54C-ABB6-6CF7D71194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6229" y="6436204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C08452-F06C-1748-9753-B31DADDE5F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744" y="6358983"/>
            <a:ext cx="974459" cy="46135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14B389E-E688-8646-B9A6-1B3EA73095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0695" y="186089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EF4BF-2B4F-A04A-BA86-43A0881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6AEF4-C5CE-2146-BBAA-CDD2B10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0A87E-6C2F-B34D-8705-A0BCE9F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3CEED5A-1625-F648-9D32-0BCC11B9FDF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E409D8B-3470-2C48-B9DD-0E5F0922E17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FEC102-270B-1F45-9BC4-8359B3725FF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C300B-DAF3-FA4D-9B2B-97B6A73D9D88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238CFE-5E7C-6043-9305-AC958B0F7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12533" b="12235"/>
          <a:stretch/>
        </p:blipFill>
        <p:spPr>
          <a:xfrm>
            <a:off x="-6000" y="-910"/>
            <a:ext cx="12198000" cy="6859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91117D-62EC-FD46-8FCB-872FC563A1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306" y="6419409"/>
            <a:ext cx="115651" cy="115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7B7A70-D6D8-F446-BE3C-A85222B32B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95" y="6290605"/>
            <a:ext cx="796581" cy="3771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32BEE2-C536-DE4C-97BC-3372F52C19E7}"/>
              </a:ext>
            </a:extLst>
          </p:cNvPr>
          <p:cNvSpPr/>
          <p:nvPr userDrawn="1"/>
        </p:nvSpPr>
        <p:spPr>
          <a:xfrm>
            <a:off x="855361" y="2220035"/>
            <a:ext cx="360000" cy="25400"/>
          </a:xfrm>
          <a:prstGeom prst="rect">
            <a:avLst/>
          </a:prstGeom>
          <a:solidFill>
            <a:srgbClr val="448A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54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7531307F-3E3C-2042-B880-4E8C088894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6381" y="6333015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F73C-A099-A54B-9543-938CDC31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C7F650-E1C2-BA4E-BCE9-5440E45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3225F-CB19-5D4D-AB66-7F53A52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CE55DBEF-56D5-4B41-978A-5C934A4CAC3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BD6403-6300-CF41-AAEE-8F50DBEBC5AB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A03984-A81C-FF43-81AF-D90FF7B78D28}"/>
              </a:ext>
            </a:extLst>
          </p:cNvPr>
          <p:cNvSpPr/>
          <p:nvPr userDrawn="1"/>
        </p:nvSpPr>
        <p:spPr>
          <a:xfrm>
            <a:off x="-6062" y="604007"/>
            <a:ext cx="12192000" cy="6253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slide1_shape2">
            <a:extLst>
              <a:ext uri="{FF2B5EF4-FFF2-40B4-BE49-F238E27FC236}">
                <a16:creationId xmlns:a16="http://schemas.microsoft.com/office/drawing/2014/main" id="{23F0131F-88BD-CC40-93D9-B1823F1322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6229" y="6436204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65B8150-65AD-A147-97BB-232223D5F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744" y="6358983"/>
            <a:ext cx="974459" cy="461351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BB4CF00-5D8E-444B-A759-C53FDF51CAF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0" y="664483"/>
          <a:ext cx="12192001" cy="5673578"/>
        </p:xfrm>
        <a:graphic>
          <a:graphicData uri="http://schemas.openxmlformats.org/drawingml/2006/table">
            <a:tbl>
              <a:tblPr/>
              <a:tblGrid>
                <a:gridCol w="102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080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화면코드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수정일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 rowSpan="2"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57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4AE611CD-98A2-B440-BA40-9A7F185DA886}"/>
              </a:ext>
            </a:extLst>
          </p:cNvPr>
          <p:cNvSpPr txBox="1">
            <a:spLocks/>
          </p:cNvSpPr>
          <p:nvPr userDrawn="1"/>
        </p:nvSpPr>
        <p:spPr>
          <a:xfrm>
            <a:off x="10065825" y="903383"/>
            <a:ext cx="705926" cy="238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DFEC102-270B-1F45-9BC4-8359B3725FFE}" type="slidenum">
              <a:rPr kumimoji="1" lang="ko-KR" altLang="en-US" sz="1000" smtClean="0"/>
              <a:pPr algn="ctr"/>
              <a:t>‹#›</a:t>
            </a:fld>
            <a:endParaRPr kumimoji="1"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B1481-6577-8047-AB13-2CB78AB5EE64}"/>
              </a:ext>
            </a:extLst>
          </p:cNvPr>
          <p:cNvSpPr/>
          <p:nvPr userDrawn="1"/>
        </p:nvSpPr>
        <p:spPr>
          <a:xfrm>
            <a:off x="-22096" y="574223"/>
            <a:ext cx="12192000" cy="55927"/>
          </a:xfrm>
          <a:prstGeom prst="rect">
            <a:avLst/>
          </a:prstGeom>
          <a:solidFill>
            <a:srgbClr val="136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6D004BF-DD7B-D049-A91B-B5CF9FE272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0695" y="186089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8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C9B1-46A5-DC40-BDD5-74E9A141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1D55E-DF09-CB4B-8A21-991DB980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3B029-3D0E-5646-A790-17AB7DDD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27DD8-CE87-2942-9A9D-085A706C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48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7240D-5C52-A44E-9829-11B7074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EC5EA-8B3F-3A4F-94DC-CB7105E7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BF861-EC3B-D340-8461-A015A717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39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DA96-BF33-6F4E-BF3E-D0FA7A7F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2BD5C-59B1-A042-BFA6-0A0FE439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8519F-5720-D548-BB44-0A642B50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8E2B-7AEB-AD45-A190-18157B7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F83D-1C08-9548-BE4C-9C564C4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5D33B-C686-F641-AA51-A02F9CAF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731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9C7C-2902-914F-AAA5-253EAC7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58242-8F3A-7542-BCB6-5D412BEA8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19FD2-E0CA-A349-BF7E-4B8F6859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13AFA-AFC3-704F-8122-7534F930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D6D6D-8A89-E34F-B492-1C7497EB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6B0D2-7D1B-0644-986E-C786DCC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3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492E33C4-A388-2849-860E-1D47DA1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8144184-799C-4047-B32A-1BAF6A55FB85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4E42B78-70A9-F740-B8D6-5FF586D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A872F51-8A4A-E541-AF43-3DC3699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DFEC102-270B-1F45-9BC4-8359B3725FF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BC6C45-B029-0B48-9A9D-6765C2942A4A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FDFEB3-144D-3542-A338-3B3801939C8F}"/>
              </a:ext>
            </a:extLst>
          </p:cNvPr>
          <p:cNvSpPr/>
          <p:nvPr userDrawn="1"/>
        </p:nvSpPr>
        <p:spPr>
          <a:xfrm>
            <a:off x="-6062" y="604007"/>
            <a:ext cx="12192000" cy="6253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F3591D-C38E-8E43-9219-15FD0221B514}"/>
              </a:ext>
            </a:extLst>
          </p:cNvPr>
          <p:cNvSpPr/>
          <p:nvPr userDrawn="1"/>
        </p:nvSpPr>
        <p:spPr>
          <a:xfrm>
            <a:off x="-62" y="574223"/>
            <a:ext cx="12192000" cy="55927"/>
          </a:xfrm>
          <a:prstGeom prst="rect">
            <a:avLst/>
          </a:prstGeom>
          <a:solidFill>
            <a:srgbClr val="136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B9D042B-0233-7E4C-A2E6-43CF09C6F926}"/>
              </a:ext>
            </a:extLst>
          </p:cNvPr>
          <p:cNvCxnSpPr>
            <a:cxnSpLocks/>
          </p:cNvCxnSpPr>
          <p:nvPr userDrawn="1"/>
        </p:nvCxnSpPr>
        <p:spPr>
          <a:xfrm>
            <a:off x="286563" y="6359278"/>
            <a:ext cx="1161875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1_shape2">
            <a:extLst>
              <a:ext uri="{FF2B5EF4-FFF2-40B4-BE49-F238E27FC236}">
                <a16:creationId xmlns:a16="http://schemas.microsoft.com/office/drawing/2014/main" id="{960D186F-CDC4-F54C-ABB6-6CF7D71194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6229" y="6436204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C08452-F06C-1748-9753-B31DADDE5F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744" y="6358983"/>
            <a:ext cx="974459" cy="46135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CF3C652-F47E-AA48-BD0C-342818BF7B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0695" y="186089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24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9D59-C2F7-1D44-8E02-A3484446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B1B92-FEB7-0643-A88F-62B4A6CD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92081-534B-4647-AD34-0B66377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E83C-37AB-C140-9845-D02ED308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2A065-E036-2443-8E36-0F750C57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788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C4F93C-BC6F-3946-8CEB-F742955F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07FEC-30C2-F249-AF80-C63C1A8C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E4FC4-EC83-4F48-A13D-33CF0A3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5788E-1FE7-CF49-AE5D-6161A93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23D2-2189-4E41-89B6-74097667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82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EF4BF-2B4F-A04A-BA86-43A0881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6AEF4-C5CE-2146-BBAA-CDD2B10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0A87E-6C2F-B34D-8705-A0BCE9F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3CEED5A-1625-F648-9D32-0BCC11B9FDF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E409D8B-3470-2C48-B9DD-0E5F0922E17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FEC102-270B-1F45-9BC4-8359B3725FF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C300B-DAF3-FA4D-9B2B-97B6A73D9D88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238CFE-5E7C-6043-9305-AC958B0F7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12533" b="12235"/>
          <a:stretch/>
        </p:blipFill>
        <p:spPr>
          <a:xfrm>
            <a:off x="-6000" y="-910"/>
            <a:ext cx="12198000" cy="6859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91117D-62EC-FD46-8FCB-872FC563A1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306" y="6419409"/>
            <a:ext cx="115651" cy="115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47326D-D1B1-884F-9594-758A2C329D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2353" y="6218741"/>
            <a:ext cx="1363506" cy="466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7B7A70-D6D8-F446-BE3C-A85222B32B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95" y="6290605"/>
            <a:ext cx="796581" cy="3771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32BEE2-C536-DE4C-97BC-3372F52C19E7}"/>
              </a:ext>
            </a:extLst>
          </p:cNvPr>
          <p:cNvSpPr/>
          <p:nvPr userDrawn="1"/>
        </p:nvSpPr>
        <p:spPr>
          <a:xfrm>
            <a:off x="855361" y="2220035"/>
            <a:ext cx="360000" cy="25400"/>
          </a:xfrm>
          <a:prstGeom prst="rect">
            <a:avLst/>
          </a:prstGeom>
          <a:solidFill>
            <a:srgbClr val="448A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54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4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F73C-A099-A54B-9543-938CDC31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C7F650-E1C2-BA4E-BCE9-5440E45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9D4E24E0-6346-834F-A6A7-6272B86AF79C}" type="datetimeFigureOut">
              <a:rPr kumimoji="1" lang="ko-KR" altLang="en-US" smtClean="0"/>
              <a:pPr/>
              <a:t>2021-04-26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3225F-CB19-5D4D-AB66-7F53A52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CE55DBEF-56D5-4B41-978A-5C934A4CAC3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144184-799C-4047-B32A-1BAF6A55FB85}" type="datetimeFigureOut">
              <a:rPr kumimoji="1" lang="ko-KR" altLang="en-US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2021-04-26</a:t>
            </a:fld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BD6403-6300-CF41-AAEE-8F50DBEBC5AB}"/>
              </a:ext>
            </a:extLst>
          </p:cNvPr>
          <p:cNvSpPr/>
          <p:nvPr userDrawn="1"/>
        </p:nvSpPr>
        <p:spPr>
          <a:xfrm>
            <a:off x="-6062" y="0"/>
            <a:ext cx="1220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510" dirty="0">
              <a:solidFill>
                <a:prstClr val="white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A03984-A81C-FF43-81AF-D90FF7B78D28}"/>
              </a:ext>
            </a:extLst>
          </p:cNvPr>
          <p:cNvSpPr/>
          <p:nvPr userDrawn="1"/>
        </p:nvSpPr>
        <p:spPr>
          <a:xfrm>
            <a:off x="-6062" y="604007"/>
            <a:ext cx="12192000" cy="6253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slide1_shape2">
            <a:extLst>
              <a:ext uri="{FF2B5EF4-FFF2-40B4-BE49-F238E27FC236}">
                <a16:creationId xmlns:a16="http://schemas.microsoft.com/office/drawing/2014/main" id="{23F0131F-88BD-CC40-93D9-B1823F1322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6229" y="6436204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65B8150-65AD-A147-97BB-232223D5F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744" y="6358983"/>
            <a:ext cx="974459" cy="461351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BB4CF00-5D8E-444B-A759-C53FDF51CAF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0293416"/>
              </p:ext>
            </p:extLst>
          </p:nvPr>
        </p:nvGraphicFramePr>
        <p:xfrm>
          <a:off x="0" y="664483"/>
          <a:ext cx="12192001" cy="5673578"/>
        </p:xfrm>
        <a:graphic>
          <a:graphicData uri="http://schemas.openxmlformats.org/drawingml/2006/table">
            <a:tbl>
              <a:tblPr/>
              <a:tblGrid>
                <a:gridCol w="102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080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화면코드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수정일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 rowSpan="2"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57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defRPr sz="6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4AE611CD-98A2-B440-BA40-9A7F185DA886}"/>
              </a:ext>
            </a:extLst>
          </p:cNvPr>
          <p:cNvSpPr txBox="1">
            <a:spLocks/>
          </p:cNvSpPr>
          <p:nvPr userDrawn="1"/>
        </p:nvSpPr>
        <p:spPr>
          <a:xfrm>
            <a:off x="10065825" y="903383"/>
            <a:ext cx="705926" cy="238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DFEC102-270B-1F45-9BC4-8359B3725FFE}" type="slidenum">
              <a:rPr kumimoji="1" lang="ko-KR" altLang="en-US" sz="10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 algn="ctr"/>
              <a:t>‹#›</a:t>
            </a:fld>
            <a:endParaRPr kumimoji="1" lang="ko-KR" altLang="en-US" sz="1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B1481-6577-8047-AB13-2CB78AB5EE64}"/>
              </a:ext>
            </a:extLst>
          </p:cNvPr>
          <p:cNvSpPr/>
          <p:nvPr userDrawn="1"/>
        </p:nvSpPr>
        <p:spPr>
          <a:xfrm>
            <a:off x="-22096" y="574223"/>
            <a:ext cx="12192000" cy="55927"/>
          </a:xfrm>
          <a:prstGeom prst="rect">
            <a:avLst/>
          </a:prstGeom>
          <a:solidFill>
            <a:srgbClr val="136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2B7123D8-51A8-9945-8CC6-8256D700F5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0695" y="186089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1EACE7-89E0-6E48-9251-DD72DF82109F}"/>
              </a:ext>
            </a:extLst>
          </p:cNvPr>
          <p:cNvSpPr/>
          <p:nvPr userDrawn="1"/>
        </p:nvSpPr>
        <p:spPr>
          <a:xfrm>
            <a:off x="156000" y="171000"/>
            <a:ext cx="11880000" cy="65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1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1E493A-D094-FE47-9E0E-D602D2289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1755" r="12869" b="13269"/>
          <a:stretch/>
        </p:blipFill>
        <p:spPr>
          <a:xfrm>
            <a:off x="158750" y="171000"/>
            <a:ext cx="11874500" cy="6516000"/>
          </a:xfrm>
          <a:prstGeom prst="rect">
            <a:avLst/>
          </a:prstGeom>
          <a:solidFill>
            <a:schemeClr val="bg1">
              <a:alpha val="5000"/>
            </a:schemeClr>
          </a:solidFill>
        </p:spPr>
      </p:pic>
      <p:sp>
        <p:nvSpPr>
          <p:cNvPr id="9" name="slide1_shape2">
            <a:extLst>
              <a:ext uri="{FF2B5EF4-FFF2-40B4-BE49-F238E27FC236}">
                <a16:creationId xmlns:a16="http://schemas.microsoft.com/office/drawing/2014/main" id="{46845F25-C35A-0645-955B-FB3AD556AC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3028" y="6211848"/>
            <a:ext cx="2178939" cy="2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212" tIns="35607" rIns="71212" bIns="35607" anchor="ctr">
            <a:spAutoFit/>
          </a:bodyPr>
          <a:lstStyle>
            <a:lvl1pPr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</a:rPr>
              <a:t>©IGAWorks. All Rights Reserved.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81F6C9-F8A6-A248-86BB-1043A24D6FBE}"/>
              </a:ext>
            </a:extLst>
          </p:cNvPr>
          <p:cNvSpPr/>
          <p:nvPr userDrawn="1"/>
        </p:nvSpPr>
        <p:spPr>
          <a:xfrm>
            <a:off x="855361" y="2899544"/>
            <a:ext cx="720000" cy="25400"/>
          </a:xfrm>
          <a:prstGeom prst="rect">
            <a:avLst/>
          </a:prstGeom>
          <a:solidFill>
            <a:srgbClr val="448A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54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15" name="Shape 68">
            <a:extLst>
              <a:ext uri="{FF2B5EF4-FFF2-40B4-BE49-F238E27FC236}">
                <a16:creationId xmlns:a16="http://schemas.microsoft.com/office/drawing/2014/main" id="{19F2D650-51E6-F14A-BC03-5ABCCB843A38}"/>
              </a:ext>
            </a:extLst>
          </p:cNvPr>
          <p:cNvSpPr/>
          <p:nvPr userDrawn="1"/>
        </p:nvSpPr>
        <p:spPr>
          <a:xfrm>
            <a:off x="803275" y="1792452"/>
            <a:ext cx="2427997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4110" rIns="24110" anchor="ctr">
            <a:spAutoFit/>
          </a:bodyPr>
          <a:lstStyle>
            <a:lvl1pPr algn="l" defTabSz="914400">
              <a:defRPr sz="2500">
                <a:solidFill>
                  <a:srgbClr val="DDDDDD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 algn="l"/>
            <a:r>
              <a:rPr lang="en-US" sz="37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Open Sans Semibold" panose="020B0706030804020204" pitchFamily="34" charset="0"/>
              </a:rPr>
              <a:t>Thank You!</a:t>
            </a:r>
            <a:endParaRPr sz="37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98FCF-DBBF-5D42-BEB9-91957D3D64A3}"/>
              </a:ext>
            </a:extLst>
          </p:cNvPr>
          <p:cNvSpPr txBox="1"/>
          <p:nvPr userDrawn="1"/>
        </p:nvSpPr>
        <p:spPr>
          <a:xfrm>
            <a:off x="769719" y="3008842"/>
            <a:ext cx="15440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BarunGothic" charset="-127"/>
              </a:rPr>
              <a:t>TRADINGWORKS </a:t>
            </a:r>
            <a:r>
              <a:rPr kumimoji="1" lang="ko-KR" altLang="en-US" sz="9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BarunGothic" charset="-127"/>
              </a:rPr>
              <a:t>관련 문의</a:t>
            </a:r>
          </a:p>
          <a:p>
            <a:endParaRPr kumimoji="1" lang="ko-KR" altLang="en-US" sz="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BarunGothic" charset="-127"/>
              </a:rPr>
              <a:t>tw@igaworks.com</a:t>
            </a:r>
            <a:endParaRPr kumimoji="1" lang="en-US" altLang="ko-KR" sz="9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46649C-4966-4336-AF8B-CD07594734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6689" y="6301963"/>
            <a:ext cx="115651" cy="115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284F1F-2166-4BDD-A7C5-EFC26D2450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978" y="6173159"/>
            <a:ext cx="796581" cy="37713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81AF05C1-3328-474A-B89E-478F71C7C6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6494" y="6210521"/>
            <a:ext cx="1044619" cy="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3840">
          <p15:clr>
            <a:srgbClr val="FBAE40"/>
          </p15:clr>
        </p15:guide>
        <p15:guide id="4" pos="506">
          <p15:clr>
            <a:srgbClr val="FBAE40"/>
          </p15:clr>
        </p15:guide>
        <p15:guide id="5" pos="7174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C9B1-46A5-DC40-BDD5-74E9A141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1D55E-DF09-CB4B-8A21-991DB980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3B029-3D0E-5646-A790-17AB7DDD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27DD8-CE87-2942-9A9D-085A706C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54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7240D-5C52-A44E-9829-11B7074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EC5EA-8B3F-3A4F-94DC-CB7105E7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BF861-EC3B-D340-8461-A015A717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0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DA96-BF33-6F4E-BF3E-D0FA7A7F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2BD5C-59B1-A042-BFA6-0A0FE439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8519F-5720-D548-BB44-0A642B50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8E2B-7AEB-AD45-A190-18157B7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F83D-1C08-9548-BE4C-9C564C4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5D33B-C686-F641-AA51-A02F9CAF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9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9C7C-2902-914F-AAA5-253EAC7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58242-8F3A-7542-BCB6-5D412BEA8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19FD2-E0CA-A349-BF7E-4B8F6859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13AFA-AFC3-704F-8122-7534F930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D6D6D-8A89-E34F-B492-1C7497EB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6B0D2-7D1B-0644-986E-C786DCC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4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F07CA-B2FD-2A43-A860-768FE42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BE9B-B149-8C41-8E6E-79EF868A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B6A31-4316-E841-8378-928B93A5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EF8FB-20C5-8B49-93C5-25CF3703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51168-10E5-8C48-81D4-63F928661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3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7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F07CA-B2FD-2A43-A860-768FE42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BE9B-B149-8C41-8E6E-79EF868A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B6A31-4316-E841-8378-928B93A5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24E0-6346-834F-A6A7-6272B86AF79C}" type="datetimeFigureOut">
              <a:rPr kumimoji="1" lang="ko-KR" altLang="en-US" smtClean="0"/>
              <a:t>2021-04-26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EF8FB-20C5-8B49-93C5-25CF3703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51168-10E5-8C48-81D4-63F928661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B4E-E969-1A43-BB68-A48C48FC5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4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09C27-47C2-4E94-B852-6ED421A1EC67}"/>
              </a:ext>
            </a:extLst>
          </p:cNvPr>
          <p:cNvSpPr txBox="1"/>
          <p:nvPr/>
        </p:nvSpPr>
        <p:spPr>
          <a:xfrm>
            <a:off x="803275" y="2276783"/>
            <a:ext cx="340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Ad Insight:</a:t>
            </a:r>
            <a:r>
              <a:rPr kumimoji="1"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차 기능</a:t>
            </a:r>
            <a:r>
              <a:rPr kumimoji="1"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상세 기획안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3E231-B5F0-4BA5-B15F-12EC29D83308}"/>
              </a:ext>
            </a:extLst>
          </p:cNvPr>
          <p:cNvSpPr txBox="1"/>
          <p:nvPr/>
        </p:nvSpPr>
        <p:spPr>
          <a:xfrm>
            <a:off x="768583" y="2976083"/>
            <a:ext cx="221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v2.0 / April 26, 2021</a:t>
            </a:r>
          </a:p>
        </p:txBody>
      </p:sp>
    </p:spTree>
    <p:extLst>
      <p:ext uri="{BB962C8B-B14F-4D97-AF65-F5344CB8AC3E}">
        <p14:creationId xmlns:p14="http://schemas.microsoft.com/office/powerpoint/2010/main" val="42808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26566"/>
              </p:ext>
            </p:extLst>
          </p:nvPr>
        </p:nvGraphicFramePr>
        <p:xfrm>
          <a:off x="9441856" y="1399089"/>
          <a:ext cx="271297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NanumSquare Bold" panose="020B0600000101010101"/>
                        </a:rPr>
                        <a:t>○ 소진금액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NanumSquare Bold" panose="020B0600000101010101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NanumSquare Bold" panose="020B0600000101010101"/>
                        </a:rPr>
                        <a:t>논의 필요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NanumSquare Bold" panose="020B0600000101010101"/>
                        </a:rPr>
                        <a:t>)</a:t>
                      </a:r>
                      <a:endParaRPr lang="en-US" altLang="ko-KR" sz="900" dirty="0">
                        <a:solidFill>
                          <a:srgbClr val="0070C0"/>
                        </a:solidFill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소진금액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입력 범위 내의 금액을 소진 한 집행데이터를 집계하여 제공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소진금액 범위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최소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0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원에서 최대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억원까지 입력 가능 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소진금액 예외처리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</a:t>
                      </a: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이 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의 값보다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클수없음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과 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의 값이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0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일경우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전체로 조회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3)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소진금액 체크박스 시 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1,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필수입력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OS</a:t>
                      </a: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OS: TW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내 등록된 서비스의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OS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정보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OS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값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전체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IOS / AOS / WEB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캠페인 목적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-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채널별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캠페인 목표의 분류 값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(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  <a:hlinkClick r:id="rId3" action="ppaction://hlinksldjump"/>
                        </a:rPr>
                        <a:t>P7 </a:t>
                      </a:r>
                      <a:r>
                        <a:rPr kumimoji="1" lang="ko-KR" altLang="en-US" sz="900" dirty="0" err="1">
                          <a:latin typeface="NanumSquare" panose="020B0600000101010101" pitchFamily="34" charset="-127"/>
                          <a:ea typeface="NanumSquare" panose="020B0600000101010101"/>
                          <a:hlinkClick r:id="rId3" action="ppaction://hlinksldjump"/>
                        </a:rPr>
                        <a:t>채널별</a:t>
                      </a:r>
                      <a:r>
                        <a:rPr kumimoji="1" lang="ko-KR" altLang="en-US" sz="900" dirty="0">
                          <a:latin typeface="NanumSquare" panose="020B0600000101010101" pitchFamily="34" charset="-127"/>
                          <a:ea typeface="NanumSquare" panose="020B0600000101010101"/>
                          <a:hlinkClick r:id="rId3" action="ppaction://hlinksldjump"/>
                        </a:rPr>
                        <a:t> 제공 캠페인 목표 참고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- [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캠페인 목적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체크박스 설정 후 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[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채널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체크박스를 설정하지 않는 경우 분석결과에 채널 통합으로 표출됨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채널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채널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선택한 채널의 광고집행 데이터가 분석에 포함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채널 체크박스 기준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채널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체크 박스 선택 시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채널 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체크박스 활성화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분석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버튼 선택 시 입력된 필터를 기준으로 분석결과 테이블 표출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유효성 체크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1)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분석명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입력 여부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분석명을 입력하세요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.</a:t>
                      </a: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상세카테고리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선택여부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 정보를 선택하세요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57067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474EC-9F99-404E-9165-DE1819A9832A}"/>
              </a:ext>
            </a:extLst>
          </p:cNvPr>
          <p:cNvSpPr/>
          <p:nvPr/>
        </p:nvSpPr>
        <p:spPr>
          <a:xfrm>
            <a:off x="36259" y="1818897"/>
            <a:ext cx="9328837" cy="27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556AB-6C3B-460C-B7F8-9EF0FB7A89B4}"/>
              </a:ext>
            </a:extLst>
          </p:cNvPr>
          <p:cNvSpPr/>
          <p:nvPr/>
        </p:nvSpPr>
        <p:spPr>
          <a:xfrm>
            <a:off x="36259" y="6039961"/>
            <a:ext cx="932883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/>
              </a:rPr>
              <a:t>다음페이지 계속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필터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B7F362-678B-428F-883B-A77C48F4220C}"/>
              </a:ext>
            </a:extLst>
          </p:cNvPr>
          <p:cNvSpPr/>
          <p:nvPr/>
        </p:nvSpPr>
        <p:spPr>
          <a:xfrm>
            <a:off x="8491110" y="1875247"/>
            <a:ext cx="678053" cy="163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ea typeface="NanumSquare Bold" panose="020B0600000101010101"/>
              </a:rPr>
              <a:t>분석 내역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77AEA1-F55A-411D-934A-F4D7A33D5C47}"/>
              </a:ext>
            </a:extLst>
          </p:cNvPr>
          <p:cNvSpPr txBox="1"/>
          <p:nvPr/>
        </p:nvSpPr>
        <p:spPr>
          <a:xfrm>
            <a:off x="92384" y="18530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신규 분석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2095002"/>
            <a:ext cx="9328838" cy="39449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E43FD-DA6C-4B66-9935-220CF21EA34C}"/>
              </a:ext>
            </a:extLst>
          </p:cNvPr>
          <p:cNvSpPr txBox="1"/>
          <p:nvPr/>
        </p:nvSpPr>
        <p:spPr>
          <a:xfrm>
            <a:off x="232688" y="30189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필터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B4E6355-0122-41C1-863D-B6CB13BBB6F1}"/>
              </a:ext>
            </a:extLst>
          </p:cNvPr>
          <p:cNvSpPr/>
          <p:nvPr/>
        </p:nvSpPr>
        <p:spPr>
          <a:xfrm>
            <a:off x="1005135" y="2911920"/>
            <a:ext cx="8240465" cy="20803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A2CF756-F28E-4DB7-BCD9-0146177AFDF5}"/>
              </a:ext>
            </a:extLst>
          </p:cNvPr>
          <p:cNvSpPr/>
          <p:nvPr/>
        </p:nvSpPr>
        <p:spPr>
          <a:xfrm>
            <a:off x="2367299" y="3023314"/>
            <a:ext cx="231918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쇼핑  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36CDB86-D3C6-4ACF-9609-6F914858EE15}"/>
              </a:ext>
            </a:extLst>
          </p:cNvPr>
          <p:cNvSpPr/>
          <p:nvPr/>
        </p:nvSpPr>
        <p:spPr>
          <a:xfrm>
            <a:off x="2364334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38E245F-D238-4C8A-A844-186BC933B405}"/>
              </a:ext>
            </a:extLst>
          </p:cNvPr>
          <p:cNvSpPr/>
          <p:nvPr/>
        </p:nvSpPr>
        <p:spPr>
          <a:xfrm>
            <a:off x="6261669" y="3023314"/>
            <a:ext cx="2072434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오픈마켓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8E4DB21-8C22-41E1-9554-ADC61B880C9F}"/>
              </a:ext>
            </a:extLst>
          </p:cNvPr>
          <p:cNvSpPr txBox="1"/>
          <p:nvPr/>
        </p:nvSpPr>
        <p:spPr>
          <a:xfrm>
            <a:off x="5059936" y="303923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상세 카테고리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88628B-8183-43C6-B82F-566991BCFBDC}"/>
              </a:ext>
            </a:extLst>
          </p:cNvPr>
          <p:cNvSpPr txBox="1"/>
          <p:nvPr/>
        </p:nvSpPr>
        <p:spPr>
          <a:xfrm>
            <a:off x="1318488" y="30392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카테고리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6045102-9559-4162-AA5C-BB334B4FEE80}"/>
              </a:ext>
            </a:extLst>
          </p:cNvPr>
          <p:cNvSpPr txBox="1"/>
          <p:nvPr/>
        </p:nvSpPr>
        <p:spPr>
          <a:xfrm>
            <a:off x="1318488" y="408793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금액 구간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7FC6588-7331-4EA2-9DA9-63640D175324}"/>
              </a:ext>
            </a:extLst>
          </p:cNvPr>
          <p:cNvSpPr/>
          <p:nvPr/>
        </p:nvSpPr>
        <p:spPr>
          <a:xfrm>
            <a:off x="6260903" y="4071465"/>
            <a:ext cx="207349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AOS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BE9CA0-328E-4F3B-BE1B-3200ED1D2434}"/>
              </a:ext>
            </a:extLst>
          </p:cNvPr>
          <p:cNvSpPr txBox="1"/>
          <p:nvPr/>
        </p:nvSpPr>
        <p:spPr>
          <a:xfrm>
            <a:off x="5059936" y="4087939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OS</a:t>
            </a:r>
            <a:endParaRPr lang="ko-KR" altLang="en-US" sz="8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7948F05-DC83-4DA8-80DD-9870DC653007}"/>
              </a:ext>
            </a:extLst>
          </p:cNvPr>
          <p:cNvSpPr txBox="1"/>
          <p:nvPr/>
        </p:nvSpPr>
        <p:spPr>
          <a:xfrm>
            <a:off x="1318488" y="46018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캠페인 목적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8638137-11BC-437B-AB63-361B935444D4}"/>
              </a:ext>
            </a:extLst>
          </p:cNvPr>
          <p:cNvSpPr/>
          <p:nvPr/>
        </p:nvSpPr>
        <p:spPr>
          <a:xfrm>
            <a:off x="1194824" y="306654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22D70EB-3D52-4E20-A8D5-D70FFFFF30EA}"/>
              </a:ext>
            </a:extLst>
          </p:cNvPr>
          <p:cNvSpPr/>
          <p:nvPr/>
        </p:nvSpPr>
        <p:spPr>
          <a:xfrm>
            <a:off x="1225339" y="3094625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F426A07-E512-484F-97B7-9E05E4248520}"/>
              </a:ext>
            </a:extLst>
          </p:cNvPr>
          <p:cNvSpPr/>
          <p:nvPr/>
        </p:nvSpPr>
        <p:spPr>
          <a:xfrm>
            <a:off x="1194824" y="463875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776EA9E-E5AA-4CBC-937A-4B434C1F2D0E}"/>
              </a:ext>
            </a:extLst>
          </p:cNvPr>
          <p:cNvSpPr/>
          <p:nvPr/>
        </p:nvSpPr>
        <p:spPr>
          <a:xfrm>
            <a:off x="1225339" y="4666835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A894703-09A8-4249-B170-FC13AE20167E}"/>
              </a:ext>
            </a:extLst>
          </p:cNvPr>
          <p:cNvSpPr/>
          <p:nvPr/>
        </p:nvSpPr>
        <p:spPr>
          <a:xfrm>
            <a:off x="4956052" y="3099706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A7938EE-8D54-4B6D-95DE-A7DA4BE75537}"/>
              </a:ext>
            </a:extLst>
          </p:cNvPr>
          <p:cNvSpPr/>
          <p:nvPr/>
        </p:nvSpPr>
        <p:spPr>
          <a:xfrm>
            <a:off x="4986567" y="3127789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6A26E11-A64D-4146-97B9-B766263DE475}"/>
              </a:ext>
            </a:extLst>
          </p:cNvPr>
          <p:cNvSpPr/>
          <p:nvPr/>
        </p:nvSpPr>
        <p:spPr>
          <a:xfrm>
            <a:off x="1194824" y="414844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50D595-A678-495B-A92C-ED2FE34C6B8A}"/>
              </a:ext>
            </a:extLst>
          </p:cNvPr>
          <p:cNvSpPr/>
          <p:nvPr/>
        </p:nvSpPr>
        <p:spPr>
          <a:xfrm>
            <a:off x="4960138" y="413585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367AFC-ECC3-4EDC-A57A-FC349FB8CEB3}"/>
              </a:ext>
            </a:extLst>
          </p:cNvPr>
          <p:cNvSpPr/>
          <p:nvPr/>
        </p:nvSpPr>
        <p:spPr>
          <a:xfrm>
            <a:off x="6261669" y="3558398"/>
            <a:ext cx="2060805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2021-04-01 ~ 2021-04-21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96450B-CAFC-4F21-8D90-42435EF3D571}"/>
              </a:ext>
            </a:extLst>
          </p:cNvPr>
          <p:cNvSpPr/>
          <p:nvPr/>
        </p:nvSpPr>
        <p:spPr>
          <a:xfrm>
            <a:off x="2364334" y="3558398"/>
            <a:ext cx="638699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F41193D-B0E8-433F-9808-CFE68CDE3380}"/>
              </a:ext>
            </a:extLst>
          </p:cNvPr>
          <p:cNvSpPr txBox="1"/>
          <p:nvPr/>
        </p:nvSpPr>
        <p:spPr>
          <a:xfrm>
            <a:off x="1297167" y="357459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 단위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260EABA-7F95-4F5B-8121-6DDE41AD19D1}"/>
              </a:ext>
            </a:extLst>
          </p:cNvPr>
          <p:cNvSpPr txBox="1"/>
          <p:nvPr/>
        </p:nvSpPr>
        <p:spPr>
          <a:xfrm>
            <a:off x="5079716" y="35745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923D09C-B76B-4C72-82ED-264F2E6FFF98}"/>
              </a:ext>
            </a:extLst>
          </p:cNvPr>
          <p:cNvSpPr/>
          <p:nvPr/>
        </p:nvSpPr>
        <p:spPr>
          <a:xfrm>
            <a:off x="4956052" y="363663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D418D36-73B6-4FD8-A060-7DDEAE0218D1}"/>
              </a:ext>
            </a:extLst>
          </p:cNvPr>
          <p:cNvSpPr/>
          <p:nvPr/>
        </p:nvSpPr>
        <p:spPr>
          <a:xfrm>
            <a:off x="4986567" y="3664717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0473813-FE1D-4C0B-BB85-E1A957DB66D3}"/>
              </a:ext>
            </a:extLst>
          </p:cNvPr>
          <p:cNvSpPr/>
          <p:nvPr/>
        </p:nvSpPr>
        <p:spPr>
          <a:xfrm>
            <a:off x="1193283" y="360347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30EFC52-91C9-4CEC-81EA-FEE6A5EDA13D}"/>
              </a:ext>
            </a:extLst>
          </p:cNvPr>
          <p:cNvSpPr/>
          <p:nvPr/>
        </p:nvSpPr>
        <p:spPr>
          <a:xfrm>
            <a:off x="1223798" y="3631553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CE85E2A-2C9E-48C5-8B18-451221ED86E7}"/>
              </a:ext>
            </a:extLst>
          </p:cNvPr>
          <p:cNvSpPr txBox="1"/>
          <p:nvPr/>
        </p:nvSpPr>
        <p:spPr>
          <a:xfrm>
            <a:off x="232688" y="23635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분석유형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D698B3B-7662-492D-9E27-F3D45CABBA7E}"/>
              </a:ext>
            </a:extLst>
          </p:cNvPr>
          <p:cNvGrpSpPr/>
          <p:nvPr/>
        </p:nvGrpSpPr>
        <p:grpSpPr>
          <a:xfrm>
            <a:off x="6260903" y="4585382"/>
            <a:ext cx="2073493" cy="278617"/>
            <a:chOff x="2367299" y="5115809"/>
            <a:chExt cx="2073493" cy="278617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66CD32B-3C60-414D-9B3A-E89F0DF1A077}"/>
                </a:ext>
              </a:extLst>
            </p:cNvPr>
            <p:cNvSpPr/>
            <p:nvPr/>
          </p:nvSpPr>
          <p:spPr>
            <a:xfrm>
              <a:off x="2367299" y="5115809"/>
              <a:ext cx="2073493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1DE8CBF-614A-47AA-B0E5-4A98C16FADD1}"/>
                </a:ext>
              </a:extLst>
            </p:cNvPr>
            <p:cNvSpPr/>
            <p:nvPr/>
          </p:nvSpPr>
          <p:spPr>
            <a:xfrm>
              <a:off x="249243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37AC161B-0A20-4E4E-B34C-A934D3E21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" t="90417" r="95641" b="2790"/>
            <a:stretch/>
          </p:blipFill>
          <p:spPr>
            <a:xfrm>
              <a:off x="4206219" y="5151937"/>
              <a:ext cx="218779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9A348B62-1CA8-4D9F-A7A9-06EBE2054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5" t="72249" r="95614" b="20958"/>
            <a:stretch/>
          </p:blipFill>
          <p:spPr>
            <a:xfrm>
              <a:off x="3699828" y="5137746"/>
              <a:ext cx="226727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2843F1F0-D196-48BD-8069-F7A3E13E2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0" t="54203" r="95863" b="40121"/>
            <a:stretch/>
          </p:blipFill>
          <p:spPr>
            <a:xfrm>
              <a:off x="3243837" y="5151936"/>
              <a:ext cx="163081" cy="1679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08265DC-34E7-45CF-B0C1-3D32EA97F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16" t="36245" r="95916" b="58079"/>
            <a:stretch/>
          </p:blipFill>
          <p:spPr>
            <a:xfrm>
              <a:off x="2745813" y="5151937"/>
              <a:ext cx="163081" cy="1679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AE445FC1-94DE-47EE-A474-4BDDAA9F6204}"/>
                </a:ext>
              </a:extLst>
            </p:cNvPr>
            <p:cNvSpPr/>
            <p:nvPr/>
          </p:nvSpPr>
          <p:spPr>
            <a:xfrm>
              <a:off x="300729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C3E65A4-6092-48C6-A0E1-4D92719CE535}"/>
                </a:ext>
              </a:extLst>
            </p:cNvPr>
            <p:cNvSpPr/>
            <p:nvPr/>
          </p:nvSpPr>
          <p:spPr>
            <a:xfrm>
              <a:off x="352690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ED323C87-D6A5-461A-9519-8C50FD295DD4}"/>
                </a:ext>
              </a:extLst>
            </p:cNvPr>
            <p:cNvSpPr/>
            <p:nvPr/>
          </p:nvSpPr>
          <p:spPr>
            <a:xfrm>
              <a:off x="4003314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D5CF4AC-6C82-4769-81DD-8530A7B8BFED}"/>
                </a:ext>
              </a:extLst>
            </p:cNvPr>
            <p:cNvSpPr/>
            <p:nvPr/>
          </p:nvSpPr>
          <p:spPr>
            <a:xfrm>
              <a:off x="2527947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1BF9311F-4B46-470D-8DCD-9D60119FD1D7}"/>
                </a:ext>
              </a:extLst>
            </p:cNvPr>
            <p:cNvSpPr/>
            <p:nvPr/>
          </p:nvSpPr>
          <p:spPr>
            <a:xfrm>
              <a:off x="3021784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64D07710-C7F7-49CA-A19D-407A254A1300}"/>
                </a:ext>
              </a:extLst>
            </p:cNvPr>
            <p:cNvSpPr/>
            <p:nvPr/>
          </p:nvSpPr>
          <p:spPr>
            <a:xfrm>
              <a:off x="3541458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7B5123D-95AC-4A30-8B0F-C263B45713E8}"/>
                </a:ext>
              </a:extLst>
            </p:cNvPr>
            <p:cNvSpPr/>
            <p:nvPr/>
          </p:nvSpPr>
          <p:spPr>
            <a:xfrm>
              <a:off x="4023693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828A3CF0-6471-4145-8D7C-17F0ED170E3A}"/>
              </a:ext>
            </a:extLst>
          </p:cNvPr>
          <p:cNvSpPr txBox="1"/>
          <p:nvPr/>
        </p:nvSpPr>
        <p:spPr>
          <a:xfrm>
            <a:off x="5059936" y="46018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8CC4605-F08B-4A18-B563-9C32BE2730FC}"/>
              </a:ext>
            </a:extLst>
          </p:cNvPr>
          <p:cNvSpPr/>
          <p:nvPr/>
        </p:nvSpPr>
        <p:spPr>
          <a:xfrm>
            <a:off x="4960138" y="4649771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6747372-B183-4C65-BA45-E62B1890DB8A}"/>
              </a:ext>
            </a:extLst>
          </p:cNvPr>
          <p:cNvSpPr/>
          <p:nvPr/>
        </p:nvSpPr>
        <p:spPr>
          <a:xfrm>
            <a:off x="4986567" y="468030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E200106-70FD-456F-A726-39D3FF2A98DE}"/>
              </a:ext>
            </a:extLst>
          </p:cNvPr>
          <p:cNvSpPr/>
          <p:nvPr/>
        </p:nvSpPr>
        <p:spPr>
          <a:xfrm>
            <a:off x="1005135" y="2261473"/>
            <a:ext cx="8240465" cy="44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1921FCB-76DA-4A18-9FF5-7784CBEA1A6C}"/>
              </a:ext>
            </a:extLst>
          </p:cNvPr>
          <p:cNvSpPr txBox="1"/>
          <p:nvPr/>
        </p:nvSpPr>
        <p:spPr>
          <a:xfrm>
            <a:off x="1326990" y="23888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기본분석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8357B76-4CDC-4E98-8253-FB94E15B8566}"/>
              </a:ext>
            </a:extLst>
          </p:cNvPr>
          <p:cNvSpPr/>
          <p:nvPr/>
        </p:nvSpPr>
        <p:spPr>
          <a:xfrm>
            <a:off x="3520601" y="2361774"/>
            <a:ext cx="1469140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선택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21C9BE-5318-4859-AE45-937EEFB87C3C}"/>
              </a:ext>
            </a:extLst>
          </p:cNvPr>
          <p:cNvSpPr txBox="1"/>
          <p:nvPr/>
        </p:nvSpPr>
        <p:spPr>
          <a:xfrm>
            <a:off x="2222457" y="237797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프로젝트 비교 분석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CE3D63-F734-412B-B611-7DEDD1575563}"/>
              </a:ext>
            </a:extLst>
          </p:cNvPr>
          <p:cNvSpPr/>
          <p:nvPr/>
        </p:nvSpPr>
        <p:spPr>
          <a:xfrm>
            <a:off x="3625869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100,000,000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DED82E4-B67A-4235-9860-F48FA9418607}"/>
              </a:ext>
            </a:extLst>
          </p:cNvPr>
          <p:cNvSpPr txBox="1"/>
          <p:nvPr/>
        </p:nvSpPr>
        <p:spPr>
          <a:xfrm>
            <a:off x="3391399" y="40879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~</a:t>
            </a:r>
            <a:endParaRPr lang="ko-KR" altLang="en-US" sz="800" b="1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2D4E544-E69B-411E-B55E-710E2E0E59B3}"/>
              </a:ext>
            </a:extLst>
          </p:cNvPr>
          <p:cNvSpPr/>
          <p:nvPr/>
        </p:nvSpPr>
        <p:spPr>
          <a:xfrm>
            <a:off x="1223798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920316E-ECFB-4088-A444-DD0B0F0BB278}"/>
              </a:ext>
            </a:extLst>
          </p:cNvPr>
          <p:cNvSpPr/>
          <p:nvPr/>
        </p:nvSpPr>
        <p:spPr>
          <a:xfrm>
            <a:off x="4987375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1E63721-2257-46DB-A002-74AEFF2E2598}"/>
              </a:ext>
            </a:extLst>
          </p:cNvPr>
          <p:cNvSpPr/>
          <p:nvPr/>
        </p:nvSpPr>
        <p:spPr>
          <a:xfrm>
            <a:off x="4424999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1BE61AC-791D-4216-B022-C3816C2F8F19}"/>
              </a:ext>
            </a:extLst>
          </p:cNvPr>
          <p:cNvSpPr/>
          <p:nvPr/>
        </p:nvSpPr>
        <p:spPr>
          <a:xfrm>
            <a:off x="8072621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4DC6E4BE-448B-41FF-A940-90B756489D73}"/>
              </a:ext>
            </a:extLst>
          </p:cNvPr>
          <p:cNvSpPr/>
          <p:nvPr/>
        </p:nvSpPr>
        <p:spPr>
          <a:xfrm>
            <a:off x="2745813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A80E5602-B1BB-4D46-87D9-7BC3B1A5C194}"/>
              </a:ext>
            </a:extLst>
          </p:cNvPr>
          <p:cNvSpPr/>
          <p:nvPr/>
        </p:nvSpPr>
        <p:spPr>
          <a:xfrm>
            <a:off x="8072914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094799B-5643-40DE-AE05-B6865B06BAB1}"/>
              </a:ext>
            </a:extLst>
          </p:cNvPr>
          <p:cNvSpPr/>
          <p:nvPr/>
        </p:nvSpPr>
        <p:spPr>
          <a:xfrm>
            <a:off x="8072914" y="4072299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562E9411-BFAB-4F6D-816B-624D36F02ADD}"/>
              </a:ext>
            </a:extLst>
          </p:cNvPr>
          <p:cNvGrpSpPr/>
          <p:nvPr/>
        </p:nvGrpSpPr>
        <p:grpSpPr>
          <a:xfrm>
            <a:off x="2359398" y="4584307"/>
            <a:ext cx="2327069" cy="279692"/>
            <a:chOff x="6260903" y="5114734"/>
            <a:chExt cx="2327069" cy="279692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592CC7E-03C7-4CB1-967F-4E36FE2BF414}"/>
                </a:ext>
              </a:extLst>
            </p:cNvPr>
            <p:cNvSpPr/>
            <p:nvPr/>
          </p:nvSpPr>
          <p:spPr>
            <a:xfrm>
              <a:off x="6260903" y="5115809"/>
              <a:ext cx="2327069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전체 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5E29CDEF-5235-4D4D-98E3-5CD3228A74F0}"/>
                </a:ext>
              </a:extLst>
            </p:cNvPr>
            <p:cNvSpPr/>
            <p:nvPr/>
          </p:nvSpPr>
          <p:spPr>
            <a:xfrm>
              <a:off x="8326490" y="5114734"/>
              <a:ext cx="261482" cy="278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  </a:t>
              </a:r>
            </a:p>
          </p:txBody>
        </p:sp>
      </p:grp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299332-38A6-4930-A09C-5428855B9D42}"/>
              </a:ext>
            </a:extLst>
          </p:cNvPr>
          <p:cNvSpPr/>
          <p:nvPr/>
        </p:nvSpPr>
        <p:spPr>
          <a:xfrm>
            <a:off x="4733340" y="236354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4BB1EEA-16FC-4ACF-97BF-A72FC4131263}"/>
              </a:ext>
            </a:extLst>
          </p:cNvPr>
          <p:cNvSpPr/>
          <p:nvPr/>
        </p:nvSpPr>
        <p:spPr>
          <a:xfrm>
            <a:off x="4479314" y="511099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048A526-CF05-460C-A6BF-C27028EFED69}"/>
              </a:ext>
            </a:extLst>
          </p:cNvPr>
          <p:cNvSpPr txBox="1"/>
          <p:nvPr/>
        </p:nvSpPr>
        <p:spPr>
          <a:xfrm>
            <a:off x="4212508" y="513483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②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E61844A-2451-4A58-9043-BA633A506481}"/>
              </a:ext>
            </a:extLst>
          </p:cNvPr>
          <p:cNvSpPr txBox="1"/>
          <p:nvPr/>
        </p:nvSpPr>
        <p:spPr>
          <a:xfrm>
            <a:off x="44383" y="301891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grpSp>
        <p:nvGrpSpPr>
          <p:cNvPr id="88" name="Radio Button">
            <a:extLst>
              <a:ext uri="{FF2B5EF4-FFF2-40B4-BE49-F238E27FC236}">
                <a16:creationId xmlns:a16="http://schemas.microsoft.com/office/drawing/2014/main" id="{CF938878-D711-4A3D-BEA4-A02CB882A567}"/>
              </a:ext>
            </a:extLst>
          </p:cNvPr>
          <p:cNvGrpSpPr>
            <a:grpSpLocks noChangeAspect="1"/>
          </p:cNvGrpSpPr>
          <p:nvPr/>
        </p:nvGrpSpPr>
        <p:grpSpPr>
          <a:xfrm>
            <a:off x="1200874" y="242956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89" name="Outer">
              <a:extLst>
                <a:ext uri="{FF2B5EF4-FFF2-40B4-BE49-F238E27FC236}">
                  <a16:creationId xmlns:a16="http://schemas.microsoft.com/office/drawing/2014/main" id="{18C7B57A-FB82-4C2E-8D1D-B6149D8FF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nner">
              <a:extLst>
                <a:ext uri="{FF2B5EF4-FFF2-40B4-BE49-F238E27FC236}">
                  <a16:creationId xmlns:a16="http://schemas.microsoft.com/office/drawing/2014/main" id="{25F3FEC3-11DA-45E2-B4D7-FF0BA36E7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Outer">
            <a:extLst>
              <a:ext uri="{FF2B5EF4-FFF2-40B4-BE49-F238E27FC236}">
                <a16:creationId xmlns:a16="http://schemas.microsoft.com/office/drawing/2014/main" id="{578B03A8-0F6C-4EE1-B870-D057B3567014}"/>
              </a:ext>
            </a:extLst>
          </p:cNvPr>
          <p:cNvSpPr>
            <a:spLocks noEditPoints="1"/>
          </p:cNvSpPr>
          <p:nvPr/>
        </p:nvSpPr>
        <p:spPr bwMode="auto">
          <a:xfrm>
            <a:off x="2106681" y="2429561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3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75196"/>
              </p:ext>
            </p:extLst>
          </p:nvPr>
        </p:nvGraphicFramePr>
        <p:xfrm>
          <a:off x="9441856" y="1399089"/>
          <a:ext cx="271297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분석 결과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선택한 조건에 맞는 분석 결과 표출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endParaRPr lang="en-US" altLang="ko-KR" sz="900" b="1" dirty="0">
                        <a:latin typeface="+mn-ea"/>
                        <a:ea typeface="NanumSquare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</a:t>
                      </a:r>
                      <a:r>
                        <a:rPr lang="ko-KR" altLang="en-US" sz="900" b="1" dirty="0" err="1">
                          <a:latin typeface="+mn-ea"/>
                          <a:ea typeface="NanumSquare Bold" panose="020B0600000101010101"/>
                        </a:rPr>
                        <a:t>열고정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-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열고정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OS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컬럼까지 고정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Pagination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-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행표시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기본값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헹표시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값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10 / 20 / 30 / 50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556AB-6C3B-460C-B7F8-9EF0FB7A89B4}"/>
              </a:ext>
            </a:extLst>
          </p:cNvPr>
          <p:cNvSpPr/>
          <p:nvPr/>
        </p:nvSpPr>
        <p:spPr>
          <a:xfrm>
            <a:off x="36259" y="6039961"/>
            <a:ext cx="932883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/>
              </a:rPr>
              <a:t>다음페이지 계속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분석결과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1862760"/>
            <a:ext cx="9328838" cy="41772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232B67-7A3C-45A0-94D3-048D86C78A5E}"/>
              </a:ext>
            </a:extLst>
          </p:cNvPr>
          <p:cNvSpPr txBox="1"/>
          <p:nvPr/>
        </p:nvSpPr>
        <p:spPr>
          <a:xfrm>
            <a:off x="0" y="27878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20EA781F-3E55-40C8-866A-FD7375426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55452"/>
              </p:ext>
            </p:extLst>
          </p:nvPr>
        </p:nvGraphicFramePr>
        <p:xfrm>
          <a:off x="245368" y="3016052"/>
          <a:ext cx="8898630" cy="1950927"/>
        </p:xfrm>
        <a:graphic>
          <a:graphicData uri="http://schemas.openxmlformats.org/drawingml/2006/table">
            <a:tbl>
              <a:tblPr/>
              <a:tblGrid>
                <a:gridCol w="528759">
                  <a:extLst>
                    <a:ext uri="{9D8B030D-6E8A-4147-A177-3AD203B41FA5}">
                      <a16:colId xmlns:a16="http://schemas.microsoft.com/office/drawing/2014/main" val="285253848"/>
                    </a:ext>
                  </a:extLst>
                </a:gridCol>
                <a:gridCol w="528759">
                  <a:extLst>
                    <a:ext uri="{9D8B030D-6E8A-4147-A177-3AD203B41FA5}">
                      <a16:colId xmlns:a16="http://schemas.microsoft.com/office/drawing/2014/main" val="3060052871"/>
                    </a:ext>
                  </a:extLst>
                </a:gridCol>
                <a:gridCol w="539342">
                  <a:extLst>
                    <a:ext uri="{9D8B030D-6E8A-4147-A177-3AD203B41FA5}">
                      <a16:colId xmlns:a16="http://schemas.microsoft.com/office/drawing/2014/main" val="1503833619"/>
                    </a:ext>
                  </a:extLst>
                </a:gridCol>
                <a:gridCol w="348151">
                  <a:extLst>
                    <a:ext uri="{9D8B030D-6E8A-4147-A177-3AD203B41FA5}">
                      <a16:colId xmlns:a16="http://schemas.microsoft.com/office/drawing/2014/main" val="3634897046"/>
                    </a:ext>
                  </a:extLst>
                </a:gridCol>
                <a:gridCol w="476445">
                  <a:extLst>
                    <a:ext uri="{9D8B030D-6E8A-4147-A177-3AD203B41FA5}">
                      <a16:colId xmlns:a16="http://schemas.microsoft.com/office/drawing/2014/main" val="2648128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597435939"/>
                    </a:ext>
                  </a:extLst>
                </a:gridCol>
                <a:gridCol w="516470">
                  <a:extLst>
                    <a:ext uri="{9D8B030D-6E8A-4147-A177-3AD203B41FA5}">
                      <a16:colId xmlns:a16="http://schemas.microsoft.com/office/drawing/2014/main" val="2881625692"/>
                    </a:ext>
                  </a:extLst>
                </a:gridCol>
                <a:gridCol w="406177">
                  <a:extLst>
                    <a:ext uri="{9D8B030D-6E8A-4147-A177-3AD203B41FA5}">
                      <a16:colId xmlns:a16="http://schemas.microsoft.com/office/drawing/2014/main" val="3902239883"/>
                    </a:ext>
                  </a:extLst>
                </a:gridCol>
                <a:gridCol w="397249">
                  <a:extLst>
                    <a:ext uri="{9D8B030D-6E8A-4147-A177-3AD203B41FA5}">
                      <a16:colId xmlns:a16="http://schemas.microsoft.com/office/drawing/2014/main" val="1632853210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1233260542"/>
                    </a:ext>
                  </a:extLst>
                </a:gridCol>
                <a:gridCol w="676571">
                  <a:extLst>
                    <a:ext uri="{9D8B030D-6E8A-4147-A177-3AD203B41FA5}">
                      <a16:colId xmlns:a16="http://schemas.microsoft.com/office/drawing/2014/main" val="166984003"/>
                    </a:ext>
                  </a:extLst>
                </a:gridCol>
                <a:gridCol w="457204">
                  <a:extLst>
                    <a:ext uri="{9D8B030D-6E8A-4147-A177-3AD203B41FA5}">
                      <a16:colId xmlns:a16="http://schemas.microsoft.com/office/drawing/2014/main" val="1344549670"/>
                    </a:ext>
                  </a:extLst>
                </a:gridCol>
                <a:gridCol w="404829">
                  <a:extLst>
                    <a:ext uri="{9D8B030D-6E8A-4147-A177-3AD203B41FA5}">
                      <a16:colId xmlns:a16="http://schemas.microsoft.com/office/drawing/2014/main" val="3330656306"/>
                    </a:ext>
                  </a:extLst>
                </a:gridCol>
                <a:gridCol w="494571">
                  <a:extLst>
                    <a:ext uri="{9D8B030D-6E8A-4147-A177-3AD203B41FA5}">
                      <a16:colId xmlns:a16="http://schemas.microsoft.com/office/drawing/2014/main" val="4087430205"/>
                    </a:ext>
                  </a:extLst>
                </a:gridCol>
                <a:gridCol w="466753">
                  <a:extLst>
                    <a:ext uri="{9D8B030D-6E8A-4147-A177-3AD203B41FA5}">
                      <a16:colId xmlns:a16="http://schemas.microsoft.com/office/drawing/2014/main" val="1827560100"/>
                    </a:ext>
                  </a:extLst>
                </a:gridCol>
                <a:gridCol w="516470">
                  <a:extLst>
                    <a:ext uri="{9D8B030D-6E8A-4147-A177-3AD203B41FA5}">
                      <a16:colId xmlns:a16="http://schemas.microsoft.com/office/drawing/2014/main" val="3084677718"/>
                    </a:ext>
                  </a:extLst>
                </a:gridCol>
                <a:gridCol w="383859">
                  <a:extLst>
                    <a:ext uri="{9D8B030D-6E8A-4147-A177-3AD203B41FA5}">
                      <a16:colId xmlns:a16="http://schemas.microsoft.com/office/drawing/2014/main" val="2583433325"/>
                    </a:ext>
                  </a:extLst>
                </a:gridCol>
                <a:gridCol w="596521">
                  <a:extLst>
                    <a:ext uri="{9D8B030D-6E8A-4147-A177-3AD203B41FA5}">
                      <a16:colId xmlns:a16="http://schemas.microsoft.com/office/drawing/2014/main" val="1436591845"/>
                    </a:ext>
                  </a:extLst>
                </a:gridCol>
                <a:gridCol w="276736">
                  <a:extLst>
                    <a:ext uri="{9D8B030D-6E8A-4147-A177-3AD203B41FA5}">
                      <a16:colId xmlns:a16="http://schemas.microsoft.com/office/drawing/2014/main" val="176886177"/>
                    </a:ext>
                  </a:extLst>
                </a:gridCol>
              </a:tblGrid>
              <a:tr h="225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기간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캠페인 목적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채널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소진비용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노출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CPM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CPC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영상 조회수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VTR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CPV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앱 설치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CPI</a:t>
                      </a:r>
                      <a:endParaRPr lang="ko-KR" alt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전환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CPA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전환 금액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ROAS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177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2021.04.01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1,200,000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205,000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17.08%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7501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415,000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00688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2983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34102"/>
                  </a:ext>
                </a:extLst>
              </a:tr>
              <a:tr h="432000">
                <a:tc gridSpan="19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데이터 생략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04584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0.23%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609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1.38%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150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1571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0.53%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150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9818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8D9FD0-E71D-4D6B-99E4-76559FCBAD4F}"/>
              </a:ext>
            </a:extLst>
          </p:cNvPr>
          <p:cNvSpPr/>
          <p:nvPr/>
        </p:nvSpPr>
        <p:spPr>
          <a:xfrm>
            <a:off x="4479314" y="196854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1539C-D4FF-461D-907A-9CA8C18B0E05}"/>
              </a:ext>
            </a:extLst>
          </p:cNvPr>
          <p:cNvSpPr txBox="1"/>
          <p:nvPr/>
        </p:nvSpPr>
        <p:spPr>
          <a:xfrm>
            <a:off x="245367" y="2804096"/>
            <a:ext cx="1473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ea typeface="NanumSquare" panose="020B0600000101010101"/>
              </a:rPr>
              <a:t>기준 카테고리</a:t>
            </a:r>
            <a:r>
              <a:rPr lang="en-US" altLang="ko-KR" sz="700" dirty="0">
                <a:ea typeface="NanumSquare" panose="020B0600000101010101"/>
              </a:rPr>
              <a:t>: </a:t>
            </a:r>
            <a:r>
              <a:rPr lang="ko-KR" altLang="en-US" sz="700" b="1" dirty="0">
                <a:ea typeface="NanumSquare Bold" panose="020B0600000101010101"/>
              </a:rPr>
              <a:t>쇼핑 </a:t>
            </a:r>
            <a:r>
              <a:rPr lang="en-US" altLang="ko-KR" sz="700" b="1" dirty="0">
                <a:ea typeface="NanumSquare Bold" panose="020B0600000101010101"/>
              </a:rPr>
              <a:t>&gt; </a:t>
            </a:r>
            <a:r>
              <a:rPr lang="ko-KR" altLang="en-US" sz="700" b="1" dirty="0">
                <a:ea typeface="NanumSquare Bold" panose="020B0600000101010101"/>
              </a:rPr>
              <a:t>오픈마켓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B73593-F375-4201-A92E-02FA108B7461}"/>
              </a:ext>
            </a:extLst>
          </p:cNvPr>
          <p:cNvSpPr txBox="1"/>
          <p:nvPr/>
        </p:nvSpPr>
        <p:spPr>
          <a:xfrm>
            <a:off x="8703734" y="280326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다운로드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F810F9-95DF-4BC0-8019-3454BE03A39A}"/>
              </a:ext>
            </a:extLst>
          </p:cNvPr>
          <p:cNvSpPr txBox="1"/>
          <p:nvPr/>
        </p:nvSpPr>
        <p:spPr>
          <a:xfrm>
            <a:off x="8053544" y="280326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분석조건 저장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874560-52EA-4CE5-92FD-7F5756842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92175"/>
              </p:ext>
            </p:extLst>
          </p:nvPr>
        </p:nvGraphicFramePr>
        <p:xfrm>
          <a:off x="3720403" y="5278118"/>
          <a:ext cx="2013604" cy="2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27">
                  <a:extLst>
                    <a:ext uri="{9D8B030D-6E8A-4147-A177-3AD203B41FA5}">
                      <a16:colId xmlns:a16="http://schemas.microsoft.com/office/drawing/2014/main" val="2404350087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3049888824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2910690871"/>
                    </a:ext>
                  </a:extLst>
                </a:gridCol>
                <a:gridCol w="358434">
                  <a:extLst>
                    <a:ext uri="{9D8B030D-6E8A-4147-A177-3AD203B41FA5}">
                      <a16:colId xmlns:a16="http://schemas.microsoft.com/office/drawing/2014/main" val="2867582889"/>
                    </a:ext>
                  </a:extLst>
                </a:gridCol>
                <a:gridCol w="208265">
                  <a:extLst>
                    <a:ext uri="{9D8B030D-6E8A-4147-A177-3AD203B41FA5}">
                      <a16:colId xmlns:a16="http://schemas.microsoft.com/office/drawing/2014/main" val="3041725310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69422263"/>
                    </a:ext>
                  </a:extLst>
                </a:gridCol>
              </a:tblGrid>
              <a:tr h="229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Previous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/>
                          </a:solidFill>
                          <a:ea typeface="NanumSquare" panose="020B0600000101010101"/>
                        </a:rPr>
                        <a:t>1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2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Next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행표시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: 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698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9C4C5D3-DB1B-4297-93D0-51A88ABB1C3C}"/>
              </a:ext>
            </a:extLst>
          </p:cNvPr>
          <p:cNvSpPr txBox="1"/>
          <p:nvPr/>
        </p:nvSpPr>
        <p:spPr>
          <a:xfrm>
            <a:off x="7773993" y="4999779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NanumSquare" panose="020B0600000101010101"/>
              </a:rPr>
              <a:t>* </a:t>
            </a:r>
            <a:r>
              <a:rPr lang="ko-KR" altLang="en-US" sz="700" dirty="0" err="1">
                <a:ea typeface="NanumSquare" panose="020B0600000101010101"/>
              </a:rPr>
              <a:t>모든항목은</a:t>
            </a:r>
            <a:r>
              <a:rPr lang="ko-KR" altLang="en-US" sz="700" dirty="0">
                <a:ea typeface="NanumSquare" panose="020B0600000101010101"/>
              </a:rPr>
              <a:t> 평균의 수치입니다</a:t>
            </a:r>
            <a:r>
              <a:rPr lang="en-US" altLang="ko-KR" sz="700" dirty="0">
                <a:ea typeface="NanumSquare" panose="020B0600000101010101"/>
              </a:rPr>
              <a:t>.</a:t>
            </a:r>
            <a:endParaRPr lang="ko-KR" altLang="en-US" sz="700" b="1" dirty="0"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3299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20903"/>
              </p:ext>
            </p:extLst>
          </p:nvPr>
        </p:nvGraphicFramePr>
        <p:xfrm>
          <a:off x="9441856" y="1399089"/>
          <a:ext cx="27129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분석 조건 저장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분석결과 저장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버튼 선택 시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모달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표출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1)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분석명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최대 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30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자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(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필수항목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900" b="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유효성 검사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저장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버튼 선택 시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분석명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입력 여부 확인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</a:t>
                      </a:r>
                    </a:p>
                    <a:p>
                      <a:pPr marL="127000" indent="-127000" algn="l" latinLnBrk="1"/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분석명을 입력하세요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저장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버튼 선택 시 입력한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분석명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중복여부 확인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사용중인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분석명입니다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-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[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취소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버튼 선택 시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모달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닫힘</a:t>
                      </a:r>
                      <a:endParaRPr lang="en-US" altLang="ko-KR" sz="900" b="0" dirty="0">
                        <a:latin typeface="+mn-ea"/>
                        <a:ea typeface="NanumSquare" panose="020B0600000101010101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Toast msg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-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저장완료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분석결과 저장이 완료되었습니다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. 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이후 </a:t>
                      </a:r>
                      <a:r>
                        <a:rPr lang="ko-KR" altLang="en-US" sz="900" b="0" dirty="0" err="1">
                          <a:latin typeface="+mn-ea"/>
                          <a:ea typeface="NanumSquare" panose="020B0600000101010101"/>
                        </a:rPr>
                        <a:t>모달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 닫힘</a:t>
                      </a:r>
                      <a:endParaRPr lang="en-US" altLang="ko-KR" sz="900" b="0" dirty="0">
                        <a:latin typeface="+mn-ea"/>
                        <a:ea typeface="NanumSquare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저장실패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분석명을 입력하세요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. 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사용중인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분석명입니다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.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이후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모달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유지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556AB-6C3B-460C-B7F8-9EF0FB7A89B4}"/>
              </a:ext>
            </a:extLst>
          </p:cNvPr>
          <p:cNvSpPr/>
          <p:nvPr/>
        </p:nvSpPr>
        <p:spPr>
          <a:xfrm>
            <a:off x="36259" y="6039961"/>
            <a:ext cx="932883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/>
              </a:rPr>
              <a:t>다음페이지 계속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분석결과 저장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1862760"/>
            <a:ext cx="9328838" cy="41772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232B67-7A3C-45A0-94D3-048D86C78A5E}"/>
              </a:ext>
            </a:extLst>
          </p:cNvPr>
          <p:cNvSpPr txBox="1"/>
          <p:nvPr/>
        </p:nvSpPr>
        <p:spPr>
          <a:xfrm>
            <a:off x="7909280" y="26835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20EA781F-3E55-40C8-866A-FD7375426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16090"/>
              </p:ext>
            </p:extLst>
          </p:nvPr>
        </p:nvGraphicFramePr>
        <p:xfrm>
          <a:off x="245367" y="3016052"/>
          <a:ext cx="8921530" cy="1950927"/>
        </p:xfrm>
        <a:graphic>
          <a:graphicData uri="http://schemas.openxmlformats.org/drawingml/2006/table">
            <a:tbl>
              <a:tblPr/>
              <a:tblGrid>
                <a:gridCol w="530120">
                  <a:extLst>
                    <a:ext uri="{9D8B030D-6E8A-4147-A177-3AD203B41FA5}">
                      <a16:colId xmlns:a16="http://schemas.microsoft.com/office/drawing/2014/main" val="285253848"/>
                    </a:ext>
                  </a:extLst>
                </a:gridCol>
                <a:gridCol w="530120">
                  <a:extLst>
                    <a:ext uri="{9D8B030D-6E8A-4147-A177-3AD203B41FA5}">
                      <a16:colId xmlns:a16="http://schemas.microsoft.com/office/drawing/2014/main" val="3060052871"/>
                    </a:ext>
                  </a:extLst>
                </a:gridCol>
                <a:gridCol w="540730">
                  <a:extLst>
                    <a:ext uri="{9D8B030D-6E8A-4147-A177-3AD203B41FA5}">
                      <a16:colId xmlns:a16="http://schemas.microsoft.com/office/drawing/2014/main" val="1503833619"/>
                    </a:ext>
                  </a:extLst>
                </a:gridCol>
                <a:gridCol w="349046">
                  <a:extLst>
                    <a:ext uri="{9D8B030D-6E8A-4147-A177-3AD203B41FA5}">
                      <a16:colId xmlns:a16="http://schemas.microsoft.com/office/drawing/2014/main" val="3634897046"/>
                    </a:ext>
                  </a:extLst>
                </a:gridCol>
                <a:gridCol w="477671">
                  <a:extLst>
                    <a:ext uri="{9D8B030D-6E8A-4147-A177-3AD203B41FA5}">
                      <a16:colId xmlns:a16="http://schemas.microsoft.com/office/drawing/2014/main" val="2648128589"/>
                    </a:ext>
                  </a:extLst>
                </a:gridCol>
                <a:gridCol w="443016">
                  <a:extLst>
                    <a:ext uri="{9D8B030D-6E8A-4147-A177-3AD203B41FA5}">
                      <a16:colId xmlns:a16="http://schemas.microsoft.com/office/drawing/2014/main" val="597435939"/>
                    </a:ext>
                  </a:extLst>
                </a:gridCol>
                <a:gridCol w="517799">
                  <a:extLst>
                    <a:ext uri="{9D8B030D-6E8A-4147-A177-3AD203B41FA5}">
                      <a16:colId xmlns:a16="http://schemas.microsoft.com/office/drawing/2014/main" val="2881625692"/>
                    </a:ext>
                  </a:extLst>
                </a:gridCol>
                <a:gridCol w="407222">
                  <a:extLst>
                    <a:ext uri="{9D8B030D-6E8A-4147-A177-3AD203B41FA5}">
                      <a16:colId xmlns:a16="http://schemas.microsoft.com/office/drawing/2014/main" val="3902239883"/>
                    </a:ext>
                  </a:extLst>
                </a:gridCol>
                <a:gridCol w="398272">
                  <a:extLst>
                    <a:ext uri="{9D8B030D-6E8A-4147-A177-3AD203B41FA5}">
                      <a16:colId xmlns:a16="http://schemas.microsoft.com/office/drawing/2014/main" val="1632853210"/>
                    </a:ext>
                  </a:extLst>
                </a:gridCol>
                <a:gridCol w="443022">
                  <a:extLst>
                    <a:ext uri="{9D8B030D-6E8A-4147-A177-3AD203B41FA5}">
                      <a16:colId xmlns:a16="http://schemas.microsoft.com/office/drawing/2014/main" val="1233260542"/>
                    </a:ext>
                  </a:extLst>
                </a:gridCol>
                <a:gridCol w="678312">
                  <a:extLst>
                    <a:ext uri="{9D8B030D-6E8A-4147-A177-3AD203B41FA5}">
                      <a16:colId xmlns:a16="http://schemas.microsoft.com/office/drawing/2014/main" val="166984003"/>
                    </a:ext>
                  </a:extLst>
                </a:gridCol>
                <a:gridCol w="458381">
                  <a:extLst>
                    <a:ext uri="{9D8B030D-6E8A-4147-A177-3AD203B41FA5}">
                      <a16:colId xmlns:a16="http://schemas.microsoft.com/office/drawing/2014/main" val="1344549670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3330656306"/>
                    </a:ext>
                  </a:extLst>
                </a:gridCol>
                <a:gridCol w="495844">
                  <a:extLst>
                    <a:ext uri="{9D8B030D-6E8A-4147-A177-3AD203B41FA5}">
                      <a16:colId xmlns:a16="http://schemas.microsoft.com/office/drawing/2014/main" val="4087430205"/>
                    </a:ext>
                  </a:extLst>
                </a:gridCol>
                <a:gridCol w="467954">
                  <a:extLst>
                    <a:ext uri="{9D8B030D-6E8A-4147-A177-3AD203B41FA5}">
                      <a16:colId xmlns:a16="http://schemas.microsoft.com/office/drawing/2014/main" val="1827560100"/>
                    </a:ext>
                  </a:extLst>
                </a:gridCol>
                <a:gridCol w="517799">
                  <a:extLst>
                    <a:ext uri="{9D8B030D-6E8A-4147-A177-3AD203B41FA5}">
                      <a16:colId xmlns:a16="http://schemas.microsoft.com/office/drawing/2014/main" val="3084677718"/>
                    </a:ext>
                  </a:extLst>
                </a:gridCol>
                <a:gridCol w="384847">
                  <a:extLst>
                    <a:ext uri="{9D8B030D-6E8A-4147-A177-3AD203B41FA5}">
                      <a16:colId xmlns:a16="http://schemas.microsoft.com/office/drawing/2014/main" val="2583433325"/>
                    </a:ext>
                  </a:extLst>
                </a:gridCol>
                <a:gridCol w="598056">
                  <a:extLst>
                    <a:ext uri="{9D8B030D-6E8A-4147-A177-3AD203B41FA5}">
                      <a16:colId xmlns:a16="http://schemas.microsoft.com/office/drawing/2014/main" val="1436591845"/>
                    </a:ext>
                  </a:extLst>
                </a:gridCol>
                <a:gridCol w="277448">
                  <a:extLst>
                    <a:ext uri="{9D8B030D-6E8A-4147-A177-3AD203B41FA5}">
                      <a16:colId xmlns:a16="http://schemas.microsoft.com/office/drawing/2014/main" val="176886177"/>
                    </a:ext>
                  </a:extLst>
                </a:gridCol>
              </a:tblGrid>
              <a:tr h="225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기간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캠페인 목적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채널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소진비용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노출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CPM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CPC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영상 조회수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VTR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CPV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앱 설치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CPI</a:t>
                      </a:r>
                      <a:endParaRPr lang="ko-KR" alt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전환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</a:rPr>
                        <a:t>CPA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전환 금액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ROAS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177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2021.04.01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1,200,000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205,000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17.08%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7501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415,000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00688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2983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34102"/>
                  </a:ext>
                </a:extLst>
              </a:tr>
              <a:tr h="432000">
                <a:tc gridSpan="19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데이터 생략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04584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0.23%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609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1.38%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17.50%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150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1571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0.53%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150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4,000,000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6,000,000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9818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8D9FD0-E71D-4D6B-99E4-76559FCBAD4F}"/>
              </a:ext>
            </a:extLst>
          </p:cNvPr>
          <p:cNvSpPr/>
          <p:nvPr/>
        </p:nvSpPr>
        <p:spPr>
          <a:xfrm>
            <a:off x="4479314" y="196854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1539C-D4FF-461D-907A-9CA8C18B0E05}"/>
              </a:ext>
            </a:extLst>
          </p:cNvPr>
          <p:cNvSpPr txBox="1"/>
          <p:nvPr/>
        </p:nvSpPr>
        <p:spPr>
          <a:xfrm>
            <a:off x="245367" y="2804096"/>
            <a:ext cx="1473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ea typeface="NanumSquare" panose="020B0600000101010101"/>
              </a:rPr>
              <a:t>기준 카테고리</a:t>
            </a:r>
            <a:r>
              <a:rPr lang="en-US" altLang="ko-KR" sz="700" dirty="0">
                <a:ea typeface="NanumSquare" panose="020B0600000101010101"/>
              </a:rPr>
              <a:t>: </a:t>
            </a:r>
            <a:r>
              <a:rPr lang="ko-KR" altLang="en-US" sz="700" b="1" dirty="0">
                <a:ea typeface="NanumSquare Bold" panose="020B0600000101010101"/>
              </a:rPr>
              <a:t>쇼핑 </a:t>
            </a:r>
            <a:r>
              <a:rPr lang="en-US" altLang="ko-KR" sz="700" b="1" dirty="0">
                <a:ea typeface="NanumSquare Bold" panose="020B0600000101010101"/>
              </a:rPr>
              <a:t>&gt; </a:t>
            </a:r>
            <a:r>
              <a:rPr lang="ko-KR" altLang="en-US" sz="700" b="1" dirty="0">
                <a:ea typeface="NanumSquare Bold" panose="020B0600000101010101"/>
              </a:rPr>
              <a:t>오픈마켓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B73593-F375-4201-A92E-02FA108B7461}"/>
              </a:ext>
            </a:extLst>
          </p:cNvPr>
          <p:cNvSpPr txBox="1"/>
          <p:nvPr/>
        </p:nvSpPr>
        <p:spPr>
          <a:xfrm>
            <a:off x="8703734" y="280326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다운로드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F810F9-95DF-4BC0-8019-3454BE03A39A}"/>
              </a:ext>
            </a:extLst>
          </p:cNvPr>
          <p:cNvSpPr txBox="1"/>
          <p:nvPr/>
        </p:nvSpPr>
        <p:spPr>
          <a:xfrm>
            <a:off x="8053544" y="280326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분석조건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8EFC09-AA37-498A-A978-D83ED96D1029}"/>
              </a:ext>
            </a:extLst>
          </p:cNvPr>
          <p:cNvSpPr/>
          <p:nvPr/>
        </p:nvSpPr>
        <p:spPr>
          <a:xfrm>
            <a:off x="2961709" y="2758307"/>
            <a:ext cx="3831771" cy="1360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0D4C5-6DDD-4B6D-B0AD-2F1C78350995}"/>
              </a:ext>
            </a:extLst>
          </p:cNvPr>
          <p:cNvSpPr txBox="1"/>
          <p:nvPr/>
        </p:nvSpPr>
        <p:spPr>
          <a:xfrm>
            <a:off x="3025103" y="320256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ea typeface="NanumSquare" panose="020B0600000101010101"/>
              </a:rPr>
              <a:t>분석 </a:t>
            </a:r>
            <a:r>
              <a:rPr lang="ko-KR" altLang="en-US" sz="1000" dirty="0" err="1">
                <a:ea typeface="NanumSquare" panose="020B0600000101010101"/>
              </a:rPr>
              <a:t>조건명</a:t>
            </a:r>
            <a:r>
              <a:rPr lang="en-US" altLang="ko-KR" sz="1000" dirty="0">
                <a:ea typeface="NanumSquare" panose="020B0600000101010101"/>
              </a:rPr>
              <a:t>:</a:t>
            </a:r>
            <a:endParaRPr lang="ko-KR" altLang="en-US" sz="1000" dirty="0">
              <a:ea typeface="NanumSquare" panose="020B0600000101010101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96B622-0918-4E16-A7E1-9E63097219D6}"/>
              </a:ext>
            </a:extLst>
          </p:cNvPr>
          <p:cNvSpPr/>
          <p:nvPr/>
        </p:nvSpPr>
        <p:spPr>
          <a:xfrm>
            <a:off x="3924709" y="3216017"/>
            <a:ext cx="2769462" cy="219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860B46-3C09-47A7-BA4F-EFC197FA72F6}"/>
              </a:ext>
            </a:extLst>
          </p:cNvPr>
          <p:cNvGrpSpPr/>
          <p:nvPr/>
        </p:nvGrpSpPr>
        <p:grpSpPr>
          <a:xfrm>
            <a:off x="4398086" y="3713644"/>
            <a:ext cx="992280" cy="230262"/>
            <a:chOff x="4473757" y="3717179"/>
            <a:chExt cx="992280" cy="23026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4111AFA-E256-42FC-8AF8-9BCF75C38C66}"/>
                </a:ext>
              </a:extLst>
            </p:cNvPr>
            <p:cNvSpPr/>
            <p:nvPr/>
          </p:nvSpPr>
          <p:spPr>
            <a:xfrm>
              <a:off x="4473757" y="3717179"/>
              <a:ext cx="434381" cy="23026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ea typeface="NanumSquare" panose="020B0600000101010101"/>
                </a:rPr>
                <a:t>저장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82792-B6DC-49FB-B95C-997AC9A30F5E}"/>
                </a:ext>
              </a:extLst>
            </p:cNvPr>
            <p:cNvSpPr/>
            <p:nvPr/>
          </p:nvSpPr>
          <p:spPr>
            <a:xfrm>
              <a:off x="5031656" y="3717179"/>
              <a:ext cx="434381" cy="230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a typeface="NanumSquare" panose="020B0600000101010101"/>
                </a:rPr>
                <a:t>취소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9E0224-F487-41A1-AB50-3880FCA323BE}"/>
              </a:ext>
            </a:extLst>
          </p:cNvPr>
          <p:cNvSpPr/>
          <p:nvPr/>
        </p:nvSpPr>
        <p:spPr>
          <a:xfrm>
            <a:off x="2961709" y="2758307"/>
            <a:ext cx="3831771" cy="27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3996D-E25A-43BD-970D-822C50D56DDB}"/>
              </a:ext>
            </a:extLst>
          </p:cNvPr>
          <p:cNvSpPr txBox="1"/>
          <p:nvPr/>
        </p:nvSpPr>
        <p:spPr>
          <a:xfrm>
            <a:off x="6531870" y="278017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NanumSquare" panose="020B0600000101010101"/>
              </a:rPr>
              <a:t>X</a:t>
            </a:r>
            <a:endParaRPr lang="ko-KR" altLang="en-US" sz="1000" dirty="0">
              <a:ea typeface="NanumSquare" panose="020B0600000101010101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D91D75-F419-428C-ADC0-DD2BF3CD820E}"/>
              </a:ext>
            </a:extLst>
          </p:cNvPr>
          <p:cNvSpPr/>
          <p:nvPr/>
        </p:nvSpPr>
        <p:spPr>
          <a:xfrm>
            <a:off x="8265140" y="2734549"/>
            <a:ext cx="319596" cy="31959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F48FB0-EE04-498B-BC8F-C3CC82A30FE2}"/>
              </a:ext>
            </a:extLst>
          </p:cNvPr>
          <p:cNvSpPr txBox="1"/>
          <p:nvPr/>
        </p:nvSpPr>
        <p:spPr>
          <a:xfrm>
            <a:off x="3921419" y="3232602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ea typeface="NanumSquare" panose="020B0600000101010101"/>
              </a:rPr>
              <a:t>쇼핑 </a:t>
            </a:r>
            <a:r>
              <a:rPr lang="en-US" altLang="ko-KR" sz="700" dirty="0">
                <a:ea typeface="NanumSquare" panose="020B0600000101010101"/>
              </a:rPr>
              <a:t>&gt; </a:t>
            </a:r>
            <a:r>
              <a:rPr lang="ko-KR" altLang="en-US" sz="700" dirty="0">
                <a:ea typeface="NanumSquare" panose="020B0600000101010101"/>
              </a:rPr>
              <a:t>오픈마켓 </a:t>
            </a:r>
            <a:r>
              <a:rPr lang="en-US" altLang="ko-KR" sz="700" dirty="0">
                <a:ea typeface="NanumSquare" panose="020B0600000101010101"/>
              </a:rPr>
              <a:t>21</a:t>
            </a:r>
            <a:r>
              <a:rPr lang="ko-KR" altLang="en-US" sz="700" dirty="0">
                <a:ea typeface="NanumSquare" panose="020B0600000101010101"/>
              </a:rPr>
              <a:t>년</a:t>
            </a:r>
            <a:r>
              <a:rPr lang="en-US" altLang="ko-KR" sz="700" dirty="0">
                <a:ea typeface="NanumSquare" panose="020B0600000101010101"/>
              </a:rPr>
              <a:t>4/1~2</a:t>
            </a:r>
            <a:endParaRPr lang="ko-KR" altLang="en-US" sz="700" dirty="0">
              <a:ea typeface="NanumSquare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16D0D-1F34-40E9-9814-8E79B0EC0A28}"/>
              </a:ext>
            </a:extLst>
          </p:cNvPr>
          <p:cNvSpPr txBox="1"/>
          <p:nvPr/>
        </p:nvSpPr>
        <p:spPr>
          <a:xfrm>
            <a:off x="2964141" y="279143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a typeface="NanumSquare" panose="020B0600000101010101"/>
              </a:rPr>
              <a:t>분석조건 저장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15A91E0-082B-4C27-9095-A1586C13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27702"/>
              </p:ext>
            </p:extLst>
          </p:nvPr>
        </p:nvGraphicFramePr>
        <p:xfrm>
          <a:off x="3720403" y="5278118"/>
          <a:ext cx="2013604" cy="2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27">
                  <a:extLst>
                    <a:ext uri="{9D8B030D-6E8A-4147-A177-3AD203B41FA5}">
                      <a16:colId xmlns:a16="http://schemas.microsoft.com/office/drawing/2014/main" val="2404350087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3049888824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2910690871"/>
                    </a:ext>
                  </a:extLst>
                </a:gridCol>
                <a:gridCol w="358434">
                  <a:extLst>
                    <a:ext uri="{9D8B030D-6E8A-4147-A177-3AD203B41FA5}">
                      <a16:colId xmlns:a16="http://schemas.microsoft.com/office/drawing/2014/main" val="2867582889"/>
                    </a:ext>
                  </a:extLst>
                </a:gridCol>
                <a:gridCol w="208265">
                  <a:extLst>
                    <a:ext uri="{9D8B030D-6E8A-4147-A177-3AD203B41FA5}">
                      <a16:colId xmlns:a16="http://schemas.microsoft.com/office/drawing/2014/main" val="3041725310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69422263"/>
                    </a:ext>
                  </a:extLst>
                </a:gridCol>
              </a:tblGrid>
              <a:tr h="229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Previous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/>
                          </a:solidFill>
                          <a:ea typeface="NanumSquare" panose="020B0600000101010101"/>
                        </a:rPr>
                        <a:t>1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2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Next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행표시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: 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6985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1724161-EEC1-46A9-9E6B-B10B7F298AF6}"/>
              </a:ext>
            </a:extLst>
          </p:cNvPr>
          <p:cNvSpPr txBox="1"/>
          <p:nvPr/>
        </p:nvSpPr>
        <p:spPr>
          <a:xfrm>
            <a:off x="7773993" y="4999779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NanumSquare" panose="020B0600000101010101"/>
              </a:rPr>
              <a:t>* </a:t>
            </a:r>
            <a:r>
              <a:rPr lang="ko-KR" altLang="en-US" sz="700" dirty="0" err="1">
                <a:ea typeface="NanumSquare" panose="020B0600000101010101"/>
              </a:rPr>
              <a:t>모든항목은</a:t>
            </a:r>
            <a:r>
              <a:rPr lang="ko-KR" altLang="en-US" sz="700" dirty="0">
                <a:ea typeface="NanumSquare" panose="020B0600000101010101"/>
              </a:rPr>
              <a:t> 평균의 수치입니다</a:t>
            </a:r>
            <a:r>
              <a:rPr lang="en-US" altLang="ko-KR" sz="700" dirty="0">
                <a:ea typeface="NanumSquare" panose="020B0600000101010101"/>
              </a:rPr>
              <a:t>.</a:t>
            </a:r>
            <a:endParaRPr lang="ko-KR" altLang="en-US" sz="700" b="1" dirty="0"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0807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97880"/>
              </p:ext>
            </p:extLst>
          </p:nvPr>
        </p:nvGraphicFramePr>
        <p:xfrm>
          <a:off x="9441856" y="1399089"/>
          <a:ext cx="2712973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분석 내역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리스트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최근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저장건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순으로 리스트 정렬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2)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조건명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선택시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해당 분석 조건이 적용된 분석 페이지로 이동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3)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상세카테고리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저장한 분석조건의 카테고리 정보 표출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4)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생성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수정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)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일자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생성 시 일자 또는 필터 조건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분석조건명을 변경하여 저장 시 일자정보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5)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관리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[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삭제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]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버튼 선택 시 </a:t>
                      </a:r>
                      <a:r>
                        <a:rPr lang="en-US" altLang="ko-KR" sz="900" dirty="0" err="1">
                          <a:latin typeface="+mn-ea"/>
                          <a:ea typeface="NanumSquare" panose="020B0600000101010101"/>
                        </a:rPr>
                        <a:t>comfirmbox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표출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en-US" altLang="ko-KR" sz="900" dirty="0" err="1">
                          <a:latin typeface="+mn-ea"/>
                          <a:ea typeface="NanumSquare" panose="020B0600000101010101"/>
                        </a:rPr>
                        <a:t>Comfirmbox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 msg: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분석내역을 삭제하시겠습니까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? 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확인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취소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474EC-9F99-404E-9165-DE1819A9832A}"/>
              </a:ext>
            </a:extLst>
          </p:cNvPr>
          <p:cNvSpPr/>
          <p:nvPr/>
        </p:nvSpPr>
        <p:spPr>
          <a:xfrm>
            <a:off x="36259" y="1818897"/>
            <a:ext cx="9328837" cy="27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분석내역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 내역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77AEA1-F55A-411D-934A-F4D7A33D5C47}"/>
              </a:ext>
            </a:extLst>
          </p:cNvPr>
          <p:cNvSpPr txBox="1"/>
          <p:nvPr/>
        </p:nvSpPr>
        <p:spPr>
          <a:xfrm>
            <a:off x="92384" y="18530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신규 분석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9F2FFE-FA18-48E3-ADAC-61F18E2A4583}"/>
              </a:ext>
            </a:extLst>
          </p:cNvPr>
          <p:cNvSpPr txBox="1"/>
          <p:nvPr/>
        </p:nvSpPr>
        <p:spPr>
          <a:xfrm>
            <a:off x="232688" y="30189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341A51-6785-44E4-BEDE-BDCDEC2EEB6E}"/>
              </a:ext>
            </a:extLst>
          </p:cNvPr>
          <p:cNvSpPr/>
          <p:nvPr/>
        </p:nvSpPr>
        <p:spPr>
          <a:xfrm>
            <a:off x="1005135" y="2911920"/>
            <a:ext cx="8240465" cy="20803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8101A6-C0E0-423A-8F4C-24A161493AA8}"/>
              </a:ext>
            </a:extLst>
          </p:cNvPr>
          <p:cNvSpPr/>
          <p:nvPr/>
        </p:nvSpPr>
        <p:spPr>
          <a:xfrm>
            <a:off x="2367299" y="3023314"/>
            <a:ext cx="231918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쇼핑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146288-FA36-472E-8462-5E03C11190DD}"/>
              </a:ext>
            </a:extLst>
          </p:cNvPr>
          <p:cNvSpPr/>
          <p:nvPr/>
        </p:nvSpPr>
        <p:spPr>
          <a:xfrm>
            <a:off x="2364334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8CD8D71-7AD7-4C17-BDDD-71C6D1EB45A9}"/>
              </a:ext>
            </a:extLst>
          </p:cNvPr>
          <p:cNvSpPr/>
          <p:nvPr/>
        </p:nvSpPr>
        <p:spPr>
          <a:xfrm>
            <a:off x="6261669" y="3023314"/>
            <a:ext cx="2072434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오픈마켓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FEB916-1BDE-47F5-90E4-2C62CA1DE622}"/>
              </a:ext>
            </a:extLst>
          </p:cNvPr>
          <p:cNvSpPr txBox="1"/>
          <p:nvPr/>
        </p:nvSpPr>
        <p:spPr>
          <a:xfrm>
            <a:off x="5059936" y="303923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상세 카테고리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B6CA8-CDF1-47DC-B73F-37F994C5C7C0}"/>
              </a:ext>
            </a:extLst>
          </p:cNvPr>
          <p:cNvSpPr txBox="1"/>
          <p:nvPr/>
        </p:nvSpPr>
        <p:spPr>
          <a:xfrm>
            <a:off x="1318488" y="30392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카테고리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2EC45-6EB9-4778-875B-D7A1ECCC720F}"/>
              </a:ext>
            </a:extLst>
          </p:cNvPr>
          <p:cNvSpPr txBox="1"/>
          <p:nvPr/>
        </p:nvSpPr>
        <p:spPr>
          <a:xfrm>
            <a:off x="1318488" y="408793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소진 금액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7FDA11A-6F36-426F-B197-C0CC4AB81A24}"/>
              </a:ext>
            </a:extLst>
          </p:cNvPr>
          <p:cNvSpPr/>
          <p:nvPr/>
        </p:nvSpPr>
        <p:spPr>
          <a:xfrm>
            <a:off x="6260903" y="4071465"/>
            <a:ext cx="207349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AOS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0C3499-FCC8-42C9-B9EE-47F11EBFA825}"/>
              </a:ext>
            </a:extLst>
          </p:cNvPr>
          <p:cNvSpPr txBox="1"/>
          <p:nvPr/>
        </p:nvSpPr>
        <p:spPr>
          <a:xfrm>
            <a:off x="5059936" y="4087939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OS</a:t>
            </a:r>
            <a:endParaRPr lang="ko-KR" altLang="en-US" sz="8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62A6-1BE2-4860-BA60-4531C1FE68E9}"/>
              </a:ext>
            </a:extLst>
          </p:cNvPr>
          <p:cNvSpPr txBox="1"/>
          <p:nvPr/>
        </p:nvSpPr>
        <p:spPr>
          <a:xfrm>
            <a:off x="1318488" y="46018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캠페인 목적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1153371-A370-486C-8F42-952545C78180}"/>
              </a:ext>
            </a:extLst>
          </p:cNvPr>
          <p:cNvSpPr/>
          <p:nvPr/>
        </p:nvSpPr>
        <p:spPr>
          <a:xfrm>
            <a:off x="1194824" y="306654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385DF0-D2AC-4015-AAE8-280C6D598542}"/>
              </a:ext>
            </a:extLst>
          </p:cNvPr>
          <p:cNvSpPr/>
          <p:nvPr/>
        </p:nvSpPr>
        <p:spPr>
          <a:xfrm>
            <a:off x="1225339" y="3094625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50AF57A-7483-4934-9AC0-7C40ECABD2A2}"/>
              </a:ext>
            </a:extLst>
          </p:cNvPr>
          <p:cNvSpPr/>
          <p:nvPr/>
        </p:nvSpPr>
        <p:spPr>
          <a:xfrm>
            <a:off x="1194824" y="463875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A113841-8D3B-41BD-9DAB-F88F668125CE}"/>
              </a:ext>
            </a:extLst>
          </p:cNvPr>
          <p:cNvSpPr/>
          <p:nvPr/>
        </p:nvSpPr>
        <p:spPr>
          <a:xfrm>
            <a:off x="1225339" y="4666835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0C7A53F-0DB5-4C3B-B351-7AD737AE532F}"/>
              </a:ext>
            </a:extLst>
          </p:cNvPr>
          <p:cNvSpPr/>
          <p:nvPr/>
        </p:nvSpPr>
        <p:spPr>
          <a:xfrm>
            <a:off x="4956052" y="3099706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66C5EF1-3807-4588-8D1B-214139F4E12D}"/>
              </a:ext>
            </a:extLst>
          </p:cNvPr>
          <p:cNvSpPr/>
          <p:nvPr/>
        </p:nvSpPr>
        <p:spPr>
          <a:xfrm>
            <a:off x="4986567" y="3127789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2201522-B286-4565-877C-E9747E659E6B}"/>
              </a:ext>
            </a:extLst>
          </p:cNvPr>
          <p:cNvSpPr/>
          <p:nvPr/>
        </p:nvSpPr>
        <p:spPr>
          <a:xfrm>
            <a:off x="1194824" y="414844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4919864-07CB-4269-BAF8-D0AB73D1EEAD}"/>
              </a:ext>
            </a:extLst>
          </p:cNvPr>
          <p:cNvSpPr/>
          <p:nvPr/>
        </p:nvSpPr>
        <p:spPr>
          <a:xfrm>
            <a:off x="4960138" y="413585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A77BBD1-83B0-4BD2-B78C-E35CA8012AD4}"/>
              </a:ext>
            </a:extLst>
          </p:cNvPr>
          <p:cNvSpPr/>
          <p:nvPr/>
        </p:nvSpPr>
        <p:spPr>
          <a:xfrm>
            <a:off x="6261669" y="3558398"/>
            <a:ext cx="2060805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2021-04-01 ~ 2021-04-21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FF3543-A215-4F7B-A169-39CD814A6B13}"/>
              </a:ext>
            </a:extLst>
          </p:cNvPr>
          <p:cNvSpPr/>
          <p:nvPr/>
        </p:nvSpPr>
        <p:spPr>
          <a:xfrm>
            <a:off x="2364334" y="3558398"/>
            <a:ext cx="638699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C8B5F8-E059-4571-885B-EB642528D4BD}"/>
              </a:ext>
            </a:extLst>
          </p:cNvPr>
          <p:cNvSpPr txBox="1"/>
          <p:nvPr/>
        </p:nvSpPr>
        <p:spPr>
          <a:xfrm>
            <a:off x="1297167" y="357459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 단위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F557750-F480-4529-BF44-8127DF01B34B}"/>
              </a:ext>
            </a:extLst>
          </p:cNvPr>
          <p:cNvSpPr txBox="1"/>
          <p:nvPr/>
        </p:nvSpPr>
        <p:spPr>
          <a:xfrm>
            <a:off x="5079716" y="35745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D39F1D-B3A4-4AA9-BB12-B2C7EE74FE23}"/>
              </a:ext>
            </a:extLst>
          </p:cNvPr>
          <p:cNvSpPr/>
          <p:nvPr/>
        </p:nvSpPr>
        <p:spPr>
          <a:xfrm>
            <a:off x="4956052" y="363663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389F5CD-23ED-403D-B99B-0DF64CC22D4E}"/>
              </a:ext>
            </a:extLst>
          </p:cNvPr>
          <p:cNvSpPr/>
          <p:nvPr/>
        </p:nvSpPr>
        <p:spPr>
          <a:xfrm>
            <a:off x="4986567" y="3664717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927824-1F92-42F4-A72C-623DBADE9E9A}"/>
              </a:ext>
            </a:extLst>
          </p:cNvPr>
          <p:cNvSpPr/>
          <p:nvPr/>
        </p:nvSpPr>
        <p:spPr>
          <a:xfrm>
            <a:off x="1193283" y="360347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28FC-8C06-40BD-9C6D-A09D6E045015}"/>
              </a:ext>
            </a:extLst>
          </p:cNvPr>
          <p:cNvSpPr/>
          <p:nvPr/>
        </p:nvSpPr>
        <p:spPr>
          <a:xfrm>
            <a:off x="1223798" y="3631553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C426F1-AED0-4168-8EA5-F6D7BD2BBC7B}"/>
              </a:ext>
            </a:extLst>
          </p:cNvPr>
          <p:cNvSpPr txBox="1"/>
          <p:nvPr/>
        </p:nvSpPr>
        <p:spPr>
          <a:xfrm>
            <a:off x="232688" y="23635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분석유형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39DA8-6277-4642-A6A5-F0AF0C108510}"/>
              </a:ext>
            </a:extLst>
          </p:cNvPr>
          <p:cNvGrpSpPr/>
          <p:nvPr/>
        </p:nvGrpSpPr>
        <p:grpSpPr>
          <a:xfrm>
            <a:off x="6260903" y="4585382"/>
            <a:ext cx="2073493" cy="278617"/>
            <a:chOff x="2367299" y="5115809"/>
            <a:chExt cx="2073493" cy="27861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3CD3057-0D71-4EFC-951C-89FD923891E2}"/>
                </a:ext>
              </a:extLst>
            </p:cNvPr>
            <p:cNvSpPr/>
            <p:nvPr/>
          </p:nvSpPr>
          <p:spPr>
            <a:xfrm>
              <a:off x="2367299" y="5115809"/>
              <a:ext cx="2073493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2203AC6-38AF-4544-8BA2-87233C38EE13}"/>
                </a:ext>
              </a:extLst>
            </p:cNvPr>
            <p:cNvSpPr/>
            <p:nvPr/>
          </p:nvSpPr>
          <p:spPr>
            <a:xfrm>
              <a:off x="249243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2FE82BD-033A-4AFD-B5B7-7C53B7E05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25" t="90417" r="95641" b="2790"/>
            <a:stretch/>
          </p:blipFill>
          <p:spPr>
            <a:xfrm>
              <a:off x="4206219" y="5151937"/>
              <a:ext cx="218779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9D527B60-1612-4E0E-9745-B67E5C405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" t="72249" r="95614" b="20958"/>
            <a:stretch/>
          </p:blipFill>
          <p:spPr>
            <a:xfrm>
              <a:off x="3699828" y="5137746"/>
              <a:ext cx="226727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8E7F23AB-912C-48F0-BD4C-D1E21F43E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0" t="54203" r="95863" b="40121"/>
            <a:stretch/>
          </p:blipFill>
          <p:spPr>
            <a:xfrm>
              <a:off x="3243837" y="5151936"/>
              <a:ext cx="163081" cy="1679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DE76525-7D23-4A89-B7AC-70FD71C72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16" t="36245" r="95916" b="58079"/>
            <a:stretch/>
          </p:blipFill>
          <p:spPr>
            <a:xfrm>
              <a:off x="2745813" y="5151937"/>
              <a:ext cx="163081" cy="16794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0023B34-A260-4BC4-854D-0ACC0392D2E3}"/>
                </a:ext>
              </a:extLst>
            </p:cNvPr>
            <p:cNvSpPr/>
            <p:nvPr/>
          </p:nvSpPr>
          <p:spPr>
            <a:xfrm>
              <a:off x="300729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ABF0962-2038-4C0A-948B-D89A6EF2C3E6}"/>
                </a:ext>
              </a:extLst>
            </p:cNvPr>
            <p:cNvSpPr/>
            <p:nvPr/>
          </p:nvSpPr>
          <p:spPr>
            <a:xfrm>
              <a:off x="352690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4232B04-DBC9-48ED-8BC0-F67F9AE3D392}"/>
                </a:ext>
              </a:extLst>
            </p:cNvPr>
            <p:cNvSpPr/>
            <p:nvPr/>
          </p:nvSpPr>
          <p:spPr>
            <a:xfrm>
              <a:off x="4003314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AAE7B96-CE84-4E25-99C3-5D2040D41B48}"/>
                </a:ext>
              </a:extLst>
            </p:cNvPr>
            <p:cNvSpPr/>
            <p:nvPr/>
          </p:nvSpPr>
          <p:spPr>
            <a:xfrm>
              <a:off x="2527947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5227059-76B0-4457-8098-F67288E45B91}"/>
                </a:ext>
              </a:extLst>
            </p:cNvPr>
            <p:cNvSpPr/>
            <p:nvPr/>
          </p:nvSpPr>
          <p:spPr>
            <a:xfrm>
              <a:off x="3021784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CF4CB0F-4076-4384-8446-B68EF05E9EF6}"/>
                </a:ext>
              </a:extLst>
            </p:cNvPr>
            <p:cNvSpPr/>
            <p:nvPr/>
          </p:nvSpPr>
          <p:spPr>
            <a:xfrm>
              <a:off x="3541458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15CCD54-3CB7-4379-B63F-9E7A9C796B25}"/>
                </a:ext>
              </a:extLst>
            </p:cNvPr>
            <p:cNvSpPr/>
            <p:nvPr/>
          </p:nvSpPr>
          <p:spPr>
            <a:xfrm>
              <a:off x="4023693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C7FA-7C12-424D-86BE-33351A3E123C}"/>
              </a:ext>
            </a:extLst>
          </p:cNvPr>
          <p:cNvSpPr txBox="1"/>
          <p:nvPr/>
        </p:nvSpPr>
        <p:spPr>
          <a:xfrm>
            <a:off x="5059936" y="46018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B6580C-5E20-4E72-B16B-47D3322894D3}"/>
              </a:ext>
            </a:extLst>
          </p:cNvPr>
          <p:cNvSpPr/>
          <p:nvPr/>
        </p:nvSpPr>
        <p:spPr>
          <a:xfrm>
            <a:off x="4960138" y="4649771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8E5696-528D-4BA3-B2B9-15882A51AD30}"/>
              </a:ext>
            </a:extLst>
          </p:cNvPr>
          <p:cNvSpPr/>
          <p:nvPr/>
        </p:nvSpPr>
        <p:spPr>
          <a:xfrm>
            <a:off x="4986567" y="468030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2095002"/>
            <a:ext cx="9328838" cy="39449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5973D48-3A91-41C1-B82A-4FC1381F4D82}"/>
              </a:ext>
            </a:extLst>
          </p:cNvPr>
          <p:cNvSpPr/>
          <p:nvPr/>
        </p:nvSpPr>
        <p:spPr>
          <a:xfrm>
            <a:off x="1005135" y="2261473"/>
            <a:ext cx="8240465" cy="44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4FA9194-A572-4089-BA1B-290500A5D5ED}"/>
              </a:ext>
            </a:extLst>
          </p:cNvPr>
          <p:cNvSpPr txBox="1"/>
          <p:nvPr/>
        </p:nvSpPr>
        <p:spPr>
          <a:xfrm>
            <a:off x="1326990" y="23888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기본분석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534048-EBFC-4B23-933E-6E046DF0039E}"/>
              </a:ext>
            </a:extLst>
          </p:cNvPr>
          <p:cNvSpPr/>
          <p:nvPr/>
        </p:nvSpPr>
        <p:spPr>
          <a:xfrm>
            <a:off x="3520601" y="2361774"/>
            <a:ext cx="1469140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선택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D088B99-1706-42E5-B653-E3CB08906B4C}"/>
              </a:ext>
            </a:extLst>
          </p:cNvPr>
          <p:cNvSpPr txBox="1"/>
          <p:nvPr/>
        </p:nvSpPr>
        <p:spPr>
          <a:xfrm>
            <a:off x="2222457" y="237797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프로젝트 비교 분석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BB8FDB-048C-4A6E-AF30-293052886F19}"/>
              </a:ext>
            </a:extLst>
          </p:cNvPr>
          <p:cNvSpPr/>
          <p:nvPr/>
        </p:nvSpPr>
        <p:spPr>
          <a:xfrm>
            <a:off x="3625869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100,000,000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03F7B-E87E-47C8-8824-5E9AF191EE94}"/>
              </a:ext>
            </a:extLst>
          </p:cNvPr>
          <p:cNvSpPr txBox="1"/>
          <p:nvPr/>
        </p:nvSpPr>
        <p:spPr>
          <a:xfrm>
            <a:off x="3391399" y="40879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~</a:t>
            </a:r>
            <a:endParaRPr lang="ko-KR" altLang="en-US" sz="8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12F423F-219C-473D-A5A6-89435B2F02B1}"/>
              </a:ext>
            </a:extLst>
          </p:cNvPr>
          <p:cNvSpPr/>
          <p:nvPr/>
        </p:nvSpPr>
        <p:spPr>
          <a:xfrm>
            <a:off x="1223798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40D59C4-A943-4E36-967D-3F724FFE5FBC}"/>
              </a:ext>
            </a:extLst>
          </p:cNvPr>
          <p:cNvSpPr/>
          <p:nvPr/>
        </p:nvSpPr>
        <p:spPr>
          <a:xfrm>
            <a:off x="4987375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AE33101-355C-44E6-829E-063FF9307EBE}"/>
              </a:ext>
            </a:extLst>
          </p:cNvPr>
          <p:cNvSpPr/>
          <p:nvPr/>
        </p:nvSpPr>
        <p:spPr>
          <a:xfrm>
            <a:off x="4424999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9AFDA97-5267-4FF6-B052-5E778A43C8C1}"/>
              </a:ext>
            </a:extLst>
          </p:cNvPr>
          <p:cNvSpPr/>
          <p:nvPr/>
        </p:nvSpPr>
        <p:spPr>
          <a:xfrm>
            <a:off x="8072621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045FDAF-EF17-4B0D-90F3-7F3EF35A3D14}"/>
              </a:ext>
            </a:extLst>
          </p:cNvPr>
          <p:cNvSpPr/>
          <p:nvPr/>
        </p:nvSpPr>
        <p:spPr>
          <a:xfrm>
            <a:off x="2745813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FAC4D6B-0565-41A0-8671-A286E6655066}"/>
              </a:ext>
            </a:extLst>
          </p:cNvPr>
          <p:cNvSpPr/>
          <p:nvPr/>
        </p:nvSpPr>
        <p:spPr>
          <a:xfrm>
            <a:off x="8072914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ADD7743-E787-4233-A51A-D356CD149DE8}"/>
              </a:ext>
            </a:extLst>
          </p:cNvPr>
          <p:cNvSpPr/>
          <p:nvPr/>
        </p:nvSpPr>
        <p:spPr>
          <a:xfrm>
            <a:off x="8072914" y="4072299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A11DB4-29A5-4081-832C-6B8E33BBD38D}"/>
              </a:ext>
            </a:extLst>
          </p:cNvPr>
          <p:cNvGrpSpPr/>
          <p:nvPr/>
        </p:nvGrpSpPr>
        <p:grpSpPr>
          <a:xfrm>
            <a:off x="2359398" y="4584307"/>
            <a:ext cx="2327069" cy="279692"/>
            <a:chOff x="6260903" y="5114734"/>
            <a:chExt cx="2327069" cy="27969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DA58E3E-33C0-40F2-A9A6-CE6510E7E099}"/>
                </a:ext>
              </a:extLst>
            </p:cNvPr>
            <p:cNvSpPr/>
            <p:nvPr/>
          </p:nvSpPr>
          <p:spPr>
            <a:xfrm>
              <a:off x="6260903" y="5115809"/>
              <a:ext cx="2327069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전체 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20A3B74-3D9E-4B3F-BE99-252D7B84D5FC}"/>
                </a:ext>
              </a:extLst>
            </p:cNvPr>
            <p:cNvSpPr/>
            <p:nvPr/>
          </p:nvSpPr>
          <p:spPr>
            <a:xfrm>
              <a:off x="8326490" y="5114734"/>
              <a:ext cx="261482" cy="278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  </a:t>
              </a: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0FC1317-9336-4634-8AF0-E1B846B93DEC}"/>
              </a:ext>
            </a:extLst>
          </p:cNvPr>
          <p:cNvSpPr/>
          <p:nvPr/>
        </p:nvSpPr>
        <p:spPr>
          <a:xfrm>
            <a:off x="4733340" y="236354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FE8B1BD-12EB-451A-914F-72B55947207D}"/>
              </a:ext>
            </a:extLst>
          </p:cNvPr>
          <p:cNvSpPr/>
          <p:nvPr/>
        </p:nvSpPr>
        <p:spPr>
          <a:xfrm>
            <a:off x="4479314" y="511099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grpSp>
        <p:nvGrpSpPr>
          <p:cNvPr id="87" name="Radio Button">
            <a:extLst>
              <a:ext uri="{FF2B5EF4-FFF2-40B4-BE49-F238E27FC236}">
                <a16:creationId xmlns:a16="http://schemas.microsoft.com/office/drawing/2014/main" id="{B9B12F76-4538-45B2-B038-3860447749BA}"/>
              </a:ext>
            </a:extLst>
          </p:cNvPr>
          <p:cNvGrpSpPr>
            <a:grpSpLocks noChangeAspect="1"/>
          </p:cNvGrpSpPr>
          <p:nvPr/>
        </p:nvGrpSpPr>
        <p:grpSpPr>
          <a:xfrm>
            <a:off x="1200874" y="242956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88" name="Outer">
              <a:extLst>
                <a:ext uri="{FF2B5EF4-FFF2-40B4-BE49-F238E27FC236}">
                  <a16:creationId xmlns:a16="http://schemas.microsoft.com/office/drawing/2014/main" id="{D507E338-A8C1-48CB-A677-E40F07EF4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nner">
              <a:extLst>
                <a:ext uri="{FF2B5EF4-FFF2-40B4-BE49-F238E27FC236}">
                  <a16:creationId xmlns:a16="http://schemas.microsoft.com/office/drawing/2014/main" id="{50B0C49E-B5F0-4676-A00B-AB2D7425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Outer">
            <a:extLst>
              <a:ext uri="{FF2B5EF4-FFF2-40B4-BE49-F238E27FC236}">
                <a16:creationId xmlns:a16="http://schemas.microsoft.com/office/drawing/2014/main" id="{1004C023-49BF-450B-8FF1-6F6BFF106FBC}"/>
              </a:ext>
            </a:extLst>
          </p:cNvPr>
          <p:cNvSpPr>
            <a:spLocks noEditPoints="1"/>
          </p:cNvSpPr>
          <p:nvPr/>
        </p:nvSpPr>
        <p:spPr bwMode="auto">
          <a:xfrm>
            <a:off x="2106681" y="2429561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81C949-1421-4D97-97BC-97A4AC125587}"/>
              </a:ext>
            </a:extLst>
          </p:cNvPr>
          <p:cNvSpPr/>
          <p:nvPr/>
        </p:nvSpPr>
        <p:spPr>
          <a:xfrm>
            <a:off x="26096" y="1195424"/>
            <a:ext cx="9338999" cy="51014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B7F362-678B-428F-883B-A77C48F4220C}"/>
              </a:ext>
            </a:extLst>
          </p:cNvPr>
          <p:cNvSpPr/>
          <p:nvPr/>
        </p:nvSpPr>
        <p:spPr>
          <a:xfrm>
            <a:off x="8491110" y="1875247"/>
            <a:ext cx="678053" cy="163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ea typeface="NanumSquare Bold" panose="020B0600000101010101"/>
              </a:rPr>
              <a:t>분석 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8728B-6CBF-4DE6-9CDC-2BD77E4C7DD4}"/>
              </a:ext>
            </a:extLst>
          </p:cNvPr>
          <p:cNvSpPr txBox="1"/>
          <p:nvPr/>
        </p:nvSpPr>
        <p:spPr>
          <a:xfrm>
            <a:off x="8178204" y="18321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FC3B88-5D10-4E59-B6A4-3551E247BE39}"/>
              </a:ext>
            </a:extLst>
          </p:cNvPr>
          <p:cNvSpPr/>
          <p:nvPr/>
        </p:nvSpPr>
        <p:spPr>
          <a:xfrm>
            <a:off x="8670338" y="1788359"/>
            <a:ext cx="319596" cy="31959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AEA8331-E783-4657-8E91-80EB8B30AC8C}"/>
              </a:ext>
            </a:extLst>
          </p:cNvPr>
          <p:cNvSpPr/>
          <p:nvPr/>
        </p:nvSpPr>
        <p:spPr>
          <a:xfrm>
            <a:off x="828723" y="2796295"/>
            <a:ext cx="7841615" cy="23747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D4A5C9B-57AB-4456-80A0-8E0207CC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5601"/>
              </p:ext>
            </p:extLst>
          </p:nvPr>
        </p:nvGraphicFramePr>
        <p:xfrm>
          <a:off x="965659" y="3062159"/>
          <a:ext cx="7525451" cy="14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85">
                  <a:extLst>
                    <a:ext uri="{9D8B030D-6E8A-4147-A177-3AD203B41FA5}">
                      <a16:colId xmlns:a16="http://schemas.microsoft.com/office/drawing/2014/main" val="1314566200"/>
                    </a:ext>
                  </a:extLst>
                </a:gridCol>
                <a:gridCol w="1937459">
                  <a:extLst>
                    <a:ext uri="{9D8B030D-6E8A-4147-A177-3AD203B41FA5}">
                      <a16:colId xmlns:a16="http://schemas.microsoft.com/office/drawing/2014/main" val="2603978533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2586336584"/>
                    </a:ext>
                  </a:extLst>
                </a:gridCol>
                <a:gridCol w="1700123">
                  <a:extLst>
                    <a:ext uri="{9D8B030D-6E8A-4147-A177-3AD203B41FA5}">
                      <a16:colId xmlns:a16="http://schemas.microsoft.com/office/drawing/2014/main" val="1383533191"/>
                    </a:ext>
                  </a:extLst>
                </a:gridCol>
                <a:gridCol w="1275413">
                  <a:extLst>
                    <a:ext uri="{9D8B030D-6E8A-4147-A177-3AD203B41FA5}">
                      <a16:colId xmlns:a16="http://schemas.microsoft.com/office/drawing/2014/main" val="1034598963"/>
                    </a:ext>
                  </a:extLst>
                </a:gridCol>
                <a:gridCol w="925819">
                  <a:extLst>
                    <a:ext uri="{9D8B030D-6E8A-4147-A177-3AD203B41FA5}">
                      <a16:colId xmlns:a16="http://schemas.microsoft.com/office/drawing/2014/main" val="652241616"/>
                    </a:ext>
                  </a:extLst>
                </a:gridCol>
              </a:tblGrid>
              <a:tr h="2110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분석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조건명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marL="39600" marR="39600" marT="25200" marB="252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카테고리</a:t>
                      </a:r>
                    </a:p>
                  </a:txBody>
                  <a:tcPr marL="39600" marR="39600" marT="25200" marB="252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상세 카테고리</a:t>
                      </a:r>
                    </a:p>
                  </a:txBody>
                  <a:tcPr marL="39600" marR="39600" marT="25200" marB="252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일자</a:t>
                      </a:r>
                    </a:p>
                  </a:txBody>
                  <a:tcPr marL="39600" marR="39600" marT="25200" marB="252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관리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8011"/>
                  </a:ext>
                </a:extLst>
              </a:tr>
              <a:tr h="245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쇼핑 상세 분석</a:t>
                      </a:r>
                      <a:endParaRPr kumimoji="1" lang="en-US" altLang="ko-Kore-KR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쇼핑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홈쇼핑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2021-02-16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24787"/>
                  </a:ext>
                </a:extLst>
              </a:tr>
              <a:tr h="245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년 출시 </a:t>
                      </a:r>
                      <a:r>
                        <a:rPr kumimoji="1" lang="ko-KR" alt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쇼핑앱</a:t>
                      </a: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kumimoji="1" lang="en-US" altLang="ko-Kore-KR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쇼핑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커머스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오픈마켓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2021-02-15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04048"/>
                  </a:ext>
                </a:extLst>
              </a:tr>
              <a:tr h="245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롤플레잉</a:t>
                      </a: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게임 분석</a:t>
                      </a:r>
                      <a:endParaRPr kumimoji="1" lang="en-US" altLang="ko-Kore-KR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게임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롤플레잉게임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2021-02-14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76213"/>
                  </a:ext>
                </a:extLst>
              </a:tr>
              <a:tr h="245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생산성 앱 분석</a:t>
                      </a:r>
                      <a:endParaRPr kumimoji="1" lang="en-US" altLang="ko-Kore-KR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생산성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녹음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2021-02-13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779931"/>
                  </a:ext>
                </a:extLst>
              </a:tr>
              <a:tr h="245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</a:t>
                      </a: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년 쇼핑 분석</a:t>
                      </a:r>
                      <a:endParaRPr kumimoji="1" lang="en-US" altLang="ko-Kore-KR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쇼핑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홈쇼핑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2021-02-12</a:t>
                      </a: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endParaRPr kumimoji="1" lang="en-US" altLang="ko-Kore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0584" marR="1005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76109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6B2BDC-8FCA-471D-BA5C-2BAC6655CA6F}"/>
              </a:ext>
            </a:extLst>
          </p:cNvPr>
          <p:cNvSpPr/>
          <p:nvPr/>
        </p:nvSpPr>
        <p:spPr>
          <a:xfrm>
            <a:off x="828723" y="2380808"/>
            <a:ext cx="7841615" cy="4149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 Box 2">
            <a:extLst>
              <a:ext uri="{FF2B5EF4-FFF2-40B4-BE49-F238E27FC236}">
                <a16:creationId xmlns:a16="http://schemas.microsoft.com/office/drawing/2014/main" id="{3BF48726-B47A-4102-BBE0-FC42B7A0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39" y="2446609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latinLnBrk="1">
              <a:defRPr/>
            </a:pPr>
            <a:r>
              <a:rPr lang="ko-KR" altLang="en-US" sz="1200" b="1" dirty="0">
                <a:latin typeface="+mn-ea"/>
                <a:ea typeface="NanumSquare Bold" panose="020B0600000101010101"/>
              </a:rPr>
              <a:t>분석내역</a:t>
            </a:r>
          </a:p>
        </p:txBody>
      </p:sp>
      <p:sp>
        <p:nvSpPr>
          <p:cNvPr id="117" name="Text Box 2">
            <a:extLst>
              <a:ext uri="{FF2B5EF4-FFF2-40B4-BE49-F238E27FC236}">
                <a16:creationId xmlns:a16="http://schemas.microsoft.com/office/drawing/2014/main" id="{622E7932-7442-468D-9852-CDE1619F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344" y="2446608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latinLnBrk="1">
              <a:defRPr/>
            </a:pPr>
            <a:r>
              <a:rPr lang="en-US" altLang="ko-KR" sz="1200" b="1" dirty="0">
                <a:latin typeface="+mn-ea"/>
                <a:ea typeface="NanumSquare Bold" panose="020B0600000101010101"/>
              </a:rPr>
              <a:t>X</a:t>
            </a:r>
            <a:endParaRPr lang="ko-KR" altLang="en-US" sz="1200" b="1" dirty="0">
              <a:latin typeface="+mn-ea"/>
              <a:ea typeface="NanumSquare Bold" panose="020B0600000101010101"/>
            </a:endParaRPr>
          </a:p>
        </p:txBody>
      </p:sp>
      <p:sp>
        <p:nvSpPr>
          <p:cNvPr id="148" name="Text Box 2">
            <a:extLst>
              <a:ext uri="{FF2B5EF4-FFF2-40B4-BE49-F238E27FC236}">
                <a16:creationId xmlns:a16="http://schemas.microsoft.com/office/drawing/2014/main" id="{431F0A4A-DED8-4722-AAE7-873E963D8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885" y="4746598"/>
            <a:ext cx="4090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 latinLnBrk="1">
              <a:defRPr/>
            </a:pPr>
            <a:r>
              <a:rPr lang="en-US" altLang="ko-KR" sz="1000" b="1" dirty="0">
                <a:latin typeface="+mn-ea"/>
                <a:ea typeface="NanumSquare Bold" panose="020B0600000101010101"/>
              </a:rPr>
              <a:t>-1- </a:t>
            </a:r>
            <a:endParaRPr lang="ko-KR" altLang="en-US" sz="1000" b="1" dirty="0">
              <a:latin typeface="+mn-ea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856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65845"/>
              </p:ext>
            </p:extLst>
          </p:nvPr>
        </p:nvGraphicFramePr>
        <p:xfrm>
          <a:off x="9441856" y="1399089"/>
          <a:ext cx="2712973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프로젝트 비교 분석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프로젝트 비교 분석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우측 프로젝트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셀렉트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박스에 사용자가 생성한 프로젝트 리스트 표출 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2)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생성한 프로젝트가 없을 경우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셀렉트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박스 값 없음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필터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상세카테고리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선택한 프로젝트의 카테고리로 고정됨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55825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474EC-9F99-404E-9165-DE1819A9832A}"/>
              </a:ext>
            </a:extLst>
          </p:cNvPr>
          <p:cNvSpPr/>
          <p:nvPr/>
        </p:nvSpPr>
        <p:spPr>
          <a:xfrm>
            <a:off x="36259" y="1818897"/>
            <a:ext cx="9328837" cy="27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556AB-6C3B-460C-B7F8-9EF0FB7A89B4}"/>
              </a:ext>
            </a:extLst>
          </p:cNvPr>
          <p:cNvSpPr/>
          <p:nvPr/>
        </p:nvSpPr>
        <p:spPr>
          <a:xfrm>
            <a:off x="36259" y="6039961"/>
            <a:ext cx="932883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/>
              </a:rPr>
              <a:t>다음페이지 계속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3190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신규분석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분석유형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: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프로젝트 비교 분석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B7F362-678B-428F-883B-A77C48F4220C}"/>
              </a:ext>
            </a:extLst>
          </p:cNvPr>
          <p:cNvSpPr/>
          <p:nvPr/>
        </p:nvSpPr>
        <p:spPr>
          <a:xfrm>
            <a:off x="8491110" y="1875247"/>
            <a:ext cx="678053" cy="163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ea typeface="NanumSquare Bold" panose="020B0600000101010101"/>
              </a:rPr>
              <a:t>분석 내역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77AEA1-F55A-411D-934A-F4D7A33D5C47}"/>
              </a:ext>
            </a:extLst>
          </p:cNvPr>
          <p:cNvSpPr txBox="1"/>
          <p:nvPr/>
        </p:nvSpPr>
        <p:spPr>
          <a:xfrm>
            <a:off x="92384" y="18530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신규 분석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9F2FFE-FA18-48E3-ADAC-61F18E2A4583}"/>
              </a:ext>
            </a:extLst>
          </p:cNvPr>
          <p:cNvSpPr txBox="1"/>
          <p:nvPr/>
        </p:nvSpPr>
        <p:spPr>
          <a:xfrm>
            <a:off x="232688" y="30189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341A51-6785-44E4-BEDE-BDCDEC2EEB6E}"/>
              </a:ext>
            </a:extLst>
          </p:cNvPr>
          <p:cNvSpPr/>
          <p:nvPr/>
        </p:nvSpPr>
        <p:spPr>
          <a:xfrm>
            <a:off x="1005135" y="2911920"/>
            <a:ext cx="8240465" cy="20803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8101A6-C0E0-423A-8F4C-24A161493AA8}"/>
              </a:ext>
            </a:extLst>
          </p:cNvPr>
          <p:cNvSpPr/>
          <p:nvPr/>
        </p:nvSpPr>
        <p:spPr>
          <a:xfrm>
            <a:off x="2367299" y="3023314"/>
            <a:ext cx="2319181" cy="27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쇼핑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146288-FA36-472E-8462-5E03C11190DD}"/>
              </a:ext>
            </a:extLst>
          </p:cNvPr>
          <p:cNvSpPr/>
          <p:nvPr/>
        </p:nvSpPr>
        <p:spPr>
          <a:xfrm>
            <a:off x="2364334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8CD8D71-7AD7-4C17-BDDD-71C6D1EB45A9}"/>
              </a:ext>
            </a:extLst>
          </p:cNvPr>
          <p:cNvSpPr/>
          <p:nvPr/>
        </p:nvSpPr>
        <p:spPr>
          <a:xfrm>
            <a:off x="6261669" y="3023314"/>
            <a:ext cx="2072434" cy="27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오픈마켓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FEB916-1BDE-47F5-90E4-2C62CA1DE622}"/>
              </a:ext>
            </a:extLst>
          </p:cNvPr>
          <p:cNvSpPr txBox="1"/>
          <p:nvPr/>
        </p:nvSpPr>
        <p:spPr>
          <a:xfrm>
            <a:off x="5059936" y="303923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상세 카테고리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B6CA8-CDF1-47DC-B73F-37F994C5C7C0}"/>
              </a:ext>
            </a:extLst>
          </p:cNvPr>
          <p:cNvSpPr txBox="1"/>
          <p:nvPr/>
        </p:nvSpPr>
        <p:spPr>
          <a:xfrm>
            <a:off x="1318488" y="30392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카테고리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2EC45-6EB9-4778-875B-D7A1ECCC720F}"/>
              </a:ext>
            </a:extLst>
          </p:cNvPr>
          <p:cNvSpPr txBox="1"/>
          <p:nvPr/>
        </p:nvSpPr>
        <p:spPr>
          <a:xfrm>
            <a:off x="1318488" y="408793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금액 구간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7FDA11A-6F36-426F-B197-C0CC4AB81A24}"/>
              </a:ext>
            </a:extLst>
          </p:cNvPr>
          <p:cNvSpPr/>
          <p:nvPr/>
        </p:nvSpPr>
        <p:spPr>
          <a:xfrm>
            <a:off x="6260903" y="4071465"/>
            <a:ext cx="207349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AOS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0C3499-FCC8-42C9-B9EE-47F11EBFA825}"/>
              </a:ext>
            </a:extLst>
          </p:cNvPr>
          <p:cNvSpPr txBox="1"/>
          <p:nvPr/>
        </p:nvSpPr>
        <p:spPr>
          <a:xfrm>
            <a:off x="5059936" y="4087939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OS</a:t>
            </a:r>
            <a:endParaRPr lang="ko-KR" altLang="en-US" sz="8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62A6-1BE2-4860-BA60-4531C1FE68E9}"/>
              </a:ext>
            </a:extLst>
          </p:cNvPr>
          <p:cNvSpPr txBox="1"/>
          <p:nvPr/>
        </p:nvSpPr>
        <p:spPr>
          <a:xfrm>
            <a:off x="1318488" y="46018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캠페인 목적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1153371-A370-486C-8F42-952545C78180}"/>
              </a:ext>
            </a:extLst>
          </p:cNvPr>
          <p:cNvSpPr/>
          <p:nvPr/>
        </p:nvSpPr>
        <p:spPr>
          <a:xfrm>
            <a:off x="1194824" y="306654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385DF0-D2AC-4015-AAE8-280C6D598542}"/>
              </a:ext>
            </a:extLst>
          </p:cNvPr>
          <p:cNvSpPr/>
          <p:nvPr/>
        </p:nvSpPr>
        <p:spPr>
          <a:xfrm>
            <a:off x="1225339" y="3094625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50AF57A-7483-4934-9AC0-7C40ECABD2A2}"/>
              </a:ext>
            </a:extLst>
          </p:cNvPr>
          <p:cNvSpPr/>
          <p:nvPr/>
        </p:nvSpPr>
        <p:spPr>
          <a:xfrm>
            <a:off x="1194824" y="463875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A113841-8D3B-41BD-9DAB-F88F668125CE}"/>
              </a:ext>
            </a:extLst>
          </p:cNvPr>
          <p:cNvSpPr/>
          <p:nvPr/>
        </p:nvSpPr>
        <p:spPr>
          <a:xfrm>
            <a:off x="1225339" y="4666835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0C7A53F-0DB5-4C3B-B351-7AD737AE532F}"/>
              </a:ext>
            </a:extLst>
          </p:cNvPr>
          <p:cNvSpPr/>
          <p:nvPr/>
        </p:nvSpPr>
        <p:spPr>
          <a:xfrm>
            <a:off x="4956052" y="3099706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66C5EF1-3807-4588-8D1B-214139F4E12D}"/>
              </a:ext>
            </a:extLst>
          </p:cNvPr>
          <p:cNvSpPr/>
          <p:nvPr/>
        </p:nvSpPr>
        <p:spPr>
          <a:xfrm>
            <a:off x="4986567" y="3127789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2201522-B286-4565-877C-E9747E659E6B}"/>
              </a:ext>
            </a:extLst>
          </p:cNvPr>
          <p:cNvSpPr/>
          <p:nvPr/>
        </p:nvSpPr>
        <p:spPr>
          <a:xfrm>
            <a:off x="1194824" y="414844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4919864-07CB-4269-BAF8-D0AB73D1EEAD}"/>
              </a:ext>
            </a:extLst>
          </p:cNvPr>
          <p:cNvSpPr/>
          <p:nvPr/>
        </p:nvSpPr>
        <p:spPr>
          <a:xfrm>
            <a:off x="4960138" y="413585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A77BBD1-83B0-4BD2-B78C-E35CA8012AD4}"/>
              </a:ext>
            </a:extLst>
          </p:cNvPr>
          <p:cNvSpPr/>
          <p:nvPr/>
        </p:nvSpPr>
        <p:spPr>
          <a:xfrm>
            <a:off x="6261669" y="3558398"/>
            <a:ext cx="2060805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2021-04-01 ~ 2021-04-21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FF3543-A215-4F7B-A169-39CD814A6B13}"/>
              </a:ext>
            </a:extLst>
          </p:cNvPr>
          <p:cNvSpPr/>
          <p:nvPr/>
        </p:nvSpPr>
        <p:spPr>
          <a:xfrm>
            <a:off x="2364334" y="3558398"/>
            <a:ext cx="638699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C8B5F8-E059-4571-885B-EB642528D4BD}"/>
              </a:ext>
            </a:extLst>
          </p:cNvPr>
          <p:cNvSpPr txBox="1"/>
          <p:nvPr/>
        </p:nvSpPr>
        <p:spPr>
          <a:xfrm>
            <a:off x="1297167" y="357459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 단위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F557750-F480-4529-BF44-8127DF01B34B}"/>
              </a:ext>
            </a:extLst>
          </p:cNvPr>
          <p:cNvSpPr txBox="1"/>
          <p:nvPr/>
        </p:nvSpPr>
        <p:spPr>
          <a:xfrm>
            <a:off x="5079716" y="35745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D39F1D-B3A4-4AA9-BB12-B2C7EE74FE23}"/>
              </a:ext>
            </a:extLst>
          </p:cNvPr>
          <p:cNvSpPr/>
          <p:nvPr/>
        </p:nvSpPr>
        <p:spPr>
          <a:xfrm>
            <a:off x="4956052" y="363663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389F5CD-23ED-403D-B99B-0DF64CC22D4E}"/>
              </a:ext>
            </a:extLst>
          </p:cNvPr>
          <p:cNvSpPr/>
          <p:nvPr/>
        </p:nvSpPr>
        <p:spPr>
          <a:xfrm>
            <a:off x="4986567" y="3664717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927824-1F92-42F4-A72C-623DBADE9E9A}"/>
              </a:ext>
            </a:extLst>
          </p:cNvPr>
          <p:cNvSpPr/>
          <p:nvPr/>
        </p:nvSpPr>
        <p:spPr>
          <a:xfrm>
            <a:off x="1193283" y="360347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28FC-8C06-40BD-9C6D-A09D6E045015}"/>
              </a:ext>
            </a:extLst>
          </p:cNvPr>
          <p:cNvSpPr/>
          <p:nvPr/>
        </p:nvSpPr>
        <p:spPr>
          <a:xfrm>
            <a:off x="1223798" y="3631553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C426F1-AED0-4168-8EA5-F6D7BD2BBC7B}"/>
              </a:ext>
            </a:extLst>
          </p:cNvPr>
          <p:cNvSpPr txBox="1"/>
          <p:nvPr/>
        </p:nvSpPr>
        <p:spPr>
          <a:xfrm>
            <a:off x="232688" y="23635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분석유형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39DA8-6277-4642-A6A5-F0AF0C108510}"/>
              </a:ext>
            </a:extLst>
          </p:cNvPr>
          <p:cNvGrpSpPr/>
          <p:nvPr/>
        </p:nvGrpSpPr>
        <p:grpSpPr>
          <a:xfrm>
            <a:off x="6260903" y="4585382"/>
            <a:ext cx="2073493" cy="278617"/>
            <a:chOff x="2367299" y="5115809"/>
            <a:chExt cx="2073493" cy="27861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3CD3057-0D71-4EFC-951C-89FD923891E2}"/>
                </a:ext>
              </a:extLst>
            </p:cNvPr>
            <p:cNvSpPr/>
            <p:nvPr/>
          </p:nvSpPr>
          <p:spPr>
            <a:xfrm>
              <a:off x="2367299" y="5115809"/>
              <a:ext cx="2073493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2203AC6-38AF-4544-8BA2-87233C38EE13}"/>
                </a:ext>
              </a:extLst>
            </p:cNvPr>
            <p:cNvSpPr/>
            <p:nvPr/>
          </p:nvSpPr>
          <p:spPr>
            <a:xfrm>
              <a:off x="249243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2FE82BD-033A-4AFD-B5B7-7C53B7E05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25" t="90417" r="95641" b="2790"/>
            <a:stretch/>
          </p:blipFill>
          <p:spPr>
            <a:xfrm>
              <a:off x="4206219" y="5151937"/>
              <a:ext cx="218779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9D527B60-1612-4E0E-9745-B67E5C405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" t="72249" r="95614" b="20958"/>
            <a:stretch/>
          </p:blipFill>
          <p:spPr>
            <a:xfrm>
              <a:off x="3699828" y="5137746"/>
              <a:ext cx="226727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8E7F23AB-912C-48F0-BD4C-D1E21F43E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0" t="54203" r="95863" b="40121"/>
            <a:stretch/>
          </p:blipFill>
          <p:spPr>
            <a:xfrm>
              <a:off x="3243837" y="5151936"/>
              <a:ext cx="163081" cy="1679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DE76525-7D23-4A89-B7AC-70FD71C72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16" t="36245" r="95916" b="58079"/>
            <a:stretch/>
          </p:blipFill>
          <p:spPr>
            <a:xfrm>
              <a:off x="2745813" y="5151937"/>
              <a:ext cx="163081" cy="16794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0023B34-A260-4BC4-854D-0ACC0392D2E3}"/>
                </a:ext>
              </a:extLst>
            </p:cNvPr>
            <p:cNvSpPr/>
            <p:nvPr/>
          </p:nvSpPr>
          <p:spPr>
            <a:xfrm>
              <a:off x="300729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ABF0962-2038-4C0A-948B-D89A6EF2C3E6}"/>
                </a:ext>
              </a:extLst>
            </p:cNvPr>
            <p:cNvSpPr/>
            <p:nvPr/>
          </p:nvSpPr>
          <p:spPr>
            <a:xfrm>
              <a:off x="352690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4232B04-DBC9-48ED-8BC0-F67F9AE3D392}"/>
                </a:ext>
              </a:extLst>
            </p:cNvPr>
            <p:cNvSpPr/>
            <p:nvPr/>
          </p:nvSpPr>
          <p:spPr>
            <a:xfrm>
              <a:off x="4003314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AAE7B96-CE84-4E25-99C3-5D2040D41B48}"/>
                </a:ext>
              </a:extLst>
            </p:cNvPr>
            <p:cNvSpPr/>
            <p:nvPr/>
          </p:nvSpPr>
          <p:spPr>
            <a:xfrm>
              <a:off x="2527947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5227059-76B0-4457-8098-F67288E45B91}"/>
                </a:ext>
              </a:extLst>
            </p:cNvPr>
            <p:cNvSpPr/>
            <p:nvPr/>
          </p:nvSpPr>
          <p:spPr>
            <a:xfrm>
              <a:off x="3021784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CF4CB0F-4076-4384-8446-B68EF05E9EF6}"/>
                </a:ext>
              </a:extLst>
            </p:cNvPr>
            <p:cNvSpPr/>
            <p:nvPr/>
          </p:nvSpPr>
          <p:spPr>
            <a:xfrm>
              <a:off x="3541458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15CCD54-3CB7-4379-B63F-9E7A9C796B25}"/>
                </a:ext>
              </a:extLst>
            </p:cNvPr>
            <p:cNvSpPr/>
            <p:nvPr/>
          </p:nvSpPr>
          <p:spPr>
            <a:xfrm>
              <a:off x="4023693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C7FA-7C12-424D-86BE-33351A3E123C}"/>
              </a:ext>
            </a:extLst>
          </p:cNvPr>
          <p:cNvSpPr txBox="1"/>
          <p:nvPr/>
        </p:nvSpPr>
        <p:spPr>
          <a:xfrm>
            <a:off x="5059936" y="46018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B6580C-5E20-4E72-B16B-47D3322894D3}"/>
              </a:ext>
            </a:extLst>
          </p:cNvPr>
          <p:cNvSpPr/>
          <p:nvPr/>
        </p:nvSpPr>
        <p:spPr>
          <a:xfrm>
            <a:off x="4960138" y="4649771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8E5696-528D-4BA3-B2B9-15882A51AD30}"/>
              </a:ext>
            </a:extLst>
          </p:cNvPr>
          <p:cNvSpPr/>
          <p:nvPr/>
        </p:nvSpPr>
        <p:spPr>
          <a:xfrm>
            <a:off x="4986567" y="468030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2095002"/>
            <a:ext cx="9328838" cy="39449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5973D48-3A91-41C1-B82A-4FC1381F4D82}"/>
              </a:ext>
            </a:extLst>
          </p:cNvPr>
          <p:cNvSpPr/>
          <p:nvPr/>
        </p:nvSpPr>
        <p:spPr>
          <a:xfrm>
            <a:off x="1005135" y="2261473"/>
            <a:ext cx="8240465" cy="44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4FA9194-A572-4089-BA1B-290500A5D5ED}"/>
              </a:ext>
            </a:extLst>
          </p:cNvPr>
          <p:cNvSpPr txBox="1"/>
          <p:nvPr/>
        </p:nvSpPr>
        <p:spPr>
          <a:xfrm>
            <a:off x="1326990" y="23888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기본분석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534048-EBFC-4B23-933E-6E046DF0039E}"/>
              </a:ext>
            </a:extLst>
          </p:cNvPr>
          <p:cNvSpPr/>
          <p:nvPr/>
        </p:nvSpPr>
        <p:spPr>
          <a:xfrm>
            <a:off x="3520601" y="2361774"/>
            <a:ext cx="1469140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</a:t>
            </a:r>
            <a:r>
              <a:rPr lang="ko-KR" altLang="en-US" sz="800" dirty="0">
                <a:solidFill>
                  <a:schemeClr val="tx1"/>
                </a:solidFill>
              </a:rPr>
              <a:t>번가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D088B99-1706-42E5-B653-E3CB08906B4C}"/>
              </a:ext>
            </a:extLst>
          </p:cNvPr>
          <p:cNvSpPr txBox="1"/>
          <p:nvPr/>
        </p:nvSpPr>
        <p:spPr>
          <a:xfrm>
            <a:off x="2222457" y="237797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프로젝트 비교 분석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BB8FDB-048C-4A6E-AF30-293052886F19}"/>
              </a:ext>
            </a:extLst>
          </p:cNvPr>
          <p:cNvSpPr/>
          <p:nvPr/>
        </p:nvSpPr>
        <p:spPr>
          <a:xfrm>
            <a:off x="3625869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100,000,000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03F7B-E87E-47C8-8824-5E9AF191EE94}"/>
              </a:ext>
            </a:extLst>
          </p:cNvPr>
          <p:cNvSpPr txBox="1"/>
          <p:nvPr/>
        </p:nvSpPr>
        <p:spPr>
          <a:xfrm>
            <a:off x="3391399" y="40879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~</a:t>
            </a:r>
            <a:endParaRPr lang="ko-KR" altLang="en-US" sz="8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12F423F-219C-473D-A5A6-89435B2F02B1}"/>
              </a:ext>
            </a:extLst>
          </p:cNvPr>
          <p:cNvSpPr/>
          <p:nvPr/>
        </p:nvSpPr>
        <p:spPr>
          <a:xfrm>
            <a:off x="1223798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40D59C4-A943-4E36-967D-3F724FFE5FBC}"/>
              </a:ext>
            </a:extLst>
          </p:cNvPr>
          <p:cNvSpPr/>
          <p:nvPr/>
        </p:nvSpPr>
        <p:spPr>
          <a:xfrm>
            <a:off x="4987375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AE33101-355C-44E6-829E-063FF9307EBE}"/>
              </a:ext>
            </a:extLst>
          </p:cNvPr>
          <p:cNvSpPr/>
          <p:nvPr/>
        </p:nvSpPr>
        <p:spPr>
          <a:xfrm>
            <a:off x="4424999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9AFDA97-5267-4FF6-B052-5E778A43C8C1}"/>
              </a:ext>
            </a:extLst>
          </p:cNvPr>
          <p:cNvSpPr/>
          <p:nvPr/>
        </p:nvSpPr>
        <p:spPr>
          <a:xfrm>
            <a:off x="8072621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045FDAF-EF17-4B0D-90F3-7F3EF35A3D14}"/>
              </a:ext>
            </a:extLst>
          </p:cNvPr>
          <p:cNvSpPr/>
          <p:nvPr/>
        </p:nvSpPr>
        <p:spPr>
          <a:xfrm>
            <a:off x="2745813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FAC4D6B-0565-41A0-8671-A286E6655066}"/>
              </a:ext>
            </a:extLst>
          </p:cNvPr>
          <p:cNvSpPr/>
          <p:nvPr/>
        </p:nvSpPr>
        <p:spPr>
          <a:xfrm>
            <a:off x="8072914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ADD7743-E787-4233-A51A-D356CD149DE8}"/>
              </a:ext>
            </a:extLst>
          </p:cNvPr>
          <p:cNvSpPr/>
          <p:nvPr/>
        </p:nvSpPr>
        <p:spPr>
          <a:xfrm>
            <a:off x="8072914" y="4072299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A11DB4-29A5-4081-832C-6B8E33BBD38D}"/>
              </a:ext>
            </a:extLst>
          </p:cNvPr>
          <p:cNvGrpSpPr/>
          <p:nvPr/>
        </p:nvGrpSpPr>
        <p:grpSpPr>
          <a:xfrm>
            <a:off x="2359398" y="4584307"/>
            <a:ext cx="2327069" cy="279692"/>
            <a:chOff x="6260903" y="5114734"/>
            <a:chExt cx="2327069" cy="27969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DA58E3E-33C0-40F2-A9A6-CE6510E7E099}"/>
                </a:ext>
              </a:extLst>
            </p:cNvPr>
            <p:cNvSpPr/>
            <p:nvPr/>
          </p:nvSpPr>
          <p:spPr>
            <a:xfrm>
              <a:off x="6260903" y="5115809"/>
              <a:ext cx="2327069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전체 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20A3B74-3D9E-4B3F-BE99-252D7B84D5FC}"/>
                </a:ext>
              </a:extLst>
            </p:cNvPr>
            <p:cNvSpPr/>
            <p:nvPr/>
          </p:nvSpPr>
          <p:spPr>
            <a:xfrm>
              <a:off x="8326490" y="5114734"/>
              <a:ext cx="261482" cy="278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  </a:t>
              </a: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0FC1317-9336-4634-8AF0-E1B846B93DEC}"/>
              </a:ext>
            </a:extLst>
          </p:cNvPr>
          <p:cNvSpPr/>
          <p:nvPr/>
        </p:nvSpPr>
        <p:spPr>
          <a:xfrm>
            <a:off x="4733340" y="236354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8728B-6CBF-4DE6-9CDC-2BD77E4C7DD4}"/>
              </a:ext>
            </a:extLst>
          </p:cNvPr>
          <p:cNvSpPr txBox="1"/>
          <p:nvPr/>
        </p:nvSpPr>
        <p:spPr>
          <a:xfrm>
            <a:off x="51338" y="236529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FE8B1BD-12EB-451A-914F-72B55947207D}"/>
              </a:ext>
            </a:extLst>
          </p:cNvPr>
          <p:cNvSpPr/>
          <p:nvPr/>
        </p:nvSpPr>
        <p:spPr>
          <a:xfrm>
            <a:off x="4479314" y="511099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03B5850-DF42-406D-8308-40EB771AA7EF}"/>
              </a:ext>
            </a:extLst>
          </p:cNvPr>
          <p:cNvSpPr/>
          <p:nvPr/>
        </p:nvSpPr>
        <p:spPr>
          <a:xfrm>
            <a:off x="2485225" y="2262794"/>
            <a:ext cx="319596" cy="31959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C6D1B6-D5CE-431B-9F8A-739E3AD1C7EA}"/>
              </a:ext>
            </a:extLst>
          </p:cNvPr>
          <p:cNvSpPr txBox="1"/>
          <p:nvPr/>
        </p:nvSpPr>
        <p:spPr>
          <a:xfrm>
            <a:off x="51338" y="30273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②</a:t>
            </a:r>
          </a:p>
        </p:txBody>
      </p:sp>
      <p:grpSp>
        <p:nvGrpSpPr>
          <p:cNvPr id="89" name="Radio Button">
            <a:extLst>
              <a:ext uri="{FF2B5EF4-FFF2-40B4-BE49-F238E27FC236}">
                <a16:creationId xmlns:a16="http://schemas.microsoft.com/office/drawing/2014/main" id="{8C96C78E-83BF-4336-8578-633ACFF65239}"/>
              </a:ext>
            </a:extLst>
          </p:cNvPr>
          <p:cNvGrpSpPr>
            <a:grpSpLocks noChangeAspect="1"/>
          </p:cNvGrpSpPr>
          <p:nvPr/>
        </p:nvGrpSpPr>
        <p:grpSpPr>
          <a:xfrm>
            <a:off x="2106681" y="242956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90" name="Outer">
              <a:extLst>
                <a:ext uri="{FF2B5EF4-FFF2-40B4-BE49-F238E27FC236}">
                  <a16:creationId xmlns:a16="http://schemas.microsoft.com/office/drawing/2014/main" id="{07242C74-7FB4-4450-9718-FD708CD217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Inner">
              <a:extLst>
                <a:ext uri="{FF2B5EF4-FFF2-40B4-BE49-F238E27FC236}">
                  <a16:creationId xmlns:a16="http://schemas.microsoft.com/office/drawing/2014/main" id="{F589226E-CFFD-41FB-B26F-B87960F1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Outer">
            <a:extLst>
              <a:ext uri="{FF2B5EF4-FFF2-40B4-BE49-F238E27FC236}">
                <a16:creationId xmlns:a16="http://schemas.microsoft.com/office/drawing/2014/main" id="{17D15641-6607-4EB8-89FE-4B4C31585C00}"/>
              </a:ext>
            </a:extLst>
          </p:cNvPr>
          <p:cNvSpPr>
            <a:spLocks noEditPoints="1"/>
          </p:cNvSpPr>
          <p:nvPr/>
        </p:nvSpPr>
        <p:spPr bwMode="auto">
          <a:xfrm>
            <a:off x="2106681" y="2429561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Outer">
            <a:extLst>
              <a:ext uri="{FF2B5EF4-FFF2-40B4-BE49-F238E27FC236}">
                <a16:creationId xmlns:a16="http://schemas.microsoft.com/office/drawing/2014/main" id="{E0CDCB04-EA96-4B40-BBC5-69C3330F8DD5}"/>
              </a:ext>
            </a:extLst>
          </p:cNvPr>
          <p:cNvSpPr>
            <a:spLocks noEditPoints="1"/>
          </p:cNvSpPr>
          <p:nvPr/>
        </p:nvSpPr>
        <p:spPr bwMode="auto">
          <a:xfrm>
            <a:off x="1191488" y="2432285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63933"/>
              </p:ext>
            </p:extLst>
          </p:nvPr>
        </p:nvGraphicFramePr>
        <p:xfrm>
          <a:off x="9441856" y="1399089"/>
          <a:ext cx="271297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분석 결과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선택한 조건에 맞는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지표별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분석 결과와 비교 프로젝트 수치를 비교하여 제공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카테고리 지표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흰색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BG /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프로젝트 지표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녹색</a:t>
                      </a:r>
                      <a:r>
                        <a:rPr lang="en-US" altLang="ko-KR" sz="900" b="0" dirty="0">
                          <a:latin typeface="+mn-ea"/>
                          <a:ea typeface="NanumSquare" panose="020B0600000101010101"/>
                        </a:rPr>
                        <a:t> BG</a:t>
                      </a:r>
                      <a:r>
                        <a:rPr lang="ko-KR" altLang="en-US" sz="900" b="0" dirty="0">
                          <a:latin typeface="+mn-ea"/>
                          <a:ea typeface="NanumSquare" panose="020B0600000101010101"/>
                        </a:rPr>
                        <a:t>로 구분</a:t>
                      </a:r>
                      <a:endParaRPr lang="en-US" altLang="ko-KR" sz="900" b="0" dirty="0">
                        <a:latin typeface="+mn-ea"/>
                        <a:ea typeface="NanumSquare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/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2622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프로젝트 비교분석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분석결과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1862760"/>
            <a:ext cx="9328838" cy="41772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8D9FD0-E71D-4D6B-99E4-76559FCBAD4F}"/>
              </a:ext>
            </a:extLst>
          </p:cNvPr>
          <p:cNvSpPr/>
          <p:nvPr/>
        </p:nvSpPr>
        <p:spPr>
          <a:xfrm>
            <a:off x="4479314" y="196854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069C4-50AD-4B0C-98FD-71B3FA7ADD60}"/>
              </a:ext>
            </a:extLst>
          </p:cNvPr>
          <p:cNvSpPr txBox="1"/>
          <p:nvPr/>
        </p:nvSpPr>
        <p:spPr>
          <a:xfrm>
            <a:off x="0" y="27878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7B43B0-F288-479E-83F0-15335F23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3089"/>
              </p:ext>
            </p:extLst>
          </p:nvPr>
        </p:nvGraphicFramePr>
        <p:xfrm>
          <a:off x="245366" y="3016052"/>
          <a:ext cx="9039198" cy="1842305"/>
        </p:xfrm>
        <a:graphic>
          <a:graphicData uri="http://schemas.openxmlformats.org/drawingml/2006/table">
            <a:tbl>
              <a:tblPr/>
              <a:tblGrid>
                <a:gridCol w="606308">
                  <a:extLst>
                    <a:ext uri="{9D8B030D-6E8A-4147-A177-3AD203B41FA5}">
                      <a16:colId xmlns:a16="http://schemas.microsoft.com/office/drawing/2014/main" val="285253848"/>
                    </a:ext>
                  </a:extLst>
                </a:gridCol>
                <a:gridCol w="606308">
                  <a:extLst>
                    <a:ext uri="{9D8B030D-6E8A-4147-A177-3AD203B41FA5}">
                      <a16:colId xmlns:a16="http://schemas.microsoft.com/office/drawing/2014/main" val="3060052871"/>
                    </a:ext>
                  </a:extLst>
                </a:gridCol>
                <a:gridCol w="618440">
                  <a:extLst>
                    <a:ext uri="{9D8B030D-6E8A-4147-A177-3AD203B41FA5}">
                      <a16:colId xmlns:a16="http://schemas.microsoft.com/office/drawing/2014/main" val="1503833619"/>
                    </a:ext>
                  </a:extLst>
                </a:gridCol>
                <a:gridCol w="399210">
                  <a:extLst>
                    <a:ext uri="{9D8B030D-6E8A-4147-A177-3AD203B41FA5}">
                      <a16:colId xmlns:a16="http://schemas.microsoft.com/office/drawing/2014/main" val="3634897046"/>
                    </a:ext>
                  </a:extLst>
                </a:gridCol>
                <a:gridCol w="546317">
                  <a:extLst>
                    <a:ext uri="{9D8B030D-6E8A-4147-A177-3AD203B41FA5}">
                      <a16:colId xmlns:a16="http://schemas.microsoft.com/office/drawing/2014/main" val="2648128589"/>
                    </a:ext>
                  </a:extLst>
                </a:gridCol>
                <a:gridCol w="697387">
                  <a:extLst>
                    <a:ext uri="{9D8B030D-6E8A-4147-A177-3AD203B41FA5}">
                      <a16:colId xmlns:a16="http://schemas.microsoft.com/office/drawing/2014/main" val="4216504609"/>
                    </a:ext>
                  </a:extLst>
                </a:gridCol>
                <a:gridCol w="506684">
                  <a:extLst>
                    <a:ext uri="{9D8B030D-6E8A-4147-A177-3AD203B41FA5}">
                      <a16:colId xmlns:a16="http://schemas.microsoft.com/office/drawing/2014/main" val="597435939"/>
                    </a:ext>
                  </a:extLst>
                </a:gridCol>
                <a:gridCol w="678901">
                  <a:extLst>
                    <a:ext uri="{9D8B030D-6E8A-4147-A177-3AD203B41FA5}">
                      <a16:colId xmlns:a16="http://schemas.microsoft.com/office/drawing/2014/main" val="656834195"/>
                    </a:ext>
                  </a:extLst>
                </a:gridCol>
                <a:gridCol w="592214">
                  <a:extLst>
                    <a:ext uri="{9D8B030D-6E8A-4147-A177-3AD203B41FA5}">
                      <a16:colId xmlns:a16="http://schemas.microsoft.com/office/drawing/2014/main" val="2881625692"/>
                    </a:ext>
                  </a:extLst>
                </a:gridCol>
                <a:gridCol w="678901">
                  <a:extLst>
                    <a:ext uri="{9D8B030D-6E8A-4147-A177-3AD203B41FA5}">
                      <a16:colId xmlns:a16="http://schemas.microsoft.com/office/drawing/2014/main" val="4253000296"/>
                    </a:ext>
                  </a:extLst>
                </a:gridCol>
                <a:gridCol w="465748">
                  <a:extLst>
                    <a:ext uri="{9D8B030D-6E8A-4147-A177-3AD203B41FA5}">
                      <a16:colId xmlns:a16="http://schemas.microsoft.com/office/drawing/2014/main" val="3902239883"/>
                    </a:ext>
                  </a:extLst>
                </a:gridCol>
                <a:gridCol w="614705">
                  <a:extLst>
                    <a:ext uri="{9D8B030D-6E8A-4147-A177-3AD203B41FA5}">
                      <a16:colId xmlns:a16="http://schemas.microsoft.com/office/drawing/2014/main" val="100536041"/>
                    </a:ext>
                  </a:extLst>
                </a:gridCol>
                <a:gridCol w="455508">
                  <a:extLst>
                    <a:ext uri="{9D8B030D-6E8A-4147-A177-3AD203B41FA5}">
                      <a16:colId xmlns:a16="http://schemas.microsoft.com/office/drawing/2014/main" val="1632853210"/>
                    </a:ext>
                  </a:extLst>
                </a:gridCol>
                <a:gridCol w="559185">
                  <a:extLst>
                    <a:ext uri="{9D8B030D-6E8A-4147-A177-3AD203B41FA5}">
                      <a16:colId xmlns:a16="http://schemas.microsoft.com/office/drawing/2014/main" val="2288322533"/>
                    </a:ext>
                  </a:extLst>
                </a:gridCol>
                <a:gridCol w="506691">
                  <a:extLst>
                    <a:ext uri="{9D8B030D-6E8A-4147-A177-3AD203B41FA5}">
                      <a16:colId xmlns:a16="http://schemas.microsoft.com/office/drawing/2014/main" val="1233260542"/>
                    </a:ext>
                  </a:extLst>
                </a:gridCol>
                <a:gridCol w="506691">
                  <a:extLst>
                    <a:ext uri="{9D8B030D-6E8A-4147-A177-3AD203B41FA5}">
                      <a16:colId xmlns:a16="http://schemas.microsoft.com/office/drawing/2014/main" val="3546341181"/>
                    </a:ext>
                  </a:extLst>
                </a:gridCol>
              </a:tblGrid>
              <a:tr h="225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기간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캠페인 목적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채널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 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소진비용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비교 프로젝트 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소진비용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노출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비교 프로젝트 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 err="1">
                          <a:solidFill>
                            <a:srgbClr val="FFFFFF"/>
                          </a:solidFill>
                          <a:effectLst/>
                        </a:rPr>
                        <a:t>노출수</a:t>
                      </a:r>
                      <a:endParaRPr lang="ko-KR" alt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비교 프로젝트 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 err="1">
                          <a:solidFill>
                            <a:srgbClr val="FFFFFF"/>
                          </a:solidFill>
                          <a:effectLst/>
                        </a:rPr>
                        <a:t>클릭수</a:t>
                      </a:r>
                      <a:endParaRPr lang="ko-KR" alt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CPM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비교 프로젝트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FFFF"/>
                          </a:solidFill>
                          <a:effectLst/>
                        </a:rPr>
                        <a:t>CPM</a:t>
                      </a:r>
                      <a:endParaRPr 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CPC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비교 프로젝트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600" b="1" dirty="0">
                          <a:solidFill>
                            <a:srgbClr val="FFFFFF"/>
                          </a:solidFill>
                          <a:effectLst/>
                        </a:rPr>
                        <a:t>CPC</a:t>
                      </a:r>
                      <a:endParaRPr lang="en-US" sz="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dirty="0">
                          <a:solidFill>
                            <a:srgbClr val="FFFFFF"/>
                          </a:solidFill>
                          <a:effectLst/>
                        </a:rPr>
                        <a:t>카테고리</a:t>
                      </a:r>
                      <a:endParaRPr lang="en-US" altLang="ko-KR" sz="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CTR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</a:rPr>
                        <a:t>…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177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2021.04.01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1,200,000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7501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00688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29833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34102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609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1.38%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15717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0.53%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1500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1.18%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98181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41085"/>
                  </a:ext>
                </a:extLst>
              </a:tr>
              <a:tr h="1616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dirty="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dirty="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3836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3E99BE4-ACB9-440D-9910-7D99D6576035}"/>
              </a:ext>
            </a:extLst>
          </p:cNvPr>
          <p:cNvSpPr txBox="1"/>
          <p:nvPr/>
        </p:nvSpPr>
        <p:spPr>
          <a:xfrm>
            <a:off x="8703734" y="280326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다운로드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30C9B-6670-4E08-A3CC-6CE978F68A4A}"/>
              </a:ext>
            </a:extLst>
          </p:cNvPr>
          <p:cNvSpPr txBox="1"/>
          <p:nvPr/>
        </p:nvSpPr>
        <p:spPr>
          <a:xfrm>
            <a:off x="8053544" y="280326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u="sng" dirty="0">
                <a:ea typeface="NanumSquare Bold" panose="020B0600000101010101"/>
              </a:rPr>
              <a:t>분석조건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4F12AF-EE6F-4CFF-809D-9AE1270ABFA7}"/>
              </a:ext>
            </a:extLst>
          </p:cNvPr>
          <p:cNvSpPr/>
          <p:nvPr/>
        </p:nvSpPr>
        <p:spPr>
          <a:xfrm>
            <a:off x="8892153" y="3401901"/>
            <a:ext cx="268259" cy="124600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ea typeface="NanumSquare" panose="020B0600000101010101"/>
              </a:rPr>
              <a:t>생략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F817044-A3A4-4C21-8C57-BB5567D6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27702"/>
              </p:ext>
            </p:extLst>
          </p:nvPr>
        </p:nvGraphicFramePr>
        <p:xfrm>
          <a:off x="3720403" y="5278118"/>
          <a:ext cx="2013604" cy="2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27">
                  <a:extLst>
                    <a:ext uri="{9D8B030D-6E8A-4147-A177-3AD203B41FA5}">
                      <a16:colId xmlns:a16="http://schemas.microsoft.com/office/drawing/2014/main" val="2404350087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3049888824"/>
                    </a:ext>
                  </a:extLst>
                </a:gridCol>
                <a:gridCol w="178513">
                  <a:extLst>
                    <a:ext uri="{9D8B030D-6E8A-4147-A177-3AD203B41FA5}">
                      <a16:colId xmlns:a16="http://schemas.microsoft.com/office/drawing/2014/main" val="2910690871"/>
                    </a:ext>
                  </a:extLst>
                </a:gridCol>
                <a:gridCol w="358434">
                  <a:extLst>
                    <a:ext uri="{9D8B030D-6E8A-4147-A177-3AD203B41FA5}">
                      <a16:colId xmlns:a16="http://schemas.microsoft.com/office/drawing/2014/main" val="2867582889"/>
                    </a:ext>
                  </a:extLst>
                </a:gridCol>
                <a:gridCol w="208265">
                  <a:extLst>
                    <a:ext uri="{9D8B030D-6E8A-4147-A177-3AD203B41FA5}">
                      <a16:colId xmlns:a16="http://schemas.microsoft.com/office/drawing/2014/main" val="3041725310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69422263"/>
                    </a:ext>
                  </a:extLst>
                </a:gridCol>
              </a:tblGrid>
              <a:tr h="229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Previous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/>
                          </a:solidFill>
                          <a:ea typeface="NanumSquare" panose="020B0600000101010101"/>
                        </a:rPr>
                        <a:t>1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2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ea typeface="NanumSquare" panose="020B0600000101010101"/>
                        </a:rPr>
                        <a:t>Next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행표시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a typeface="NanumSquare" panose="020B0600000101010101"/>
                        </a:rPr>
                        <a:t>: 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a typeface="NanumSquare" panose="020B0600000101010101"/>
                      </a:endParaRPr>
                    </a:p>
                  </a:txBody>
                  <a:tcPr marL="75570" marR="75570" marT="41564" marB="41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6985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E623FAC-FB95-421A-B40C-2FF602E92E2A}"/>
              </a:ext>
            </a:extLst>
          </p:cNvPr>
          <p:cNvSpPr txBox="1"/>
          <p:nvPr/>
        </p:nvSpPr>
        <p:spPr>
          <a:xfrm>
            <a:off x="7773993" y="4999779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NanumSquare" panose="020B0600000101010101"/>
              </a:rPr>
              <a:t>* </a:t>
            </a:r>
            <a:r>
              <a:rPr lang="ko-KR" altLang="en-US" sz="700" dirty="0" err="1">
                <a:ea typeface="NanumSquare" panose="020B0600000101010101"/>
              </a:rPr>
              <a:t>모든항목은</a:t>
            </a:r>
            <a:r>
              <a:rPr lang="ko-KR" altLang="en-US" sz="700" dirty="0">
                <a:ea typeface="NanumSquare" panose="020B0600000101010101"/>
              </a:rPr>
              <a:t> 평균의 수치입니다</a:t>
            </a:r>
            <a:r>
              <a:rPr lang="en-US" altLang="ko-KR" sz="700" dirty="0">
                <a:ea typeface="NanumSquare" panose="020B0600000101010101"/>
              </a:rPr>
              <a:t>.</a:t>
            </a:r>
            <a:endParaRPr lang="ko-KR" altLang="en-US" sz="700" b="1" dirty="0">
              <a:ea typeface="NanumSquare Bold" panose="020B0600000101010101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4D7FE-3FE5-4277-91D3-4BCB6B35A1F9}"/>
              </a:ext>
            </a:extLst>
          </p:cNvPr>
          <p:cNvSpPr txBox="1"/>
          <p:nvPr/>
        </p:nvSpPr>
        <p:spPr>
          <a:xfrm>
            <a:off x="245367" y="2815997"/>
            <a:ext cx="2627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ea typeface="NanumSquare" panose="020B0600000101010101"/>
              </a:rPr>
              <a:t>기준 카테고리</a:t>
            </a:r>
            <a:r>
              <a:rPr lang="en-US" altLang="ko-KR" sz="700" dirty="0">
                <a:ea typeface="NanumSquare" panose="020B0600000101010101"/>
              </a:rPr>
              <a:t>: </a:t>
            </a:r>
            <a:r>
              <a:rPr lang="ko-KR" altLang="en-US" sz="700" b="1" dirty="0">
                <a:ea typeface="NanumSquare Bold" panose="020B0600000101010101"/>
              </a:rPr>
              <a:t>쇼핑 </a:t>
            </a:r>
            <a:r>
              <a:rPr lang="en-US" altLang="ko-KR" sz="700" b="1" dirty="0">
                <a:ea typeface="NanumSquare Bold" panose="020B0600000101010101"/>
              </a:rPr>
              <a:t>&gt; </a:t>
            </a:r>
            <a:r>
              <a:rPr lang="ko-KR" altLang="en-US" sz="700" b="1" dirty="0">
                <a:ea typeface="NanumSquare Bold" panose="020B0600000101010101"/>
              </a:rPr>
              <a:t>오픈마켓  </a:t>
            </a:r>
            <a:r>
              <a:rPr lang="en-US" altLang="ko-KR" sz="700" dirty="0">
                <a:ea typeface="NanumSquare Bold" panose="020B0600000101010101"/>
              </a:rPr>
              <a:t>|  </a:t>
            </a:r>
            <a:r>
              <a:rPr lang="ko-KR" altLang="en-US" sz="700" dirty="0">
                <a:ea typeface="NanumSquare Bold" panose="020B0600000101010101"/>
              </a:rPr>
              <a:t>비교 프로젝트명</a:t>
            </a:r>
            <a:r>
              <a:rPr lang="en-US" altLang="ko-KR" sz="700" dirty="0">
                <a:ea typeface="NanumSquare Bold" panose="020B0600000101010101"/>
              </a:rPr>
              <a:t>: </a:t>
            </a:r>
            <a:r>
              <a:rPr lang="en-US" altLang="ko-KR" sz="700" b="1" dirty="0">
                <a:ea typeface="NanumSquare Bold" panose="020B0600000101010101"/>
              </a:rPr>
              <a:t>11</a:t>
            </a:r>
            <a:r>
              <a:rPr lang="ko-KR" altLang="en-US" sz="700" b="1" dirty="0">
                <a:ea typeface="NanumSquare Bold" panose="020B0600000101010101"/>
              </a:rPr>
              <a:t>번가</a:t>
            </a:r>
          </a:p>
        </p:txBody>
      </p:sp>
    </p:spTree>
    <p:extLst>
      <p:ext uri="{BB962C8B-B14F-4D97-AF65-F5344CB8AC3E}">
        <p14:creationId xmlns:p14="http://schemas.microsoft.com/office/powerpoint/2010/main" val="365537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9F55E39B-7B0B-2A4C-855A-07155F8F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86" y="1532286"/>
            <a:ext cx="1718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Appendix</a:t>
            </a:r>
            <a:endParaRPr lang="en-US" altLang="ko-KR" sz="2000" kern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1436652-C50B-F541-A994-C7B642DF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86" y="243442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defRPr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진행 일정</a:t>
            </a:r>
            <a:endParaRPr lang="en-US" altLang="ko-KR" kern="1200" dirty="0">
              <a:solidFill>
                <a:schemeClr val="bg1">
                  <a:lumMod val="9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88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8369AB-B9EA-4772-9B89-862865B4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76698"/>
              </p:ext>
            </p:extLst>
          </p:nvPr>
        </p:nvGraphicFramePr>
        <p:xfrm>
          <a:off x="1776226" y="1533421"/>
          <a:ext cx="8639544" cy="246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62">
                  <a:extLst>
                    <a:ext uri="{9D8B030D-6E8A-4147-A177-3AD203B41FA5}">
                      <a16:colId xmlns:a16="http://schemas.microsoft.com/office/drawing/2014/main" val="1204448490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135426331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3212265413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2611780644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4127837462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2753015289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912972943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1743927491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1323633309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2753553802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3226867588"/>
                    </a:ext>
                  </a:extLst>
                </a:gridCol>
                <a:gridCol w="719962">
                  <a:extLst>
                    <a:ext uri="{9D8B030D-6E8A-4147-A177-3AD203B41FA5}">
                      <a16:colId xmlns:a16="http://schemas.microsoft.com/office/drawing/2014/main" val="1084705062"/>
                    </a:ext>
                  </a:extLst>
                </a:gridCol>
              </a:tblGrid>
              <a:tr h="5429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NanumSquare" panose="020B0600000101010101"/>
                        </a:rPr>
                        <a:t>4</a:t>
                      </a:r>
                      <a:r>
                        <a:rPr lang="ko-KR" altLang="en-US" sz="1400" dirty="0">
                          <a:ea typeface="NanumSquare" panose="020B0600000101010101"/>
                        </a:rPr>
                        <a:t>월</a:t>
                      </a:r>
                    </a:p>
                  </a:txBody>
                  <a:tcPr marL="100584" marR="100584" marT="50292" marB="5029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NanumSquare" panose="020B0600000101010101"/>
                        </a:rPr>
                        <a:t>5</a:t>
                      </a:r>
                      <a:r>
                        <a:rPr lang="ko-KR" altLang="en-US" sz="1400" dirty="0">
                          <a:ea typeface="NanumSquare" panose="020B0600000101010101"/>
                        </a:rPr>
                        <a:t>월</a:t>
                      </a:r>
                    </a:p>
                  </a:txBody>
                  <a:tcPr marL="100584" marR="100584" marT="50292" marB="5029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NanumSquare" panose="020B0600000101010101"/>
                        </a:rPr>
                        <a:t>6</a:t>
                      </a:r>
                      <a:r>
                        <a:rPr lang="ko-KR" altLang="en-US" sz="1400" dirty="0">
                          <a:ea typeface="NanumSquare" panose="020B0600000101010101"/>
                        </a:rPr>
                        <a:t>월</a:t>
                      </a:r>
                    </a:p>
                  </a:txBody>
                  <a:tcPr marL="100584" marR="100584" marT="50292" marB="5029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34465"/>
                  </a:ext>
                </a:extLst>
              </a:tr>
              <a:tr h="64156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Adinsight1</a:t>
                      </a:r>
                      <a:r>
                        <a:rPr lang="ko-KR" altLang="en-US" sz="1400" b="1" dirty="0">
                          <a:ea typeface="NanumSquare Bold" panose="020B0600000101010101"/>
                        </a:rPr>
                        <a:t>차 개발 완료</a:t>
                      </a:r>
                      <a:endParaRPr lang="en-US" altLang="ko-KR" sz="1400" b="1" dirty="0">
                        <a:ea typeface="NanumSquare Bold" panose="020B0600000101010101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---------</a:t>
                      </a:r>
                      <a:r>
                        <a:rPr lang="en-US" altLang="ko-KR" sz="1400" b="1" dirty="0">
                          <a:ea typeface="NanumSquare Bold" panose="020B0600000101010101"/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00584" marR="100584" marT="50292" marB="5029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27678"/>
                  </a:ext>
                </a:extLst>
              </a:tr>
              <a:tr h="6415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Adinsight2</a:t>
                      </a:r>
                      <a:r>
                        <a:rPr lang="ko-KR" altLang="en-US" sz="1400" b="1" dirty="0">
                          <a:ea typeface="NanumSquare Bold" panose="020B0600000101010101"/>
                        </a:rPr>
                        <a:t>차 논의 시작 및 기획</a:t>
                      </a:r>
                      <a:endParaRPr lang="en-US" altLang="ko-KR" sz="1400" b="1" dirty="0">
                        <a:ea typeface="NanumSquare Bold" panose="020B0600000101010101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---------</a:t>
                      </a:r>
                      <a:r>
                        <a:rPr lang="en-US" altLang="ko-KR" sz="1400" b="1" dirty="0">
                          <a:ea typeface="NanumSquare Bold" panose="020B0600000101010101"/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2229"/>
                  </a:ext>
                </a:extLst>
              </a:tr>
              <a:tr h="641569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NanumSquare" panose="020B0600000101010101"/>
                      </a:endParaRPr>
                    </a:p>
                  </a:txBody>
                  <a:tcPr marL="161992" marR="161992" marT="66938" marB="66938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Adinsight2</a:t>
                      </a:r>
                      <a:r>
                        <a:rPr lang="ko-KR" altLang="en-US" sz="1400" b="1" dirty="0">
                          <a:ea typeface="NanumSquare Bold" panose="020B0600000101010101"/>
                        </a:rPr>
                        <a:t>차 개발완료</a:t>
                      </a:r>
                      <a:endParaRPr lang="en-US" altLang="ko-KR" sz="1400" b="1" dirty="0">
                        <a:ea typeface="NanumSquare Bold" panose="020B0600000101010101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ea typeface="NanumSquare Bold" panose="020B0600000101010101"/>
                        </a:rPr>
                        <a:t>---------</a:t>
                      </a:r>
                      <a:r>
                        <a:rPr lang="en-US" altLang="ko-KR" sz="1400" b="1" dirty="0">
                          <a:ea typeface="NanumSquare Bold" panose="020B0600000101010101"/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400" b="1" dirty="0">
                        <a:ea typeface="NanumSquare Bold" panose="020B0600000101010101"/>
                      </a:endParaRPr>
                    </a:p>
                  </a:txBody>
                  <a:tcPr marL="100584" marR="100584" marT="50292" marB="5029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NanumSquare" panose="020B0600000101010101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NanumSquare" panose="020B0600000101010101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NanumSquare" panose="020B0600000101010101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03441"/>
                  </a:ext>
                </a:extLst>
              </a:tr>
            </a:tbl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id="{94072343-052A-48C9-ACD9-FC85D65F0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516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4.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진행일정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97273-0A7D-4ACA-837B-097022788402}"/>
              </a:ext>
            </a:extLst>
          </p:cNvPr>
          <p:cNvSpPr txBox="1"/>
          <p:nvPr/>
        </p:nvSpPr>
        <p:spPr>
          <a:xfrm>
            <a:off x="4278836" y="4362275"/>
            <a:ext cx="3634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ea typeface="NanumSquare" panose="020B0600000101010101"/>
              </a:rPr>
              <a:t>Adinsight1</a:t>
            </a:r>
            <a:r>
              <a:rPr lang="ko-KR" altLang="en-US" sz="1600" dirty="0">
                <a:ea typeface="NanumSquare" panose="020B0600000101010101"/>
              </a:rPr>
              <a:t>차  </a:t>
            </a:r>
            <a:r>
              <a:rPr lang="en-US" altLang="ko-KR" sz="1600" dirty="0">
                <a:ea typeface="NanumSquare" panose="020B0600000101010101"/>
              </a:rPr>
              <a:t>5</a:t>
            </a:r>
            <a:r>
              <a:rPr lang="ko-KR" altLang="en-US" sz="1600" dirty="0">
                <a:ea typeface="NanumSquare" panose="020B0600000101010101"/>
              </a:rPr>
              <a:t>월 중순 완료 목표</a:t>
            </a:r>
            <a:endParaRPr lang="en-US" altLang="ko-KR" sz="1600" dirty="0">
              <a:ea typeface="NanumSquare" panose="020B0600000101010101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ea typeface="NanumSquare" panose="020B0600000101010101"/>
              </a:rPr>
              <a:t>Adinsight2</a:t>
            </a:r>
            <a:r>
              <a:rPr lang="ko-KR" altLang="en-US" sz="1600" dirty="0">
                <a:ea typeface="NanumSquare" panose="020B0600000101010101"/>
              </a:rPr>
              <a:t>차 논의 시작 </a:t>
            </a:r>
            <a:r>
              <a:rPr lang="en-US" altLang="ko-KR" sz="1600" dirty="0">
                <a:ea typeface="NanumSquare" panose="020B0600000101010101"/>
              </a:rPr>
              <a:t>4/26~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ea typeface="NanumSquare" panose="020B0600000101010101"/>
              </a:rPr>
              <a:t>Adinsight2</a:t>
            </a:r>
            <a:r>
              <a:rPr lang="ko-KR" altLang="en-US" sz="1600" dirty="0">
                <a:ea typeface="NanumSquare" panose="020B0600000101010101"/>
              </a:rPr>
              <a:t>차 </a:t>
            </a:r>
            <a:r>
              <a:rPr lang="en-US" altLang="ko-KR" sz="1600" dirty="0">
                <a:ea typeface="NanumSquare" panose="020B0600000101010101"/>
              </a:rPr>
              <a:t>6</a:t>
            </a:r>
            <a:r>
              <a:rPr lang="ko-KR" altLang="en-US" sz="1600" dirty="0">
                <a:ea typeface="NanumSquare" panose="020B0600000101010101"/>
              </a:rPr>
              <a:t>월말 완료 목표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96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12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218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Revision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History</a:t>
            </a:r>
            <a:endParaRPr lang="en-US" altLang="ko-KR" sz="2000" b="1" kern="1200" dirty="0">
              <a:solidFill>
                <a:schemeClr val="bg1"/>
              </a:solidFill>
              <a:latin typeface="+mn-ea"/>
              <a:cs typeface="+mn-cs"/>
            </a:endParaRPr>
          </a:p>
        </p:txBody>
      </p:sp>
      <p:graphicFrame>
        <p:nvGraphicFramePr>
          <p:cNvPr id="7" name="Group 132">
            <a:extLst>
              <a:ext uri="{FF2B5EF4-FFF2-40B4-BE49-F238E27FC236}">
                <a16:creationId xmlns:a16="http://schemas.microsoft.com/office/drawing/2014/main" id="{E0CAA2CF-288A-1545-9F18-65B344A62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73916"/>
              </p:ext>
            </p:extLst>
          </p:nvPr>
        </p:nvGraphicFramePr>
        <p:xfrm>
          <a:off x="650546" y="757586"/>
          <a:ext cx="10890907" cy="4626674"/>
        </p:xfrm>
        <a:graphic>
          <a:graphicData uri="http://schemas.openxmlformats.org/drawingml/2006/table">
            <a:tbl>
              <a:tblPr/>
              <a:tblGrid>
                <a:gridCol w="4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269">
                  <a:extLst>
                    <a:ext uri="{9D8B030D-6E8A-4147-A177-3AD203B41FA5}">
                      <a16:colId xmlns:a16="http://schemas.microsoft.com/office/drawing/2014/main" val="3625253835"/>
                    </a:ext>
                  </a:extLst>
                </a:gridCol>
                <a:gridCol w="1493064">
                  <a:extLst>
                    <a:ext uri="{9D8B030D-6E8A-4147-A177-3AD203B41FA5}">
                      <a16:colId xmlns:a16="http://schemas.microsoft.com/office/drawing/2014/main" val="4041310185"/>
                    </a:ext>
                  </a:extLst>
                </a:gridCol>
                <a:gridCol w="1231454">
                  <a:extLst>
                    <a:ext uri="{9D8B030D-6E8A-4147-A177-3AD203B41FA5}">
                      <a16:colId xmlns:a16="http://schemas.microsoft.com/office/drawing/2014/main" val="884834653"/>
                    </a:ext>
                  </a:extLst>
                </a:gridCol>
                <a:gridCol w="1352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Ver.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자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 내용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사유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 화면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79777" marR="79777" marT="34307" marB="343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2021.04.21</a:t>
                      </a: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문서작성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Jin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2021.04.22</a:t>
                      </a: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 부분 보강 및 진행일정 추가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</a:t>
                      </a: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Jin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2021.04.26</a:t>
                      </a: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1.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기본정책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분석필터별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정책 내용 추가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분석필터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소진금액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-&gt;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금액 구간으로 명칭변경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3.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분석결과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 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금액구간컬럼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삭제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 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열 고정 추가 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 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분석결과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분석결과저장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-&gt;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분석조건저장 으로 명칭변경 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 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분석결과저장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모달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분서결과저장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-&gt;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분석조건 저장 으로 명칭변경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분석내역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 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-&gt;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분석조건 저장 으로 명칭변경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프로젝트 비교분석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분석결과 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 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기준카테고리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|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비교프로젝트명 추가 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기준 카테고리 컬럼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비교 프로젝트 컬럼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명칭변경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 반영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분석필터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:P9~10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분석결과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:P11~12,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분석내역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:P13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Jin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4307" marB="34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1409" marR="31409" marT="35117" marB="3511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87EE7-125F-CE42-8FBB-3B01BDC0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17372"/>
              </p:ext>
            </p:extLst>
          </p:nvPr>
        </p:nvGraphicFramePr>
        <p:xfrm>
          <a:off x="2572433" y="2244273"/>
          <a:ext cx="6272223" cy="236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6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개요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&gt;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6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1.1.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개요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6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1.2.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프로젝트 범위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89955"/>
                  </a:ext>
                </a:extLst>
              </a:tr>
              <a:tr h="3214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정책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&gt;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rgbClr val="262626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20392"/>
                  </a:ext>
                </a:extLst>
              </a:tr>
              <a:tr h="32146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2.1.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기본 정책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6-7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9568"/>
                  </a:ext>
                </a:extLst>
              </a:tr>
              <a:tr h="3214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화면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&gt;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rgbClr val="262626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70324"/>
                  </a:ext>
                </a:extLst>
              </a:tr>
              <a:tr h="3214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진행 일정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&gt;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rgbClr val="262626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77648"/>
                  </a:ext>
                </a:extLst>
              </a:tr>
            </a:tbl>
          </a:graphicData>
        </a:graphic>
      </p:graphicFrame>
      <p:sp>
        <p:nvSpPr>
          <p:cNvPr id="4" name="Text Box 2">
            <a:extLst>
              <a:ext uri="{FF2B5EF4-FFF2-40B4-BE49-F238E27FC236}">
                <a16:creationId xmlns:a16="http://schemas.microsoft.com/office/drawing/2014/main" id="{AFA6B613-891D-484A-A484-E8F303FD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2000" b="1" kern="1200" dirty="0">
              <a:solidFill>
                <a:schemeClr val="bg1"/>
              </a:solidFill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933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개요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D14C39-8772-1A42-9627-0D6691AB65FF}"/>
              </a:ext>
            </a:extLst>
          </p:cNvPr>
          <p:cNvSpPr txBox="1"/>
          <p:nvPr/>
        </p:nvSpPr>
        <p:spPr>
          <a:xfrm>
            <a:off x="137019" y="753906"/>
            <a:ext cx="202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1.1. </a:t>
            </a:r>
            <a:r>
              <a:rPr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개요</a:t>
            </a:r>
            <a:endParaRPr lang="en-US" altLang="ko-KR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3BA0-E5C2-D74B-863C-E0F9B11152AF}"/>
              </a:ext>
            </a:extLst>
          </p:cNvPr>
          <p:cNvSpPr txBox="1"/>
          <p:nvPr/>
        </p:nvSpPr>
        <p:spPr>
          <a:xfrm>
            <a:off x="1150177" y="1612614"/>
            <a:ext cx="8267199" cy="361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TRADINGWORKS Ad insight</a:t>
            </a:r>
          </a:p>
          <a:p>
            <a:endParaRPr kumimoji="1" lang="en-US" altLang="ko-Kore-KR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ore-KR" sz="11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공통</a:t>
            </a: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캠페인 제안</a:t>
            </a: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집행</a:t>
            </a: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미디어믹스에 참고 할 수 있는 인사이트 확인</a:t>
            </a:r>
            <a:endParaRPr kumimoji="1" lang="en-US" altLang="ko-KR" sz="1200" b="1" dirty="0">
              <a:highlight>
                <a:srgbClr val="FFFF00"/>
              </a:highlight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-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각 매체에서의 실제 광고 집행 데이터를 바탕으로 인사이트 제공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-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서비스의 카테고리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상세 카테고리 단위의 인사이트 제공 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 -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광고 계정이 연결 되어 있으면 내 프로젝트 광고 성과와 업종 평균의 지표를 비교하여 확인 가능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Phase1)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 Bold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 Bold" panose="020B0600000101010101" pitchFamily="34" charset="-127"/>
              </a:rPr>
              <a:t>서비스 카테고리별 평균 광고집행 데이터 제공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 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NanumSquare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Phase2)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 -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서비스 단위까지 매칭하여 적재 후 회사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서비스 단위 매출 분석까지 제공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kumimoji="1" lang="en-US" altLang="ko-KR" sz="1200" dirty="0">
                <a:latin typeface="NanumSquare Bold" panose="020B0600000101010101" pitchFamily="34" charset="-127"/>
                <a:ea typeface="NanumSquare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" panose="020B0600000101010101" pitchFamily="34" charset="-127"/>
              </a:rPr>
              <a:t>크리에이티브 단위까지 제공 고려</a:t>
            </a:r>
            <a:endParaRPr kumimoji="1" lang="en-US" altLang="ko-KR" sz="1200" dirty="0">
              <a:latin typeface="NanumSquare Bold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4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933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개요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D14C39-8772-1A42-9627-0D6691AB65FF}"/>
              </a:ext>
            </a:extLst>
          </p:cNvPr>
          <p:cNvSpPr txBox="1"/>
          <p:nvPr/>
        </p:nvSpPr>
        <p:spPr>
          <a:xfrm>
            <a:off x="137019" y="753906"/>
            <a:ext cx="202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1.2. </a:t>
            </a:r>
            <a:r>
              <a:rPr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프로젝트 범위</a:t>
            </a:r>
            <a:endParaRPr lang="en-US" altLang="ko-KR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93BE8-98E8-4BE8-A574-405A58FD9D37}"/>
              </a:ext>
            </a:extLst>
          </p:cNvPr>
          <p:cNvSpPr txBox="1"/>
          <p:nvPr/>
        </p:nvSpPr>
        <p:spPr>
          <a:xfrm>
            <a:off x="636217" y="1245390"/>
            <a:ext cx="961523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1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Phase1</a:t>
            </a:r>
          </a:p>
          <a:p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</a:p>
          <a:p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서비스 카테고리별 평균 광고집행 데이터 제공</a:t>
            </a:r>
            <a:endParaRPr kumimoji="1" lang="en-US" altLang="ko-KR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대상</a:t>
            </a:r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: TW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전체 사용자</a:t>
            </a:r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제공방식</a:t>
            </a:r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: </a:t>
            </a:r>
            <a:r>
              <a:rPr kumimoji="1" lang="ko-KR" altLang="en-US" sz="1200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지표별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평균값 제공</a:t>
            </a:r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Phase2</a:t>
            </a:r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endParaRPr kumimoji="1" lang="en-US" altLang="ko-KR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광고계정 기준으로 서비스 카테고리별 광고집행 데이터 제공</a:t>
            </a:r>
            <a:endParaRPr kumimoji="1" lang="en-US" altLang="ko-KR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대상</a:t>
            </a:r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: DF4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본부</a:t>
            </a:r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-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제공방식</a:t>
            </a:r>
            <a:r>
              <a:rPr kumimoji="1" lang="en-US" altLang="ko-KR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: </a:t>
            </a:r>
            <a:r>
              <a:rPr kumimoji="1" lang="ko-KR" altLang="en-US" sz="12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광고계정 기준 </a:t>
            </a:r>
            <a:endParaRPr kumimoji="1" lang="en-US" altLang="ko-KR" sz="12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E4273E-270B-4DF2-BA50-A63A3B97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99024"/>
              </p:ext>
            </p:extLst>
          </p:nvPr>
        </p:nvGraphicFramePr>
        <p:xfrm>
          <a:off x="693943" y="2470069"/>
          <a:ext cx="100390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422355108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391516649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757084040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37988364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187114092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814239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42390606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39410446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866519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21935010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22151334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52218057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393550831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207864056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011332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7469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NanumSquare Bold"/>
                        </a:rPr>
                        <a:t>채널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Facebook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Google Ads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TW DSP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 err="1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Kakaomoment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NanumSquare Bold"/>
                          <a:ea typeface="NanumSquare Bold" panose="020B0600000101010101" pitchFamily="34" charset="-127"/>
                        </a:rPr>
                        <a:t>Segment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Square Bold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소진금액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캠페인 목적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채널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OS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기준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모바일 인덱스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NanumSquare Bold"/>
                          <a:ea typeface="NanumSquare Bold" panose="020B0600000101010101" pitchFamily="34" charset="-127"/>
                        </a:rPr>
                        <a:t>Metric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Square Bold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소진금액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노출수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클릭수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CTR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영상조회수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VTR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설치수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전환수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전환금액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ROAS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776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B5EBD08-D4BE-40F6-8DEF-4A4541FB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31958"/>
              </p:ext>
            </p:extLst>
          </p:nvPr>
        </p:nvGraphicFramePr>
        <p:xfrm>
          <a:off x="693943" y="4898926"/>
          <a:ext cx="105855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49">
                  <a:extLst>
                    <a:ext uri="{9D8B030D-6E8A-4147-A177-3AD203B41FA5}">
                      <a16:colId xmlns:a16="http://schemas.microsoft.com/office/drawing/2014/main" val="4223551083"/>
                    </a:ext>
                  </a:extLst>
                </a:gridCol>
                <a:gridCol w="684802">
                  <a:extLst>
                    <a:ext uri="{9D8B030D-6E8A-4147-A177-3AD203B41FA5}">
                      <a16:colId xmlns:a16="http://schemas.microsoft.com/office/drawing/2014/main" val="3915166492"/>
                    </a:ext>
                  </a:extLst>
                </a:gridCol>
                <a:gridCol w="796619">
                  <a:extLst>
                    <a:ext uri="{9D8B030D-6E8A-4147-A177-3AD203B41FA5}">
                      <a16:colId xmlns:a16="http://schemas.microsoft.com/office/drawing/2014/main" val="757084040"/>
                    </a:ext>
                  </a:extLst>
                </a:gridCol>
                <a:gridCol w="624361">
                  <a:extLst>
                    <a:ext uri="{9D8B030D-6E8A-4147-A177-3AD203B41FA5}">
                      <a16:colId xmlns:a16="http://schemas.microsoft.com/office/drawing/2014/main" val="2037988364"/>
                    </a:ext>
                  </a:extLst>
                </a:gridCol>
                <a:gridCol w="937146">
                  <a:extLst>
                    <a:ext uri="{9D8B030D-6E8A-4147-A177-3AD203B41FA5}">
                      <a16:colId xmlns:a16="http://schemas.microsoft.com/office/drawing/2014/main" val="1871140924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2181423993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1042390606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3941044666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3866519128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3321935010"/>
                    </a:ext>
                  </a:extLst>
                </a:gridCol>
                <a:gridCol w="563919">
                  <a:extLst>
                    <a:ext uri="{9D8B030D-6E8A-4147-A177-3AD203B41FA5}">
                      <a16:colId xmlns:a16="http://schemas.microsoft.com/office/drawing/2014/main" val="2221513340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2852218057"/>
                    </a:ext>
                  </a:extLst>
                </a:gridCol>
                <a:gridCol w="563919">
                  <a:extLst>
                    <a:ext uri="{9D8B030D-6E8A-4147-A177-3AD203B41FA5}">
                      <a16:colId xmlns:a16="http://schemas.microsoft.com/office/drawing/2014/main" val="3935508310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2207864056"/>
                    </a:ext>
                  </a:extLst>
                </a:gridCol>
                <a:gridCol w="684802">
                  <a:extLst>
                    <a:ext uri="{9D8B030D-6E8A-4147-A177-3AD203B41FA5}">
                      <a16:colId xmlns:a16="http://schemas.microsoft.com/office/drawing/2014/main" val="801133272"/>
                    </a:ext>
                  </a:extLst>
                </a:gridCol>
                <a:gridCol w="483531">
                  <a:extLst>
                    <a:ext uri="{9D8B030D-6E8A-4147-A177-3AD203B41FA5}">
                      <a16:colId xmlns:a16="http://schemas.microsoft.com/office/drawing/2014/main" val="87469072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7529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NanumSquare Bold"/>
                        </a:rPr>
                        <a:t>채널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Facebook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Google Ads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TW DSP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dirty="0" err="1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Kakaomoment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NanumSquare Bold"/>
                          <a:ea typeface="NanumSquare Bold" panose="020B0600000101010101" pitchFamily="34" charset="-127"/>
                        </a:rPr>
                        <a:t>Segment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Square Bold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소진금액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캠페인 목적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NanumSquare"/>
                          <a:ea typeface="NanumSquare Bold" panose="020B0600000101010101" pitchFamily="34" charset="-127"/>
                        </a:rPr>
                        <a:t>채널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OS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+ 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광고주 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ID /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캠페인 목표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광고형태 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최적화 전략 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최적화 이벤트 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청구기준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NanumSquare Bold"/>
                          <a:ea typeface="NanumSquare Bold" panose="020B0600000101010101" pitchFamily="34" charset="-127"/>
                        </a:rPr>
                        <a:t>Metric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Square Bold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소진금액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노출수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클릭수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CTR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영상조회수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VTR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설치수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NanumSquare"/>
                        </a:rPr>
                        <a:t>전환수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CPA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전환금액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anumSquare"/>
                        </a:rPr>
                        <a:t>ROAS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NanumSquare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+  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NanumSquare Bold"/>
                        </a:rPr>
                        <a:t>크리에이티브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7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기본정책 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D14C39-8772-1A42-9627-0D6691AB65FF}"/>
              </a:ext>
            </a:extLst>
          </p:cNvPr>
          <p:cNvSpPr txBox="1"/>
          <p:nvPr/>
        </p:nvSpPr>
        <p:spPr>
          <a:xfrm>
            <a:off x="137019" y="753906"/>
            <a:ext cx="202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anumSquare Bold" panose="020B0600000101010101" pitchFamily="34" charset="-127"/>
                <a:ea typeface="NanumSquare Bold" panose="020B0600000101010101"/>
              </a:rPr>
              <a:t> 2.1. </a:t>
            </a:r>
            <a:r>
              <a:rPr lang="ko-KR" altLang="en-US" sz="1600" b="1" dirty="0">
                <a:latin typeface="NanumSquare Bold" panose="020B0600000101010101" pitchFamily="34" charset="-127"/>
                <a:ea typeface="NanumSquare Bold" panose="020B0600000101010101"/>
              </a:rPr>
              <a:t>기본 정책</a:t>
            </a:r>
            <a:endParaRPr lang="en-US" altLang="ko-KR" sz="1600" b="1" dirty="0"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67D22A-B1AF-43C4-9A6A-A27F25ED7386}"/>
              </a:ext>
            </a:extLst>
          </p:cNvPr>
          <p:cNvSpPr txBox="1"/>
          <p:nvPr/>
        </p:nvSpPr>
        <p:spPr>
          <a:xfrm>
            <a:off x="277013" y="123947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1) 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분석필터 정책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40170-AEFB-4D01-B20D-1FFBF1A3D714}"/>
              </a:ext>
            </a:extLst>
          </p:cNvPr>
          <p:cNvSpPr txBox="1"/>
          <p:nvPr/>
        </p:nvSpPr>
        <p:spPr>
          <a:xfrm>
            <a:off x="277013" y="4420816"/>
            <a:ext cx="2230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2) </a:t>
            </a:r>
            <a:r>
              <a:rPr kumimoji="1" lang="ko-KR" altLang="en-US" sz="1000" dirty="0" err="1">
                <a:latin typeface="NanumSquare" panose="020B0600000101010101" pitchFamily="34" charset="-127"/>
                <a:ea typeface="NanumSquare" panose="020B0600000101010101"/>
              </a:rPr>
              <a:t>채널별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 제공 캠페인 목표 및 목적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DB176F5-5E31-40A6-854B-B85145A89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09045"/>
              </p:ext>
            </p:extLst>
          </p:nvPr>
        </p:nvGraphicFramePr>
        <p:xfrm>
          <a:off x="402584" y="4776271"/>
          <a:ext cx="5134314" cy="137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221">
                  <a:extLst>
                    <a:ext uri="{9D8B030D-6E8A-4147-A177-3AD203B41FA5}">
                      <a16:colId xmlns:a16="http://schemas.microsoft.com/office/drawing/2014/main" val="1203460205"/>
                    </a:ext>
                  </a:extLst>
                </a:gridCol>
                <a:gridCol w="1676536">
                  <a:extLst>
                    <a:ext uri="{9D8B030D-6E8A-4147-A177-3AD203B41FA5}">
                      <a16:colId xmlns:a16="http://schemas.microsoft.com/office/drawing/2014/main" val="2711799269"/>
                    </a:ext>
                  </a:extLst>
                </a:gridCol>
                <a:gridCol w="1173675">
                  <a:extLst>
                    <a:ext uri="{9D8B030D-6E8A-4147-A177-3AD203B41FA5}">
                      <a16:colId xmlns:a16="http://schemas.microsoft.com/office/drawing/2014/main" val="2279093726"/>
                    </a:ext>
                  </a:extLst>
                </a:gridCol>
                <a:gridCol w="1534882">
                  <a:extLst>
                    <a:ext uri="{9D8B030D-6E8A-4147-A177-3AD203B41FA5}">
                      <a16:colId xmlns:a16="http://schemas.microsoft.com/office/drawing/2014/main" val="2050613217"/>
                    </a:ext>
                  </a:extLst>
                </a:gridCol>
              </a:tblGrid>
              <a:tr h="19401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수집 가능한 채널 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캠페인 목표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2196"/>
                  </a:ext>
                </a:extLst>
              </a:tr>
              <a:tr h="19401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Facebook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Calibri (본문)"/>
                      </a:endParaRPr>
                    </a:p>
                  </a:txBody>
                  <a:tcPr marL="100584" marR="100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VIDEO_VIEWS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POST_ENGAGEMENT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CONVERSIONS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853"/>
                  </a:ext>
                </a:extLst>
              </a:tr>
              <a:tr h="194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BRAND_AWARENESS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LINK_CLICKS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PRODUCT_CATALOG_SALES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03274"/>
                  </a:ext>
                </a:extLst>
              </a:tr>
              <a:tr h="194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REACH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PAGE_LIKES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LEAD_GENERATION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46599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Kakaomoment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+mn-ea"/>
                        </a:rPr>
                        <a:t>REACH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VISITING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CONVERSION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97915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Google Ads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+mn-ea"/>
                        </a:rPr>
                        <a:t>Phase1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+mn-ea"/>
                        </a:rPr>
                        <a:t>캠페인목표 구분 불가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Ad_meta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적재하여 </a:t>
                      </a:r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Adinsight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 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차에 제공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59962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TWDSP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CPE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CPC, CPA</a:t>
                      </a:r>
                    </a:p>
                  </a:txBody>
                  <a:tcPr marL="8382" marR="8382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162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0E8EB7-EFC9-4A73-859A-88EABB43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4516"/>
              </p:ext>
            </p:extLst>
          </p:nvPr>
        </p:nvGraphicFramePr>
        <p:xfrm>
          <a:off x="5979236" y="4776271"/>
          <a:ext cx="5768455" cy="137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27">
                  <a:extLst>
                    <a:ext uri="{9D8B030D-6E8A-4147-A177-3AD203B41FA5}">
                      <a16:colId xmlns:a16="http://schemas.microsoft.com/office/drawing/2014/main" val="1203460205"/>
                    </a:ext>
                  </a:extLst>
                </a:gridCol>
                <a:gridCol w="1318636">
                  <a:extLst>
                    <a:ext uri="{9D8B030D-6E8A-4147-A177-3AD203B41FA5}">
                      <a16:colId xmlns:a16="http://schemas.microsoft.com/office/drawing/2014/main" val="2711799269"/>
                    </a:ext>
                  </a:extLst>
                </a:gridCol>
                <a:gridCol w="1318636">
                  <a:extLst>
                    <a:ext uri="{9D8B030D-6E8A-4147-A177-3AD203B41FA5}">
                      <a16:colId xmlns:a16="http://schemas.microsoft.com/office/drawing/2014/main" val="2279093726"/>
                    </a:ext>
                  </a:extLst>
                </a:gridCol>
                <a:gridCol w="1724456">
                  <a:extLst>
                    <a:ext uri="{9D8B030D-6E8A-4147-A177-3AD203B41FA5}">
                      <a16:colId xmlns:a16="http://schemas.microsoft.com/office/drawing/2014/main" val="2050613217"/>
                    </a:ext>
                  </a:extLst>
                </a:gridCol>
              </a:tblGrid>
              <a:tr h="19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캠페인 목적 </a:t>
                      </a:r>
                    </a:p>
                  </a:txBody>
                  <a:tcPr marL="100584" marR="100584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브랜딩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관심유도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전환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2196"/>
                  </a:ext>
                </a:extLst>
              </a:tr>
              <a:tr h="19401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Calibri (본문)"/>
                        </a:rPr>
                        <a:t>Facebook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Calibri (본문)"/>
                      </a:endParaRPr>
                    </a:p>
                  </a:txBody>
                  <a:tcPr marL="100584" marR="100584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VIDEO_VIEWS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POST_ENGAGEMENT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CONVERSIONS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853"/>
                  </a:ext>
                </a:extLst>
              </a:tr>
              <a:tr h="194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BRAND_AWARENESS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LINK_CLICKS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PRODUCT_CATALOG_SALES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03274"/>
                  </a:ext>
                </a:extLst>
              </a:tr>
              <a:tr h="194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REACH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PAGE_LIKES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LEAD_GENERATION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46599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Kakaomoment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+mn-ea"/>
                        </a:rPr>
                        <a:t>REACH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VISITING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CONVERSION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97915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Google Ads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</a:endParaRP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59962"/>
                  </a:ext>
                </a:extLst>
              </a:tr>
              <a:tr h="194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TWDSP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CPE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맑은 고딕" panose="020B0503020000020004" pitchFamily="50" charset="-127"/>
                        </a:rPr>
                        <a:t>CPC, CPA</a:t>
                      </a:r>
                    </a:p>
                  </a:txBody>
                  <a:tcPr marL="8382" marR="8382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162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9D11D7-73E2-41BD-8E33-62D4C72B6FE2}"/>
              </a:ext>
            </a:extLst>
          </p:cNvPr>
          <p:cNvSpPr/>
          <p:nvPr/>
        </p:nvSpPr>
        <p:spPr>
          <a:xfrm>
            <a:off x="402584" y="1551146"/>
            <a:ext cx="8240465" cy="27604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6A128-97FA-406C-9A34-23C336E98947}"/>
              </a:ext>
            </a:extLst>
          </p:cNvPr>
          <p:cNvSpPr/>
          <p:nvPr/>
        </p:nvSpPr>
        <p:spPr>
          <a:xfrm>
            <a:off x="1764748" y="1662540"/>
            <a:ext cx="231918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쇼핑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62050-6F9B-4767-B6F5-A5491BA664A2}"/>
              </a:ext>
            </a:extLst>
          </p:cNvPr>
          <p:cNvSpPr/>
          <p:nvPr/>
        </p:nvSpPr>
        <p:spPr>
          <a:xfrm>
            <a:off x="1761783" y="2897167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250F9-0F47-42D8-9ECE-4B59B3BC5E25}"/>
              </a:ext>
            </a:extLst>
          </p:cNvPr>
          <p:cNvSpPr/>
          <p:nvPr/>
        </p:nvSpPr>
        <p:spPr>
          <a:xfrm>
            <a:off x="5659118" y="1662540"/>
            <a:ext cx="2072434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오픈마켓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CB8823-2125-4142-A1BB-A517647B8459}"/>
              </a:ext>
            </a:extLst>
          </p:cNvPr>
          <p:cNvSpPr txBox="1"/>
          <p:nvPr/>
        </p:nvSpPr>
        <p:spPr>
          <a:xfrm>
            <a:off x="4457385" y="167846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상세 카테고리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3CD45-10DA-4854-A3F3-25CE31847196}"/>
              </a:ext>
            </a:extLst>
          </p:cNvPr>
          <p:cNvSpPr txBox="1"/>
          <p:nvPr/>
        </p:nvSpPr>
        <p:spPr>
          <a:xfrm>
            <a:off x="715937" y="16784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카테고리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BBCB2-1226-4D19-96F9-D2B22C700748}"/>
              </a:ext>
            </a:extLst>
          </p:cNvPr>
          <p:cNvSpPr txBox="1"/>
          <p:nvPr/>
        </p:nvSpPr>
        <p:spPr>
          <a:xfrm>
            <a:off x="715937" y="29136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금액구간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C438E6-0825-4FDD-952F-B7E32A7BAE29}"/>
              </a:ext>
            </a:extLst>
          </p:cNvPr>
          <p:cNvSpPr/>
          <p:nvPr/>
        </p:nvSpPr>
        <p:spPr>
          <a:xfrm>
            <a:off x="5658352" y="2897167"/>
            <a:ext cx="207349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AOS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A5E93-C84D-4323-8C27-DE610AF23F36}"/>
              </a:ext>
            </a:extLst>
          </p:cNvPr>
          <p:cNvSpPr txBox="1"/>
          <p:nvPr/>
        </p:nvSpPr>
        <p:spPr>
          <a:xfrm>
            <a:off x="4457385" y="2913641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OS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1D65B-1A31-4DB8-A09B-8B50F89D47DE}"/>
              </a:ext>
            </a:extLst>
          </p:cNvPr>
          <p:cNvSpPr txBox="1"/>
          <p:nvPr/>
        </p:nvSpPr>
        <p:spPr>
          <a:xfrm>
            <a:off x="715937" y="352462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캠페인 목적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5AF927-4659-4CD2-8AE0-2A37CC86C7C0}"/>
              </a:ext>
            </a:extLst>
          </p:cNvPr>
          <p:cNvSpPr/>
          <p:nvPr/>
        </p:nvSpPr>
        <p:spPr>
          <a:xfrm>
            <a:off x="592273" y="1705768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E5A575-C61B-4914-9105-0B1CC5C6A92D}"/>
              </a:ext>
            </a:extLst>
          </p:cNvPr>
          <p:cNvSpPr/>
          <p:nvPr/>
        </p:nvSpPr>
        <p:spPr>
          <a:xfrm>
            <a:off x="622788" y="1733851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2F01C6-A835-4D1C-BC44-1B2541B5C0C6}"/>
              </a:ext>
            </a:extLst>
          </p:cNvPr>
          <p:cNvSpPr/>
          <p:nvPr/>
        </p:nvSpPr>
        <p:spPr>
          <a:xfrm>
            <a:off x="592273" y="356152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91494E-1B6E-43CB-8A54-D854A62EBA9C}"/>
              </a:ext>
            </a:extLst>
          </p:cNvPr>
          <p:cNvSpPr/>
          <p:nvPr/>
        </p:nvSpPr>
        <p:spPr>
          <a:xfrm>
            <a:off x="622788" y="3589603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CB8E6E-6B57-4516-9813-ED381CDDDCD5}"/>
              </a:ext>
            </a:extLst>
          </p:cNvPr>
          <p:cNvSpPr/>
          <p:nvPr/>
        </p:nvSpPr>
        <p:spPr>
          <a:xfrm>
            <a:off x="4353501" y="173893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C3012B-8098-4BE5-8E07-BB3E2F317724}"/>
              </a:ext>
            </a:extLst>
          </p:cNvPr>
          <p:cNvSpPr/>
          <p:nvPr/>
        </p:nvSpPr>
        <p:spPr>
          <a:xfrm>
            <a:off x="4384016" y="1767015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27D0AA-DA96-45E7-8618-C48C199A63A6}"/>
              </a:ext>
            </a:extLst>
          </p:cNvPr>
          <p:cNvSpPr/>
          <p:nvPr/>
        </p:nvSpPr>
        <p:spPr>
          <a:xfrm>
            <a:off x="592273" y="297414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AFD46D-82E0-4073-9380-17BCE80E8B43}"/>
              </a:ext>
            </a:extLst>
          </p:cNvPr>
          <p:cNvSpPr/>
          <p:nvPr/>
        </p:nvSpPr>
        <p:spPr>
          <a:xfrm>
            <a:off x="4357587" y="2961556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EC848A-C1CC-406E-BC05-A1C26F98F7E5}"/>
              </a:ext>
            </a:extLst>
          </p:cNvPr>
          <p:cNvSpPr/>
          <p:nvPr/>
        </p:nvSpPr>
        <p:spPr>
          <a:xfrm>
            <a:off x="5659118" y="2286651"/>
            <a:ext cx="2060805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2021-04-01 ~ 2021-04-21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F0365-6F1F-4E44-A5A0-7330F49035EC}"/>
              </a:ext>
            </a:extLst>
          </p:cNvPr>
          <p:cNvSpPr/>
          <p:nvPr/>
        </p:nvSpPr>
        <p:spPr>
          <a:xfrm>
            <a:off x="1761783" y="2286651"/>
            <a:ext cx="638699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7FC92-5487-489C-888F-E8CC03A04E6E}"/>
              </a:ext>
            </a:extLst>
          </p:cNvPr>
          <p:cNvSpPr txBox="1"/>
          <p:nvPr/>
        </p:nvSpPr>
        <p:spPr>
          <a:xfrm>
            <a:off x="694616" y="23028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 단위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8623C-A91F-400C-A16E-DDE5CFF73163}"/>
              </a:ext>
            </a:extLst>
          </p:cNvPr>
          <p:cNvSpPr txBox="1"/>
          <p:nvPr/>
        </p:nvSpPr>
        <p:spPr>
          <a:xfrm>
            <a:off x="4477165" y="23028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292AA1-3A95-49B0-A2EC-3D7F1EF12B3E}"/>
              </a:ext>
            </a:extLst>
          </p:cNvPr>
          <p:cNvSpPr/>
          <p:nvPr/>
        </p:nvSpPr>
        <p:spPr>
          <a:xfrm>
            <a:off x="4353501" y="2364887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44B113-8603-4293-90FB-90354AFF415A}"/>
              </a:ext>
            </a:extLst>
          </p:cNvPr>
          <p:cNvSpPr/>
          <p:nvPr/>
        </p:nvSpPr>
        <p:spPr>
          <a:xfrm>
            <a:off x="4384016" y="2392970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F68492-0FA8-41A1-B3C8-7544B8214AED}"/>
              </a:ext>
            </a:extLst>
          </p:cNvPr>
          <p:cNvSpPr/>
          <p:nvPr/>
        </p:nvSpPr>
        <p:spPr>
          <a:xfrm>
            <a:off x="590732" y="2331723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AC0FD3-C180-43B5-AD12-CEC9A581CB47}"/>
              </a:ext>
            </a:extLst>
          </p:cNvPr>
          <p:cNvSpPr/>
          <p:nvPr/>
        </p:nvSpPr>
        <p:spPr>
          <a:xfrm>
            <a:off x="621247" y="2359806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40E8C8-D1DD-44EF-8F12-1D4559BB8C94}"/>
              </a:ext>
            </a:extLst>
          </p:cNvPr>
          <p:cNvGrpSpPr/>
          <p:nvPr/>
        </p:nvGrpSpPr>
        <p:grpSpPr>
          <a:xfrm>
            <a:off x="5658352" y="3508150"/>
            <a:ext cx="2073493" cy="278617"/>
            <a:chOff x="2367299" y="5115809"/>
            <a:chExt cx="2073493" cy="27861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FEF8E7-179B-489E-A7F1-33BE4674E898}"/>
                </a:ext>
              </a:extLst>
            </p:cNvPr>
            <p:cNvSpPr/>
            <p:nvPr/>
          </p:nvSpPr>
          <p:spPr>
            <a:xfrm>
              <a:off x="2367299" y="5115809"/>
              <a:ext cx="2073493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92DC9A2-8519-4FAE-85EB-0F4C1949ACD6}"/>
                </a:ext>
              </a:extLst>
            </p:cNvPr>
            <p:cNvSpPr/>
            <p:nvPr/>
          </p:nvSpPr>
          <p:spPr>
            <a:xfrm>
              <a:off x="249243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692F818-BC24-4869-8DF7-2FD65ED2C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25" t="90417" r="95641" b="2790"/>
            <a:stretch/>
          </p:blipFill>
          <p:spPr>
            <a:xfrm>
              <a:off x="4206219" y="5151937"/>
              <a:ext cx="218779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685C4BF-069C-493F-A993-F26D37BED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85" t="72249" r="95614" b="20958"/>
            <a:stretch/>
          </p:blipFill>
          <p:spPr>
            <a:xfrm>
              <a:off x="3699828" y="5137746"/>
              <a:ext cx="226727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642EEE0-98B5-4BAA-9818-0869B664E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0" t="54203" r="95863" b="40121"/>
            <a:stretch/>
          </p:blipFill>
          <p:spPr>
            <a:xfrm>
              <a:off x="3243837" y="5151936"/>
              <a:ext cx="163081" cy="1679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79C842C-ED97-43D8-BB21-65D833D91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6" t="36245" r="95916" b="58079"/>
            <a:stretch/>
          </p:blipFill>
          <p:spPr>
            <a:xfrm>
              <a:off x="2745813" y="5151937"/>
              <a:ext cx="163081" cy="167948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B4B03D0-FC6C-4D69-B866-B3A56F847B72}"/>
                </a:ext>
              </a:extLst>
            </p:cNvPr>
            <p:cNvSpPr/>
            <p:nvPr/>
          </p:nvSpPr>
          <p:spPr>
            <a:xfrm>
              <a:off x="300729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01FF32-0C69-471B-9266-531428A2C288}"/>
                </a:ext>
              </a:extLst>
            </p:cNvPr>
            <p:cNvSpPr/>
            <p:nvPr/>
          </p:nvSpPr>
          <p:spPr>
            <a:xfrm>
              <a:off x="352690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E3967D-9A2D-4766-96F9-A59B50528CB2}"/>
                </a:ext>
              </a:extLst>
            </p:cNvPr>
            <p:cNvSpPr/>
            <p:nvPr/>
          </p:nvSpPr>
          <p:spPr>
            <a:xfrm>
              <a:off x="4003314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7AEFFC-F2B3-4E54-8B25-31C4A6BBFE3F}"/>
                </a:ext>
              </a:extLst>
            </p:cNvPr>
            <p:cNvSpPr/>
            <p:nvPr/>
          </p:nvSpPr>
          <p:spPr>
            <a:xfrm>
              <a:off x="2527947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79834C2-3423-4192-9905-94E264E2C5E2}"/>
                </a:ext>
              </a:extLst>
            </p:cNvPr>
            <p:cNvSpPr/>
            <p:nvPr/>
          </p:nvSpPr>
          <p:spPr>
            <a:xfrm>
              <a:off x="3021784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AD5A47D-F67C-459C-8397-07BB2AB40EA9}"/>
                </a:ext>
              </a:extLst>
            </p:cNvPr>
            <p:cNvSpPr/>
            <p:nvPr/>
          </p:nvSpPr>
          <p:spPr>
            <a:xfrm>
              <a:off x="3541458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C2DA4D9-24DF-4C24-8261-8F6DBB99A4CD}"/>
                </a:ext>
              </a:extLst>
            </p:cNvPr>
            <p:cNvSpPr/>
            <p:nvPr/>
          </p:nvSpPr>
          <p:spPr>
            <a:xfrm>
              <a:off x="4023693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8152B66-52B6-4CBD-BA73-FD98F765E819}"/>
              </a:ext>
            </a:extLst>
          </p:cNvPr>
          <p:cNvSpPr txBox="1"/>
          <p:nvPr/>
        </p:nvSpPr>
        <p:spPr>
          <a:xfrm>
            <a:off x="4457385" y="35246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62FA21-B437-461A-99C1-A9F0FAA6377A}"/>
              </a:ext>
            </a:extLst>
          </p:cNvPr>
          <p:cNvSpPr/>
          <p:nvPr/>
        </p:nvSpPr>
        <p:spPr>
          <a:xfrm>
            <a:off x="4357587" y="3572539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40B2E1-2771-488C-A961-AC607034BA54}"/>
              </a:ext>
            </a:extLst>
          </p:cNvPr>
          <p:cNvSpPr/>
          <p:nvPr/>
        </p:nvSpPr>
        <p:spPr>
          <a:xfrm>
            <a:off x="4384016" y="3603068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030B27-811B-40A3-A74A-0E665FB0D207}"/>
              </a:ext>
            </a:extLst>
          </p:cNvPr>
          <p:cNvSpPr/>
          <p:nvPr/>
        </p:nvSpPr>
        <p:spPr>
          <a:xfrm>
            <a:off x="3023318" y="2897167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100,000,000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979BE2-0783-4921-8504-F836FAE1382E}"/>
              </a:ext>
            </a:extLst>
          </p:cNvPr>
          <p:cNvSpPr txBox="1"/>
          <p:nvPr/>
        </p:nvSpPr>
        <p:spPr>
          <a:xfrm>
            <a:off x="2788848" y="291364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~</a:t>
            </a:r>
            <a:endParaRPr lang="ko-KR" altLang="en-US" sz="8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59417-21FE-4D2E-8B62-8CD120A41D96}"/>
              </a:ext>
            </a:extLst>
          </p:cNvPr>
          <p:cNvSpPr/>
          <p:nvPr/>
        </p:nvSpPr>
        <p:spPr>
          <a:xfrm>
            <a:off x="621247" y="2997212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E8B94B-E672-4EE8-B857-675C26F47F76}"/>
              </a:ext>
            </a:extLst>
          </p:cNvPr>
          <p:cNvSpPr/>
          <p:nvPr/>
        </p:nvSpPr>
        <p:spPr>
          <a:xfrm>
            <a:off x="4384824" y="2997212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E3EFF1-49BF-4A49-BC69-DE3899F1AC11}"/>
              </a:ext>
            </a:extLst>
          </p:cNvPr>
          <p:cNvSpPr/>
          <p:nvPr/>
        </p:nvSpPr>
        <p:spPr>
          <a:xfrm>
            <a:off x="3822448" y="1662540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A19957C-74DC-48FB-BB74-AFB144B8E0F5}"/>
              </a:ext>
            </a:extLst>
          </p:cNvPr>
          <p:cNvSpPr/>
          <p:nvPr/>
        </p:nvSpPr>
        <p:spPr>
          <a:xfrm>
            <a:off x="7470070" y="1662540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F38E4B-C4DF-4397-9F25-707E4807274A}"/>
              </a:ext>
            </a:extLst>
          </p:cNvPr>
          <p:cNvSpPr/>
          <p:nvPr/>
        </p:nvSpPr>
        <p:spPr>
          <a:xfrm>
            <a:off x="2143262" y="2286876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6FACF8E-AE38-4C6C-883B-BD5170E24E3B}"/>
              </a:ext>
            </a:extLst>
          </p:cNvPr>
          <p:cNvSpPr/>
          <p:nvPr/>
        </p:nvSpPr>
        <p:spPr>
          <a:xfrm>
            <a:off x="7470363" y="2286876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6B07B8-6F18-4266-8FA9-047C26520190}"/>
              </a:ext>
            </a:extLst>
          </p:cNvPr>
          <p:cNvSpPr/>
          <p:nvPr/>
        </p:nvSpPr>
        <p:spPr>
          <a:xfrm>
            <a:off x="7470363" y="2898001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3C1F7DA-AFDB-4A91-A52E-1C03CCCEB883}"/>
              </a:ext>
            </a:extLst>
          </p:cNvPr>
          <p:cNvGrpSpPr/>
          <p:nvPr/>
        </p:nvGrpSpPr>
        <p:grpSpPr>
          <a:xfrm>
            <a:off x="1756847" y="3507075"/>
            <a:ext cx="2327069" cy="279692"/>
            <a:chOff x="6260903" y="5114734"/>
            <a:chExt cx="2327069" cy="27969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1D0529-6505-43DF-947F-37FD67702C38}"/>
                </a:ext>
              </a:extLst>
            </p:cNvPr>
            <p:cNvSpPr/>
            <p:nvPr/>
          </p:nvSpPr>
          <p:spPr>
            <a:xfrm>
              <a:off x="6260903" y="5115809"/>
              <a:ext cx="2327069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전체 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B0A3274-1F8C-48A8-AAC9-BA147DE2DE4C}"/>
                </a:ext>
              </a:extLst>
            </p:cNvPr>
            <p:cNvSpPr/>
            <p:nvPr/>
          </p:nvSpPr>
          <p:spPr>
            <a:xfrm>
              <a:off x="8326490" y="5114734"/>
              <a:ext cx="261482" cy="278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 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246948A-5CF2-4795-9ED2-0FE3D611BC3E}"/>
              </a:ext>
            </a:extLst>
          </p:cNvPr>
          <p:cNvSpPr txBox="1"/>
          <p:nvPr/>
        </p:nvSpPr>
        <p:spPr>
          <a:xfrm>
            <a:off x="9007693" y="1678460"/>
            <a:ext cx="318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NanumSquare" panose="020B0600000101010101"/>
              </a:rPr>
              <a:t>①카테고리</a:t>
            </a:r>
            <a:r>
              <a:rPr lang="en-US" altLang="ko-KR" sz="1000" dirty="0">
                <a:ea typeface="NanumSquare" panose="020B0600000101010101"/>
              </a:rPr>
              <a:t>/</a:t>
            </a:r>
            <a:r>
              <a:rPr lang="ko-KR" altLang="en-US" sz="1000" dirty="0" err="1">
                <a:ea typeface="NanumSquare" panose="020B0600000101010101"/>
              </a:rPr>
              <a:t>상세카테고리</a:t>
            </a:r>
            <a:r>
              <a:rPr lang="en-US" altLang="ko-KR" sz="1000" dirty="0">
                <a:ea typeface="NanumSquare" panose="020B0600000101010101"/>
              </a:rPr>
              <a:t>:</a:t>
            </a:r>
          </a:p>
          <a:p>
            <a:r>
              <a:rPr lang="ko-KR" altLang="en-US" sz="1000" dirty="0">
                <a:ea typeface="NanumSquare" panose="020B0600000101010101"/>
              </a:rPr>
              <a:t>등록된 서비스의 카테고리</a:t>
            </a:r>
            <a:r>
              <a:rPr lang="en-US" altLang="ko-KR" sz="1000" dirty="0">
                <a:ea typeface="NanumSquare" panose="020B0600000101010101"/>
              </a:rPr>
              <a:t>/</a:t>
            </a:r>
            <a:r>
              <a:rPr lang="ko-KR" altLang="en-US" sz="1000" dirty="0" err="1">
                <a:ea typeface="NanumSquare" panose="020B0600000101010101"/>
              </a:rPr>
              <a:t>상세카테고리</a:t>
            </a:r>
            <a:r>
              <a:rPr lang="ko-KR" altLang="en-US" sz="1000" dirty="0">
                <a:ea typeface="NanumSquare" panose="020B0600000101010101"/>
              </a:rPr>
              <a:t> 기준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ko-KR" altLang="en-US" sz="1000" dirty="0">
                <a:ea typeface="NanumSquare" panose="020B0600000101010101"/>
              </a:rPr>
              <a:t>②기간단위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일 </a:t>
            </a:r>
            <a:r>
              <a:rPr lang="en-US" altLang="ko-KR" sz="1000" dirty="0">
                <a:ea typeface="NanumSquare" panose="020B0600000101010101"/>
              </a:rPr>
              <a:t>/ </a:t>
            </a:r>
            <a:r>
              <a:rPr lang="ko-KR" altLang="en-US" sz="1000" dirty="0">
                <a:ea typeface="NanumSquare" panose="020B0600000101010101"/>
              </a:rPr>
              <a:t>주 </a:t>
            </a:r>
            <a:r>
              <a:rPr lang="en-US" altLang="ko-KR" sz="1000" dirty="0">
                <a:ea typeface="NanumSquare" panose="020B0600000101010101"/>
              </a:rPr>
              <a:t>/ </a:t>
            </a:r>
            <a:r>
              <a:rPr lang="ko-KR" altLang="en-US" sz="1000" dirty="0">
                <a:ea typeface="NanumSquare" panose="020B0600000101010101"/>
              </a:rPr>
              <a:t>월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ko-KR" altLang="en-US" sz="1000" dirty="0">
                <a:ea typeface="NanumSquare" panose="020B0600000101010101"/>
              </a:rPr>
              <a:t>③기간</a:t>
            </a:r>
            <a:r>
              <a:rPr lang="en-US" altLang="ko-KR" sz="1000" dirty="0">
                <a:ea typeface="NanumSquare" panose="020B0600000101010101"/>
              </a:rPr>
              <a:t>: </a:t>
            </a:r>
          </a:p>
          <a:p>
            <a:r>
              <a:rPr lang="en-US" altLang="ko-KR" sz="1000" dirty="0">
                <a:ea typeface="NanumSquare" panose="020B0600000101010101"/>
              </a:rPr>
              <a:t>- </a:t>
            </a:r>
            <a:r>
              <a:rPr lang="ko-KR" altLang="en-US" sz="1000" dirty="0">
                <a:ea typeface="NanumSquare" panose="020B0600000101010101"/>
              </a:rPr>
              <a:t>조회 가능기간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현재일 기준 </a:t>
            </a:r>
            <a:r>
              <a:rPr lang="en-US" altLang="ko-KR" sz="1000" dirty="0">
                <a:ea typeface="NanumSquare" panose="020B0600000101010101"/>
              </a:rPr>
              <a:t>2</a:t>
            </a:r>
            <a:r>
              <a:rPr lang="ko-KR" altLang="en-US" sz="1000" dirty="0">
                <a:ea typeface="NanumSquare" panose="020B0600000101010101"/>
              </a:rPr>
              <a:t>년치 데이터 제공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en-US" altLang="ko-KR" sz="1000" dirty="0">
                <a:ea typeface="NanumSquare" panose="020B0600000101010101"/>
              </a:rPr>
              <a:t>- </a:t>
            </a:r>
            <a:r>
              <a:rPr lang="ko-KR" altLang="en-US" sz="1000" dirty="0">
                <a:ea typeface="NanumSquare" panose="020B0600000101010101"/>
              </a:rPr>
              <a:t>조회 시작 최소일자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오픈일자 기준 </a:t>
            </a:r>
            <a:r>
              <a:rPr lang="en-US" altLang="ko-KR" sz="1000" dirty="0">
                <a:ea typeface="NanumSquare" panose="020B0600000101010101"/>
              </a:rPr>
              <a:t>-2</a:t>
            </a:r>
            <a:r>
              <a:rPr lang="ko-KR" altLang="en-US" sz="1000" dirty="0">
                <a:ea typeface="NanumSquare" panose="020B0600000101010101"/>
              </a:rPr>
              <a:t>년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en-US" altLang="ko-KR" sz="1000" dirty="0">
                <a:ea typeface="NanumSquare" panose="020B0600000101010101"/>
              </a:rPr>
              <a:t>- 1</a:t>
            </a:r>
            <a:r>
              <a:rPr lang="ko-KR" altLang="en-US" sz="1000" dirty="0">
                <a:ea typeface="NanumSquare" panose="020B0600000101010101"/>
              </a:rPr>
              <a:t>회 최대 조회기간</a:t>
            </a:r>
            <a:r>
              <a:rPr lang="en-US" altLang="ko-KR" sz="1000" dirty="0">
                <a:ea typeface="NanumSquare" panose="020B0600000101010101"/>
              </a:rPr>
              <a:t>: 3</a:t>
            </a:r>
            <a:r>
              <a:rPr lang="ko-KR" altLang="en-US" sz="1000" dirty="0">
                <a:ea typeface="NanumSquare" panose="020B0600000101010101"/>
              </a:rPr>
              <a:t>개월</a:t>
            </a:r>
            <a:r>
              <a:rPr lang="en-US" altLang="ko-KR" sz="1000" dirty="0">
                <a:ea typeface="NanumSquare" panose="020B0600000101010101"/>
              </a:rPr>
              <a:t>(</a:t>
            </a:r>
            <a:r>
              <a:rPr lang="ko-KR" altLang="en-US" sz="1000" dirty="0">
                <a:ea typeface="NanumSquare" panose="020B0600000101010101"/>
              </a:rPr>
              <a:t>속도 이슈 없을 경우 확대</a:t>
            </a:r>
            <a:r>
              <a:rPr lang="en-US" altLang="ko-KR" sz="1000" dirty="0">
                <a:ea typeface="NanumSquare" panose="020B0600000101010101"/>
              </a:rPr>
              <a:t>)</a:t>
            </a:r>
          </a:p>
          <a:p>
            <a:r>
              <a:rPr lang="ko-KR" altLang="en-US" sz="1000" dirty="0">
                <a:ea typeface="NanumSquare" panose="020B0600000101010101"/>
              </a:rPr>
              <a:t>④금액구간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설정한 </a:t>
            </a:r>
            <a:r>
              <a:rPr lang="ko-KR" altLang="en-US" sz="1000" dirty="0" err="1">
                <a:ea typeface="NanumSquare" panose="020B0600000101010101"/>
              </a:rPr>
              <a:t>기간동안의</a:t>
            </a:r>
            <a:r>
              <a:rPr lang="ko-KR" altLang="en-US" sz="1000" dirty="0">
                <a:ea typeface="NanumSquare" panose="020B0600000101010101"/>
              </a:rPr>
              <a:t> 일별 캠페인 소진금액 합계의 범위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ko-KR" altLang="en-US" sz="1000" dirty="0">
                <a:ea typeface="NanumSquare" panose="020B0600000101010101"/>
              </a:rPr>
              <a:t>⑤</a:t>
            </a:r>
            <a:r>
              <a:rPr lang="en-US" altLang="ko-KR" sz="1000" dirty="0">
                <a:ea typeface="NanumSquare" panose="020B0600000101010101"/>
              </a:rPr>
              <a:t>OS: </a:t>
            </a:r>
            <a:r>
              <a:rPr lang="ko-KR" altLang="en-US" sz="1000" dirty="0">
                <a:ea typeface="NanumSquare" panose="020B0600000101010101"/>
              </a:rPr>
              <a:t>등록된 서비스의 </a:t>
            </a:r>
            <a:r>
              <a:rPr lang="en-US" altLang="ko-KR" sz="1000" dirty="0">
                <a:ea typeface="NanumSquare" panose="020B0600000101010101"/>
              </a:rPr>
              <a:t>OS(</a:t>
            </a:r>
            <a:r>
              <a:rPr lang="ko-KR" altLang="en-US" sz="1000" dirty="0">
                <a:ea typeface="NanumSquare" panose="020B0600000101010101"/>
              </a:rPr>
              <a:t>기준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모바일 인덱스</a:t>
            </a:r>
            <a:r>
              <a:rPr lang="en-US" altLang="ko-KR" sz="1000" dirty="0">
                <a:ea typeface="NanumSquare" panose="020B0600000101010101"/>
              </a:rPr>
              <a:t>)</a:t>
            </a:r>
          </a:p>
          <a:p>
            <a:r>
              <a:rPr lang="ko-KR" altLang="en-US" sz="1000" dirty="0">
                <a:ea typeface="NanumSquare" panose="020B0600000101010101"/>
              </a:rPr>
              <a:t>⑥캠페인 목적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2) </a:t>
            </a:r>
            <a:r>
              <a:rPr kumimoji="1" lang="ko-KR" altLang="en-US" sz="1000" dirty="0" err="1">
                <a:latin typeface="NanumSquare" panose="020B0600000101010101" pitchFamily="34" charset="-127"/>
                <a:ea typeface="NanumSquare" panose="020B0600000101010101"/>
              </a:rPr>
              <a:t>채널별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 제공 캠페인 목표 및 목적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  <a:p>
            <a:r>
              <a:rPr lang="ko-KR" altLang="en-US" sz="1000" dirty="0">
                <a:ea typeface="NanumSquare" panose="020B0600000101010101"/>
              </a:rPr>
              <a:t>참고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ko-KR" altLang="en-US" sz="1000" dirty="0">
                <a:ea typeface="NanumSquare" panose="020B0600000101010101"/>
              </a:rPr>
              <a:t>⑦채널</a:t>
            </a:r>
            <a:r>
              <a:rPr lang="en-US" altLang="ko-KR" sz="1000" dirty="0">
                <a:ea typeface="NanumSquare" panose="020B0600000101010101"/>
              </a:rPr>
              <a:t>: </a:t>
            </a:r>
            <a:r>
              <a:rPr lang="ko-KR" altLang="en-US" sz="1000" dirty="0">
                <a:ea typeface="NanumSquare" panose="020B0600000101010101"/>
              </a:rPr>
              <a:t>해당 채널의 데이터 포함 여부를 선택</a:t>
            </a:r>
            <a:endParaRPr lang="en-US" altLang="ko-KR" sz="1000" dirty="0">
              <a:ea typeface="NanumSquare" panose="020B0600000101010101"/>
            </a:endParaRPr>
          </a:p>
          <a:p>
            <a:r>
              <a:rPr lang="en-US" altLang="ko-KR" sz="1000" dirty="0">
                <a:ea typeface="NanumSquare" panose="020B0600000101010101"/>
              </a:rPr>
              <a:t>(</a:t>
            </a:r>
            <a:r>
              <a:rPr lang="ko-KR" altLang="en-US" sz="1000" dirty="0">
                <a:ea typeface="NanumSquare" panose="020B0600000101010101"/>
              </a:rPr>
              <a:t>전체 채널 미선택시 채널 구분 없이 전체 채널데이터 포함</a:t>
            </a:r>
            <a:r>
              <a:rPr lang="en-US" altLang="ko-KR" sz="1000" dirty="0">
                <a:ea typeface="NanumSquare" panose="020B0600000101010101"/>
              </a:rPr>
              <a:t>) </a:t>
            </a:r>
            <a:endParaRPr lang="ko-KR" altLang="en-US" sz="1000" dirty="0">
              <a:ea typeface="NanumSquare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EB2F94-EFB7-4949-A777-B7047B9A76C6}"/>
              </a:ext>
            </a:extLst>
          </p:cNvPr>
          <p:cNvSpPr/>
          <p:nvPr/>
        </p:nvSpPr>
        <p:spPr>
          <a:xfrm>
            <a:off x="281472" y="1540387"/>
            <a:ext cx="184639" cy="18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ea typeface="NanumSquare" panose="020B0600000101010101"/>
              </a:rPr>
              <a:t>1</a:t>
            </a:r>
            <a:endParaRPr lang="ko-KR" altLang="en-US" sz="800" dirty="0">
              <a:ea typeface="NanumSquare" panose="020B0600000101010101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5EA734A-5EAB-402F-B33E-BE090D265F44}"/>
              </a:ext>
            </a:extLst>
          </p:cNvPr>
          <p:cNvSpPr/>
          <p:nvPr/>
        </p:nvSpPr>
        <p:spPr>
          <a:xfrm>
            <a:off x="281472" y="2323567"/>
            <a:ext cx="184639" cy="18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ea typeface="NanumSquare" panose="020B0600000101010101"/>
              </a:rPr>
              <a:t>2</a:t>
            </a:r>
            <a:endParaRPr lang="ko-KR" altLang="en-US" sz="800" dirty="0">
              <a:ea typeface="NanumSquare" panose="020B0600000101010101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9C6D27D-628C-480E-84DB-97A365DBDE45}"/>
              </a:ext>
            </a:extLst>
          </p:cNvPr>
          <p:cNvSpPr/>
          <p:nvPr/>
        </p:nvSpPr>
        <p:spPr>
          <a:xfrm>
            <a:off x="4087850" y="2323567"/>
            <a:ext cx="184639" cy="18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ea typeface="NanumSquare" panose="020B0600000101010101"/>
              </a:rPr>
              <a:t>3</a:t>
            </a:r>
            <a:endParaRPr lang="ko-KR" altLang="en-US" sz="800" dirty="0">
              <a:ea typeface="NanumSquare" panose="020B060000010101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BF5D1-3729-4496-AC05-BB82982F87A3}"/>
              </a:ext>
            </a:extLst>
          </p:cNvPr>
          <p:cNvSpPr/>
          <p:nvPr/>
        </p:nvSpPr>
        <p:spPr>
          <a:xfrm>
            <a:off x="10260922" y="6447522"/>
            <a:ext cx="677848" cy="2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V2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7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기본정책 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D14C39-8772-1A42-9627-0D6691AB65FF}"/>
              </a:ext>
            </a:extLst>
          </p:cNvPr>
          <p:cNvSpPr txBox="1"/>
          <p:nvPr/>
        </p:nvSpPr>
        <p:spPr>
          <a:xfrm>
            <a:off x="137019" y="753906"/>
            <a:ext cx="202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anumSquare Bold" panose="020B0600000101010101" pitchFamily="34" charset="-127"/>
                <a:ea typeface="NanumSquare Bold" panose="020B0600000101010101"/>
              </a:rPr>
              <a:t> 2.1. </a:t>
            </a:r>
            <a:r>
              <a:rPr lang="ko-KR" altLang="en-US" sz="1600" b="1" dirty="0">
                <a:latin typeface="NanumSquare Bold" panose="020B0600000101010101" pitchFamily="34" charset="-127"/>
                <a:ea typeface="NanumSquare Bold" panose="020B0600000101010101"/>
              </a:rPr>
              <a:t>기본 정책</a:t>
            </a:r>
            <a:endParaRPr lang="en-US" altLang="ko-KR" sz="1600" b="1" dirty="0"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F68F30-7650-4660-BBB7-E3935DF9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38039"/>
              </p:ext>
            </p:extLst>
          </p:nvPr>
        </p:nvGraphicFramePr>
        <p:xfrm>
          <a:off x="402583" y="1724977"/>
          <a:ext cx="11345107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33">
                  <a:extLst>
                    <a:ext uri="{9D8B030D-6E8A-4147-A177-3AD203B41FA5}">
                      <a16:colId xmlns:a16="http://schemas.microsoft.com/office/drawing/2014/main" val="1777470731"/>
                    </a:ext>
                  </a:extLst>
                </a:gridCol>
                <a:gridCol w="1128391">
                  <a:extLst>
                    <a:ext uri="{9D8B030D-6E8A-4147-A177-3AD203B41FA5}">
                      <a16:colId xmlns:a16="http://schemas.microsoft.com/office/drawing/2014/main" val="3119878117"/>
                    </a:ext>
                  </a:extLst>
                </a:gridCol>
                <a:gridCol w="1082892">
                  <a:extLst>
                    <a:ext uri="{9D8B030D-6E8A-4147-A177-3AD203B41FA5}">
                      <a16:colId xmlns:a16="http://schemas.microsoft.com/office/drawing/2014/main" val="1230723893"/>
                    </a:ext>
                  </a:extLst>
                </a:gridCol>
                <a:gridCol w="1055592">
                  <a:extLst>
                    <a:ext uri="{9D8B030D-6E8A-4147-A177-3AD203B41FA5}">
                      <a16:colId xmlns:a16="http://schemas.microsoft.com/office/drawing/2014/main" val="2071818945"/>
                    </a:ext>
                  </a:extLst>
                </a:gridCol>
                <a:gridCol w="2675380">
                  <a:extLst>
                    <a:ext uri="{9D8B030D-6E8A-4147-A177-3AD203B41FA5}">
                      <a16:colId xmlns:a16="http://schemas.microsoft.com/office/drawing/2014/main" val="3532345685"/>
                    </a:ext>
                  </a:extLst>
                </a:gridCol>
                <a:gridCol w="2896306">
                  <a:extLst>
                    <a:ext uri="{9D8B030D-6E8A-4147-A177-3AD203B41FA5}">
                      <a16:colId xmlns:a16="http://schemas.microsoft.com/office/drawing/2014/main" val="2538794563"/>
                    </a:ext>
                  </a:extLst>
                </a:gridCol>
                <a:gridCol w="1767713">
                  <a:extLst>
                    <a:ext uri="{9D8B030D-6E8A-4147-A177-3AD203B41FA5}">
                      <a16:colId xmlns:a16="http://schemas.microsoft.com/office/drawing/2014/main" val="92474522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 Bold" panose="020B0600000101010101"/>
                        </a:rPr>
                        <a:t>채널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노출 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클릭 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영상 조회수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앱 설치 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전환 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ea typeface="NanumSquare Bold" panose="020B0600000101010101"/>
                        </a:rPr>
                        <a:t>전환 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 Bold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4722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Calibri (본문)"/>
                          <a:ea typeface="NanumSquare" panose="020B0600000101010101"/>
                        </a:rPr>
                        <a:t>Facebook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노출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링크 클릭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effectLst/>
                          <a:ea typeface="NanumSquare" panose="020B0600000101010101"/>
                        </a:rPr>
                        <a:t>ThruPlay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모바일 앱 설치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구매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캠페인 목표의 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Result</a:t>
                      </a:r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가 아닌 캠페인별 구매 값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구매 </a:t>
                      </a:r>
                      <a:r>
                        <a:rPr lang="ko-KR" altLang="en-US" sz="800" b="0" u="none" strike="noStrike" dirty="0" err="1">
                          <a:effectLst/>
                          <a:ea typeface="NanumSquare" panose="020B0600000101010101"/>
                        </a:rPr>
                        <a:t>전환값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(ROAS x Spend)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1709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NanumSquare" panose="020B0600000101010101"/>
                        </a:rPr>
                        <a:t>Kakaomoment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노출수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클릭수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재생수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앱설치 </a:t>
                      </a:r>
                      <a:r>
                        <a:rPr lang="en-US" altLang="ko-KR" sz="800" b="0" u="none" strike="noStrike">
                          <a:effectLst/>
                          <a:ea typeface="NanumSquare" panose="020B0600000101010101"/>
                        </a:rPr>
                        <a:t>(7</a:t>
                      </a:r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일</a:t>
                      </a:r>
                      <a:r>
                        <a:rPr lang="en-US" altLang="ko-KR" sz="800" b="0" u="none" strike="noStrike">
                          <a:effectLst/>
                          <a:ea typeface="NanumSquare" panose="020B0600000101010101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구매 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(7</a:t>
                      </a:r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일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구매금액 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(7</a:t>
                      </a:r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일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156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NanumSquare" panose="020B0600000101010101"/>
                        </a:rPr>
                        <a:t>Google Ads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노출수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클릭수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조회수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불가</a:t>
                      </a:r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: API </a:t>
                      </a:r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정보 없음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>
                          <a:effectLst/>
                          <a:ea typeface="NanumSquare" panose="020B0600000101010101"/>
                        </a:rPr>
                        <a:t>전환수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u="none" strike="noStrike" dirty="0">
                          <a:effectLst/>
                          <a:ea typeface="NanumSquare" panose="020B0600000101010101"/>
                        </a:rPr>
                        <a:t>전환 가치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(</a:t>
                      </a:r>
                      <a:r>
                        <a:rPr lang="en-US" altLang="ko-KR" sz="800" b="0" u="none" strike="noStrike" dirty="0" err="1">
                          <a:effectLst/>
                          <a:ea typeface="NanumSquare" panose="020B0600000101010101"/>
                        </a:rPr>
                        <a:t>ConversionValue</a:t>
                      </a:r>
                      <a:r>
                        <a:rPr lang="en-US" altLang="ko-KR" sz="800" b="0" u="none" strike="noStrike" dirty="0">
                          <a:effectLst/>
                          <a:ea typeface="NanumSquare" panose="020B0600000101010101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389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TW DSP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IMPS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CLICKS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VIEWS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불가</a:t>
                      </a:r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:</a:t>
                      </a:r>
                      <a:r>
                        <a:rPr lang="en-US" altLang="ko-KR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EventName</a:t>
                      </a:r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을 활용하여 캠페인별 조회만 가능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CONVERSIONS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ROAS X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4615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467D22A-B1AF-43C4-9A6A-A27F25ED7386}"/>
              </a:ext>
            </a:extLst>
          </p:cNvPr>
          <p:cNvSpPr txBox="1"/>
          <p:nvPr/>
        </p:nvSpPr>
        <p:spPr>
          <a:xfrm>
            <a:off x="277013" y="1239473"/>
            <a:ext cx="2230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3) 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제공지표에 대한 채널 별 기준 값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68114-1054-407E-A70D-1F37C62C9B0F}"/>
              </a:ext>
            </a:extLst>
          </p:cNvPr>
          <p:cNvSpPr txBox="1"/>
          <p:nvPr/>
        </p:nvSpPr>
        <p:spPr>
          <a:xfrm>
            <a:off x="277013" y="2768422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4) </a:t>
            </a:r>
            <a:r>
              <a:rPr kumimoji="1" lang="ko-KR" altLang="en-US" sz="1000" dirty="0" err="1">
                <a:latin typeface="NanumSquare" panose="020B0600000101010101" pitchFamily="34" charset="-127"/>
                <a:ea typeface="NanumSquare" panose="020B0600000101010101"/>
              </a:rPr>
              <a:t>채널별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 제공 가능 지표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3D52CF-F049-4DC5-8347-6F22A1816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80134"/>
              </p:ext>
            </p:extLst>
          </p:nvPr>
        </p:nvGraphicFramePr>
        <p:xfrm>
          <a:off x="402584" y="3144045"/>
          <a:ext cx="11379784" cy="965780"/>
        </p:xfrm>
        <a:graphic>
          <a:graphicData uri="http://schemas.openxmlformats.org/drawingml/2006/table">
            <a:tbl>
              <a:tblPr/>
              <a:tblGrid>
                <a:gridCol w="717067">
                  <a:extLst>
                    <a:ext uri="{9D8B030D-6E8A-4147-A177-3AD203B41FA5}">
                      <a16:colId xmlns:a16="http://schemas.microsoft.com/office/drawing/2014/main" val="535536587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2903385693"/>
                    </a:ext>
                  </a:extLst>
                </a:gridCol>
                <a:gridCol w="686659">
                  <a:extLst>
                    <a:ext uri="{9D8B030D-6E8A-4147-A177-3AD203B41FA5}">
                      <a16:colId xmlns:a16="http://schemas.microsoft.com/office/drawing/2014/main" val="573299735"/>
                    </a:ext>
                  </a:extLst>
                </a:gridCol>
                <a:gridCol w="686659">
                  <a:extLst>
                    <a:ext uri="{9D8B030D-6E8A-4147-A177-3AD203B41FA5}">
                      <a16:colId xmlns:a16="http://schemas.microsoft.com/office/drawing/2014/main" val="3794478244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4077334467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1460543474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3400095373"/>
                    </a:ext>
                  </a:extLst>
                </a:gridCol>
                <a:gridCol w="899518">
                  <a:extLst>
                    <a:ext uri="{9D8B030D-6E8A-4147-A177-3AD203B41FA5}">
                      <a16:colId xmlns:a16="http://schemas.microsoft.com/office/drawing/2014/main" val="3674749620"/>
                    </a:ext>
                  </a:extLst>
                </a:gridCol>
                <a:gridCol w="876982">
                  <a:extLst>
                    <a:ext uri="{9D8B030D-6E8A-4147-A177-3AD203B41FA5}">
                      <a16:colId xmlns:a16="http://schemas.microsoft.com/office/drawing/2014/main" val="4159418686"/>
                    </a:ext>
                  </a:extLst>
                </a:gridCol>
                <a:gridCol w="784022">
                  <a:extLst>
                    <a:ext uri="{9D8B030D-6E8A-4147-A177-3AD203B41FA5}">
                      <a16:colId xmlns:a16="http://schemas.microsoft.com/office/drawing/2014/main" val="711382124"/>
                    </a:ext>
                  </a:extLst>
                </a:gridCol>
                <a:gridCol w="831098">
                  <a:extLst>
                    <a:ext uri="{9D8B030D-6E8A-4147-A177-3AD203B41FA5}">
                      <a16:colId xmlns:a16="http://schemas.microsoft.com/office/drawing/2014/main" val="184154369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863613560"/>
                    </a:ext>
                  </a:extLst>
                </a:gridCol>
                <a:gridCol w="686659">
                  <a:extLst>
                    <a:ext uri="{9D8B030D-6E8A-4147-A177-3AD203B41FA5}">
                      <a16:colId xmlns:a16="http://schemas.microsoft.com/office/drawing/2014/main" val="2479176431"/>
                    </a:ext>
                  </a:extLst>
                </a:gridCol>
                <a:gridCol w="626193">
                  <a:extLst>
                    <a:ext uri="{9D8B030D-6E8A-4147-A177-3AD203B41FA5}">
                      <a16:colId xmlns:a16="http://schemas.microsoft.com/office/drawing/2014/main" val="752855446"/>
                    </a:ext>
                  </a:extLst>
                </a:gridCol>
                <a:gridCol w="793088">
                  <a:extLst>
                    <a:ext uri="{9D8B030D-6E8A-4147-A177-3AD203B41FA5}">
                      <a16:colId xmlns:a16="http://schemas.microsoft.com/office/drawing/2014/main" val="3576448246"/>
                    </a:ext>
                  </a:extLst>
                </a:gridCol>
                <a:gridCol w="660874">
                  <a:extLst>
                    <a:ext uri="{9D8B030D-6E8A-4147-A177-3AD203B41FA5}">
                      <a16:colId xmlns:a16="http://schemas.microsoft.com/office/drawing/2014/main" val="49891607"/>
                    </a:ext>
                  </a:extLst>
                </a:gridCol>
              </a:tblGrid>
              <a:tr h="193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채널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비용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노출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CPM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CPC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영상 조회수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VTR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CPV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앱 설치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CPI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전환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CPA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평균 전환 금액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</a:rPr>
                        <a:t>ROAS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23895"/>
                  </a:ext>
                </a:extLst>
              </a:tr>
              <a:tr h="193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Calibri (본문)"/>
                          <a:ea typeface="NanumSquare" panose="020B0600000101010101"/>
                        </a:rPr>
                        <a:t>Facebook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영상조회수</a:t>
                      </a:r>
                      <a:r>
                        <a:rPr lang="en-US" altLang="ko-KR" sz="700" dirty="0">
                          <a:effectLst/>
                        </a:rPr>
                        <a:t>÷</a:t>
                      </a:r>
                      <a:r>
                        <a:rPr lang="ko-KR" altLang="en-US" sz="700" dirty="0" err="1">
                          <a:effectLst/>
                        </a:rPr>
                        <a:t>노출수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비용</a:t>
                      </a:r>
                      <a:r>
                        <a:rPr lang="en-US" altLang="ko-KR" sz="700" dirty="0">
                          <a:effectLst/>
                        </a:rPr>
                        <a:t>÷</a:t>
                      </a:r>
                      <a:r>
                        <a:rPr lang="ko-KR" altLang="en-US" sz="700" dirty="0">
                          <a:effectLst/>
                        </a:rPr>
                        <a:t>영상조회수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설치수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전환수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u="none" strike="noStrike" dirty="0">
                          <a:effectLst/>
                          <a:ea typeface="NanumSquare" panose="020B0600000101010101"/>
                        </a:rPr>
                        <a:t>ROAS x Spend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80299"/>
                  </a:ext>
                </a:extLst>
              </a:tr>
              <a:tr h="193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NanumSquare" panose="020B0600000101010101"/>
                        </a:rPr>
                        <a:t>Kakaomoment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영상조회수</a:t>
                      </a:r>
                      <a:r>
                        <a:rPr lang="en-US" altLang="ko-KR" sz="700" dirty="0">
                          <a:effectLst/>
                        </a:rPr>
                        <a:t>÷</a:t>
                      </a:r>
                      <a:r>
                        <a:rPr lang="ko-KR" altLang="en-US" sz="700" dirty="0" err="1">
                          <a:effectLst/>
                        </a:rPr>
                        <a:t>노출수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effectLst/>
                        </a:rPr>
                        <a:t>비용</a:t>
                      </a:r>
                      <a:r>
                        <a:rPr lang="en-US" altLang="ko-KR" sz="700" dirty="0">
                          <a:effectLst/>
                        </a:rPr>
                        <a:t>÷</a:t>
                      </a:r>
                      <a:r>
                        <a:rPr lang="ko-KR" altLang="en-US" sz="700" dirty="0">
                          <a:effectLst/>
                        </a:rPr>
                        <a:t>영상조회수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설치수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전환수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전환금액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비용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0850"/>
                  </a:ext>
                </a:extLst>
              </a:tr>
              <a:tr h="19315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본문)"/>
                          <a:ea typeface="NanumSquare" panose="020B0600000101010101"/>
                        </a:rPr>
                        <a:t>Google Ads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전환수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전환금액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비용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80174"/>
                  </a:ext>
                </a:extLst>
              </a:tr>
              <a:tr h="193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NanumSquare" panose="020B0600000101010101"/>
                        </a:rPr>
                        <a:t>TW DSP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NanumSquare" panose="020B0600000101010101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O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0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79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AF316E27-C68C-1A44-9DE2-9AE18165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기본정책 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D14C39-8772-1A42-9627-0D6691AB65FF}"/>
              </a:ext>
            </a:extLst>
          </p:cNvPr>
          <p:cNvSpPr txBox="1"/>
          <p:nvPr/>
        </p:nvSpPr>
        <p:spPr>
          <a:xfrm>
            <a:off x="137019" y="753906"/>
            <a:ext cx="202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anumSquare Bold" panose="020B0600000101010101" pitchFamily="34" charset="-127"/>
                <a:ea typeface="NanumSquare Bold" panose="020B0600000101010101"/>
              </a:rPr>
              <a:t> 2.1. </a:t>
            </a:r>
            <a:r>
              <a:rPr lang="ko-KR" altLang="en-US" sz="1600" b="1" dirty="0">
                <a:latin typeface="NanumSquare Bold" panose="020B0600000101010101" pitchFamily="34" charset="-127"/>
                <a:ea typeface="NanumSquare Bold" panose="020B0600000101010101"/>
              </a:rPr>
              <a:t>기본 정책</a:t>
            </a:r>
            <a:endParaRPr lang="en-US" altLang="ko-KR" sz="1600" b="1" dirty="0"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67D22A-B1AF-43C4-9A6A-A27F25ED7386}"/>
              </a:ext>
            </a:extLst>
          </p:cNvPr>
          <p:cNvSpPr txBox="1"/>
          <p:nvPr/>
        </p:nvSpPr>
        <p:spPr>
          <a:xfrm>
            <a:off x="411237" y="1239473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Square" panose="020B0600000101010101" pitchFamily="34" charset="-127"/>
                <a:ea typeface="NanumSquare" panose="020B0600000101010101"/>
              </a:rPr>
              <a:t>4) </a:t>
            </a:r>
            <a:r>
              <a:rPr kumimoji="1" lang="ko-KR" altLang="en-US" sz="1000" dirty="0">
                <a:latin typeface="NanumSquare" panose="020B0600000101010101" pitchFamily="34" charset="-127"/>
                <a:ea typeface="NanumSquare" panose="020B0600000101010101"/>
              </a:rPr>
              <a:t>제공 지표 예시</a:t>
            </a:r>
            <a:endParaRPr kumimoji="1" lang="en-US" altLang="ko-Kore-KR" sz="10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1DEA8BB9-FABB-4D4D-BC88-29B1EBD6C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63300"/>
              </p:ext>
            </p:extLst>
          </p:nvPr>
        </p:nvGraphicFramePr>
        <p:xfrm>
          <a:off x="506867" y="2545779"/>
          <a:ext cx="10729488" cy="3558315"/>
        </p:xfrm>
        <a:graphic>
          <a:graphicData uri="http://schemas.openxmlformats.org/drawingml/2006/table">
            <a:tbl>
              <a:tblPr/>
              <a:tblGrid>
                <a:gridCol w="587210">
                  <a:extLst>
                    <a:ext uri="{9D8B030D-6E8A-4147-A177-3AD203B41FA5}">
                      <a16:colId xmlns:a16="http://schemas.microsoft.com/office/drawing/2014/main" val="285253848"/>
                    </a:ext>
                  </a:extLst>
                </a:gridCol>
                <a:gridCol w="587210">
                  <a:extLst>
                    <a:ext uri="{9D8B030D-6E8A-4147-A177-3AD203B41FA5}">
                      <a16:colId xmlns:a16="http://schemas.microsoft.com/office/drawing/2014/main" val="4154439260"/>
                    </a:ext>
                  </a:extLst>
                </a:gridCol>
                <a:gridCol w="587210">
                  <a:extLst>
                    <a:ext uri="{9D8B030D-6E8A-4147-A177-3AD203B41FA5}">
                      <a16:colId xmlns:a16="http://schemas.microsoft.com/office/drawing/2014/main" val="3060052871"/>
                    </a:ext>
                  </a:extLst>
                </a:gridCol>
                <a:gridCol w="598962">
                  <a:extLst>
                    <a:ext uri="{9D8B030D-6E8A-4147-A177-3AD203B41FA5}">
                      <a16:colId xmlns:a16="http://schemas.microsoft.com/office/drawing/2014/main" val="1503833619"/>
                    </a:ext>
                  </a:extLst>
                </a:gridCol>
                <a:gridCol w="386637">
                  <a:extLst>
                    <a:ext uri="{9D8B030D-6E8A-4147-A177-3AD203B41FA5}">
                      <a16:colId xmlns:a16="http://schemas.microsoft.com/office/drawing/2014/main" val="3634897046"/>
                    </a:ext>
                  </a:extLst>
                </a:gridCol>
                <a:gridCol w="529112">
                  <a:extLst>
                    <a:ext uri="{9D8B030D-6E8A-4147-A177-3AD203B41FA5}">
                      <a16:colId xmlns:a16="http://schemas.microsoft.com/office/drawing/2014/main" val="2648128589"/>
                    </a:ext>
                  </a:extLst>
                </a:gridCol>
                <a:gridCol w="573562">
                  <a:extLst>
                    <a:ext uri="{9D8B030D-6E8A-4147-A177-3AD203B41FA5}">
                      <a16:colId xmlns:a16="http://schemas.microsoft.com/office/drawing/2014/main" val="597435939"/>
                    </a:ext>
                  </a:extLst>
                </a:gridCol>
                <a:gridCol w="177130">
                  <a:extLst>
                    <a:ext uri="{9D8B030D-6E8A-4147-A177-3AD203B41FA5}">
                      <a16:colId xmlns:a16="http://schemas.microsoft.com/office/drawing/2014/main" val="1067284555"/>
                    </a:ext>
                  </a:extLst>
                </a:gridCol>
                <a:gridCol w="573562">
                  <a:extLst>
                    <a:ext uri="{9D8B030D-6E8A-4147-A177-3AD203B41FA5}">
                      <a16:colId xmlns:a16="http://schemas.microsoft.com/office/drawing/2014/main" val="2881625692"/>
                    </a:ext>
                  </a:extLst>
                </a:gridCol>
                <a:gridCol w="451077">
                  <a:extLst>
                    <a:ext uri="{9D8B030D-6E8A-4147-A177-3AD203B41FA5}">
                      <a16:colId xmlns:a16="http://schemas.microsoft.com/office/drawing/2014/main" val="3902239883"/>
                    </a:ext>
                  </a:extLst>
                </a:gridCol>
                <a:gridCol w="441162">
                  <a:extLst>
                    <a:ext uri="{9D8B030D-6E8A-4147-A177-3AD203B41FA5}">
                      <a16:colId xmlns:a16="http://schemas.microsoft.com/office/drawing/2014/main" val="1632853210"/>
                    </a:ext>
                  </a:extLst>
                </a:gridCol>
                <a:gridCol w="490732">
                  <a:extLst>
                    <a:ext uri="{9D8B030D-6E8A-4147-A177-3AD203B41FA5}">
                      <a16:colId xmlns:a16="http://schemas.microsoft.com/office/drawing/2014/main" val="1233260542"/>
                    </a:ext>
                  </a:extLst>
                </a:gridCol>
                <a:gridCol w="751362">
                  <a:extLst>
                    <a:ext uri="{9D8B030D-6E8A-4147-A177-3AD203B41FA5}">
                      <a16:colId xmlns:a16="http://schemas.microsoft.com/office/drawing/2014/main" val="166984003"/>
                    </a:ext>
                  </a:extLst>
                </a:gridCol>
                <a:gridCol w="351939">
                  <a:extLst>
                    <a:ext uri="{9D8B030D-6E8A-4147-A177-3AD203B41FA5}">
                      <a16:colId xmlns:a16="http://schemas.microsoft.com/office/drawing/2014/main" val="1344549670"/>
                    </a:ext>
                  </a:extLst>
                </a:gridCol>
                <a:gridCol w="155806">
                  <a:extLst>
                    <a:ext uri="{9D8B030D-6E8A-4147-A177-3AD203B41FA5}">
                      <a16:colId xmlns:a16="http://schemas.microsoft.com/office/drawing/2014/main" val="2180421067"/>
                    </a:ext>
                  </a:extLst>
                </a:gridCol>
                <a:gridCol w="295271">
                  <a:extLst>
                    <a:ext uri="{9D8B030D-6E8A-4147-A177-3AD203B41FA5}">
                      <a16:colId xmlns:a16="http://schemas.microsoft.com/office/drawing/2014/main" val="3330656306"/>
                    </a:ext>
                  </a:extLst>
                </a:gridCol>
                <a:gridCol w="154309">
                  <a:extLst>
                    <a:ext uri="{9D8B030D-6E8A-4147-A177-3AD203B41FA5}">
                      <a16:colId xmlns:a16="http://schemas.microsoft.com/office/drawing/2014/main" val="1356534550"/>
                    </a:ext>
                  </a:extLst>
                </a:gridCol>
                <a:gridCol w="539903">
                  <a:extLst>
                    <a:ext uri="{9D8B030D-6E8A-4147-A177-3AD203B41FA5}">
                      <a16:colId xmlns:a16="http://schemas.microsoft.com/office/drawing/2014/main" val="4087430205"/>
                    </a:ext>
                  </a:extLst>
                </a:gridCol>
                <a:gridCol w="214477">
                  <a:extLst>
                    <a:ext uri="{9D8B030D-6E8A-4147-A177-3AD203B41FA5}">
                      <a16:colId xmlns:a16="http://schemas.microsoft.com/office/drawing/2014/main" val="116898786"/>
                    </a:ext>
                  </a:extLst>
                </a:gridCol>
                <a:gridCol w="313212">
                  <a:extLst>
                    <a:ext uri="{9D8B030D-6E8A-4147-A177-3AD203B41FA5}">
                      <a16:colId xmlns:a16="http://schemas.microsoft.com/office/drawing/2014/main" val="2572166620"/>
                    </a:ext>
                  </a:extLst>
                </a:gridCol>
                <a:gridCol w="573562">
                  <a:extLst>
                    <a:ext uri="{9D8B030D-6E8A-4147-A177-3AD203B41FA5}">
                      <a16:colId xmlns:a16="http://schemas.microsoft.com/office/drawing/2014/main" val="3084677718"/>
                    </a:ext>
                  </a:extLst>
                </a:gridCol>
                <a:gridCol w="426292">
                  <a:extLst>
                    <a:ext uri="{9D8B030D-6E8A-4147-A177-3AD203B41FA5}">
                      <a16:colId xmlns:a16="http://schemas.microsoft.com/office/drawing/2014/main" val="2583433325"/>
                    </a:ext>
                  </a:extLst>
                </a:gridCol>
                <a:gridCol w="662462">
                  <a:extLst>
                    <a:ext uri="{9D8B030D-6E8A-4147-A177-3AD203B41FA5}">
                      <a16:colId xmlns:a16="http://schemas.microsoft.com/office/drawing/2014/main" val="1436591845"/>
                    </a:ext>
                  </a:extLst>
                </a:gridCol>
                <a:gridCol w="307327">
                  <a:extLst>
                    <a:ext uri="{9D8B030D-6E8A-4147-A177-3AD203B41FA5}">
                      <a16:colId xmlns:a16="http://schemas.microsoft.com/office/drawing/2014/main" val="176886177"/>
                    </a:ext>
                  </a:extLst>
                </a:gridCol>
              </a:tblGrid>
              <a:tr h="225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기간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금액 구간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캠페인 목적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채널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평균 비용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평균 노출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</a:rPr>
                        <a:t>평균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평균 클릭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FFFFFF"/>
                          </a:solidFill>
                          <a:effectLst/>
                        </a:rPr>
                        <a:t>CPM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FFFFFF"/>
                          </a:solidFill>
                          <a:effectLst/>
                        </a:rPr>
                        <a:t>CPC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FFFFFF"/>
                          </a:solidFill>
                          <a:effectLst/>
                        </a:rPr>
                        <a:t>CTR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평균 영상 조회수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VTR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CPV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CPV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</a:rPr>
                        <a:t>평균 앱 설치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</a:rPr>
                        <a:t>평균 앱 설치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CPI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CPI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FFFFFF"/>
                          </a:solidFill>
                          <a:effectLst/>
                        </a:rPr>
                        <a:t>평균 전환 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</a:rPr>
                        <a:t>CPA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</a:rPr>
                        <a:t>평균 전환 금액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FFFFFF"/>
                          </a:solidFill>
                          <a:effectLst/>
                        </a:rPr>
                        <a:t>ROAS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1770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2021.04.01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  <a:r>
                        <a:rPr lang="ko-KR" altLang="en-US" sz="700" dirty="0">
                          <a:effectLst/>
                        </a:rPr>
                        <a:t>천</a:t>
                      </a:r>
                      <a:endParaRPr lang="en-US" altLang="ko-KR" sz="700" dirty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~</a:t>
                      </a:r>
                    </a:p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  <a:r>
                        <a:rPr lang="ko-KR" altLang="en-US" sz="700" dirty="0">
                          <a:effectLst/>
                        </a:rPr>
                        <a:t>억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1,200,000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205,000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17.08%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75013"/>
                  </a:ext>
                </a:extLst>
              </a:tr>
              <a:tr h="111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415,000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00688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29833"/>
                  </a:ext>
                </a:extLst>
              </a:tr>
              <a:tr h="225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0.13%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34102"/>
                  </a:ext>
                </a:extLst>
              </a:tr>
              <a:tr h="1102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457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457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210,526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4,376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4.81%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04584"/>
                  </a:ext>
                </a:extLst>
              </a:tr>
              <a:tr h="2221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2,105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364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22630"/>
                  </a:ext>
                </a:extLst>
              </a:tr>
              <a:tr h="225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0.23%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1.38%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150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15717"/>
                  </a:ext>
                </a:extLst>
              </a:tr>
              <a:tr h="1135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26,667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2,250,000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1500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5,900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98181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2021.04.02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1,200,000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4,167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1,429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205,000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17.08%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57932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브랜딩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>
                          <a:effectLst/>
                        </a:rPr>
                        <a:t>-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2,400,000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1,778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415,000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17.29%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19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89879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18,000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7,647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361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0.12%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79365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464648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457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457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210,526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4,376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4.81%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69567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2,105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364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93238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50,000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0.23%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6,000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1,667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8094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291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1.38%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17.50%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150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19919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850,000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2,353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444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26,667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2,250,000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016700"/>
                  </a:ext>
                </a:extLst>
              </a:tr>
              <a:tr h="324000">
                <a:tc gridSpan="2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행 생략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69329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  <a:r>
                        <a:rPr lang="ko-KR" altLang="en-US" sz="700" dirty="0">
                          <a:effectLst/>
                        </a:rPr>
                        <a:t>천</a:t>
                      </a:r>
                      <a:endParaRPr lang="en-US" altLang="ko-KR" sz="700" dirty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~</a:t>
                      </a:r>
                    </a:p>
                    <a:p>
                      <a:pPr algn="ctr" rtl="0" font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  <a:r>
                        <a:rPr lang="ko-KR" altLang="en-US" sz="700" dirty="0">
                          <a:effectLst/>
                        </a:rPr>
                        <a:t>억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1,500,000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7,500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0.13%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1,000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62834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관심 유도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구글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Web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457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210,526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4,376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4.81%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80869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>
                          <a:effectLst/>
                        </a:rPr>
                        <a:t>카카오모먼트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</a:rPr>
                        <a:t>AOS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950,000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5,500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2,105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364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0.58%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0.00%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600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3,333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43279"/>
                  </a:ext>
                </a:extLst>
              </a:tr>
              <a:tr h="118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2021.04.07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전환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dirty="0">
                          <a:effectLst/>
                        </a:rPr>
                        <a:t>페이스북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iOS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10,000,000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2,222,222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50,000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4,500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2.25%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5,000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0.23%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2,000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6,000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1,667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ko-KR" sz="700" dirty="0">
                        <a:effectLst/>
                      </a:endParaRP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dirty="0">
                          <a:effectLst/>
                        </a:rPr>
                        <a:t>- </a:t>
                      </a:r>
                    </a:p>
                  </a:txBody>
                  <a:tcPr marL="16906" marR="1690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728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8E8447-0DC6-42F3-986F-D58AEACC2829}"/>
              </a:ext>
            </a:extLst>
          </p:cNvPr>
          <p:cNvSpPr txBox="1"/>
          <p:nvPr/>
        </p:nvSpPr>
        <p:spPr>
          <a:xfrm>
            <a:off x="506867" y="1537471"/>
            <a:ext cx="2032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설정 조건</a:t>
            </a:r>
            <a:endParaRPr lang="en-US" altLang="ko-KR" sz="800" b="1" dirty="0"/>
          </a:p>
          <a:p>
            <a:r>
              <a:rPr lang="en-US" altLang="ko-KR" sz="800" dirty="0"/>
              <a:t>1) </a:t>
            </a:r>
            <a:r>
              <a:rPr lang="ko-KR" altLang="en-US" sz="800" dirty="0"/>
              <a:t>기간</a:t>
            </a:r>
            <a:r>
              <a:rPr lang="en-US" altLang="ko-KR" sz="800" dirty="0"/>
              <a:t>: 2021.04.01~2021.04.07</a:t>
            </a:r>
          </a:p>
          <a:p>
            <a:r>
              <a:rPr lang="en-US" altLang="ko-KR" sz="800" dirty="0"/>
              <a:t>2) </a:t>
            </a:r>
            <a:r>
              <a:rPr lang="ko-KR" altLang="en-US" sz="800" dirty="0"/>
              <a:t>기간단위</a:t>
            </a:r>
            <a:r>
              <a:rPr lang="en-US" altLang="ko-KR" sz="800" dirty="0"/>
              <a:t>: </a:t>
            </a:r>
            <a:r>
              <a:rPr lang="ko-KR" altLang="en-US" sz="800" dirty="0"/>
              <a:t>일</a:t>
            </a:r>
            <a:endParaRPr lang="en-US" altLang="ko-KR" sz="800" dirty="0"/>
          </a:p>
          <a:p>
            <a:r>
              <a:rPr lang="en-US" altLang="ko-KR" sz="800" dirty="0"/>
              <a:t>3) </a:t>
            </a:r>
            <a:r>
              <a:rPr lang="ko-KR" altLang="en-US" sz="800" dirty="0"/>
              <a:t>소진금액</a:t>
            </a:r>
            <a:r>
              <a:rPr lang="en-US" altLang="ko-KR" sz="800" dirty="0"/>
              <a:t>: 5</a:t>
            </a:r>
            <a:r>
              <a:rPr lang="ko-KR" altLang="en-US" sz="800" dirty="0"/>
              <a:t>천만원 </a:t>
            </a:r>
            <a:r>
              <a:rPr lang="en-US" altLang="ko-KR" sz="800" dirty="0"/>
              <a:t>~ 1</a:t>
            </a:r>
            <a:r>
              <a:rPr lang="ko-KR" altLang="en-US" sz="800" dirty="0"/>
              <a:t>억원</a:t>
            </a:r>
            <a:endParaRPr lang="en-US" altLang="ko-KR" sz="800" dirty="0"/>
          </a:p>
          <a:p>
            <a:r>
              <a:rPr lang="en-US" altLang="ko-KR" sz="800" dirty="0"/>
              <a:t>4) OS:</a:t>
            </a:r>
            <a:r>
              <a:rPr lang="ko-KR" altLang="en-US" sz="800" dirty="0"/>
              <a:t> 전체</a:t>
            </a:r>
            <a:endParaRPr lang="en-US" altLang="ko-KR" sz="800" dirty="0"/>
          </a:p>
          <a:p>
            <a:r>
              <a:rPr lang="en-US" altLang="ko-KR" sz="800" dirty="0"/>
              <a:t>5) </a:t>
            </a:r>
            <a:r>
              <a:rPr lang="ko-KR" altLang="en-US" sz="800" dirty="0"/>
              <a:t>캠페인 목적</a:t>
            </a:r>
            <a:r>
              <a:rPr lang="en-US" altLang="ko-KR" sz="800" dirty="0"/>
              <a:t>: </a:t>
            </a:r>
            <a:r>
              <a:rPr lang="ko-KR" altLang="en-US" sz="800" dirty="0"/>
              <a:t>전체</a:t>
            </a:r>
            <a:endParaRPr lang="en-US" altLang="ko-KR" sz="800" dirty="0"/>
          </a:p>
          <a:p>
            <a:r>
              <a:rPr lang="en-US" altLang="ko-KR" sz="800" dirty="0"/>
              <a:t>6) </a:t>
            </a:r>
            <a:r>
              <a:rPr lang="ko-KR" altLang="en-US" sz="800" dirty="0"/>
              <a:t>채널</a:t>
            </a:r>
            <a:r>
              <a:rPr lang="en-US" altLang="ko-KR" sz="800" dirty="0"/>
              <a:t>: </a:t>
            </a:r>
            <a:r>
              <a:rPr lang="ko-KR" altLang="en-US" sz="800" dirty="0"/>
              <a:t>구글 </a:t>
            </a:r>
            <a:r>
              <a:rPr lang="en-US" altLang="ko-KR" sz="800" dirty="0"/>
              <a:t>/ </a:t>
            </a:r>
            <a:r>
              <a:rPr lang="ko-KR" altLang="en-US" sz="800" dirty="0"/>
              <a:t>페이스북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카카오모먼트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098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B7806C4-7D5D-3B42-B875-DF859CB2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03777"/>
              </p:ext>
            </p:extLst>
          </p:nvPr>
        </p:nvGraphicFramePr>
        <p:xfrm>
          <a:off x="9441856" y="1399089"/>
          <a:ext cx="27129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#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  <a:ea typeface="NanumSquare" panose="020B0600000101010101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신규분석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분석유형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기본분석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기본값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):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사용자가 설정한 조건을 기준으로만 분석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필터</a:t>
                      </a: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 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필수항목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상세카테고리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기간단위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기간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127000" marR="0" lvl="0" indent="-127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카테고리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카테고리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상세카테고리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TW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내 등록된 서비스의 카테고리정보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latin typeface="+mn-ea"/>
                        <a:ea typeface="NanumSquare 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○ 기간 </a:t>
                      </a:r>
                      <a:r>
                        <a:rPr lang="en-US" altLang="ko-KR" sz="900" b="1" dirty="0">
                          <a:latin typeface="+mn-ea"/>
                          <a:ea typeface="NanumSquare Bold" panose="020B0600000101010101"/>
                        </a:rPr>
                        <a:t>/ </a:t>
                      </a:r>
                      <a:r>
                        <a:rPr lang="ko-KR" altLang="en-US" sz="900" b="1" dirty="0">
                          <a:latin typeface="+mn-ea"/>
                          <a:ea typeface="NanumSquare Bold" panose="020B0600000101010101"/>
                        </a:rPr>
                        <a:t>기간단위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기간단위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집행데이터의 집계 기준의로 일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주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월 로 구분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2019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월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일 데이터 부터 조회 가능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  <a:p>
                      <a:pPr marL="127000" indent="-127000" algn="l" latinLnBrk="1"/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기간 범위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최대 </a:t>
                      </a:r>
                      <a:r>
                        <a:rPr lang="en-US" altLang="ko-KR" sz="900" dirty="0">
                          <a:latin typeface="+mn-ea"/>
                          <a:ea typeface="NanumSquare" panose="020B0600000101010101"/>
                        </a:rPr>
                        <a:t>2</a:t>
                      </a:r>
                      <a:r>
                        <a:rPr lang="ko-KR" altLang="en-US" sz="900" dirty="0" err="1">
                          <a:latin typeface="+mn-ea"/>
                          <a:ea typeface="NanumSquare" panose="020B0600000101010101"/>
                        </a:rPr>
                        <a:t>개월치</a:t>
                      </a:r>
                      <a:r>
                        <a:rPr lang="ko-KR" altLang="en-US" sz="900" dirty="0">
                          <a:latin typeface="+mn-ea"/>
                          <a:ea typeface="NanumSquare" panose="020B0600000101010101"/>
                        </a:rPr>
                        <a:t> 데이터 조회 가능</a:t>
                      </a:r>
                      <a:endParaRPr lang="en-US" altLang="ko-KR" sz="900" dirty="0">
                        <a:latin typeface="+mn-ea"/>
                        <a:ea typeface="NanumSquare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55825"/>
                  </a:ext>
                </a:extLst>
              </a:tr>
            </a:tbl>
          </a:graphicData>
        </a:graphic>
      </p:graphicFrame>
      <p:sp>
        <p:nvSpPr>
          <p:cNvPr id="59" name="Text Box 2">
            <a:extLst>
              <a:ext uri="{FF2B5EF4-FFF2-40B4-BE49-F238E27FC236}">
                <a16:creationId xmlns:a16="http://schemas.microsoft.com/office/drawing/2014/main" id="{A81A7703-2156-4A44-84BA-F8EB4B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8" y="77276"/>
            <a:ext cx="160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/>
              </a:rPr>
              <a:t> 화면 설계</a:t>
            </a:r>
            <a:endParaRPr lang="en-US" altLang="ko-KR" sz="2000" b="1" kern="1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2F95D-FC0D-445A-8E01-9E7A10E36EB1}"/>
              </a:ext>
            </a:extLst>
          </p:cNvPr>
          <p:cNvGrpSpPr/>
          <p:nvPr/>
        </p:nvGrpSpPr>
        <p:grpSpPr>
          <a:xfrm>
            <a:off x="36258" y="1202100"/>
            <a:ext cx="9328839" cy="352945"/>
            <a:chOff x="36258" y="1202100"/>
            <a:chExt cx="9328839" cy="3529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0D3944C-AABB-4B71-947D-49A78779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8" y="1202100"/>
              <a:ext cx="8665406" cy="35294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C8DEF8-F495-4C4E-B2D0-502BAD064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06"/>
            <a:stretch/>
          </p:blipFill>
          <p:spPr>
            <a:xfrm>
              <a:off x="4894226" y="1202100"/>
              <a:ext cx="4470871" cy="35294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E3A81-EACF-8741-B204-E44FA87DFF1E}"/>
              </a:ext>
            </a:extLst>
          </p:cNvPr>
          <p:cNvSpPr/>
          <p:nvPr/>
        </p:nvSpPr>
        <p:spPr>
          <a:xfrm>
            <a:off x="31178" y="1185914"/>
            <a:ext cx="9333919" cy="5110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anumSquare" panose="020B0600000101010101" pitchFamily="34" charset="-127"/>
              <a:ea typeface="NanumSquare" panose="020B0600000101010101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6E31028-9A9B-46BF-9090-429F54AD5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38026"/>
              </p:ext>
            </p:extLst>
          </p:nvPr>
        </p:nvGraphicFramePr>
        <p:xfrm>
          <a:off x="31179" y="1547318"/>
          <a:ext cx="12444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70">
                  <a:extLst>
                    <a:ext uri="{9D8B030D-6E8A-4147-A177-3AD203B41FA5}">
                      <a16:colId xmlns:a16="http://schemas.microsoft.com/office/drawing/2014/main" val="3497426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Ad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insight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0153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474EC-9F99-404E-9165-DE1819A9832A}"/>
              </a:ext>
            </a:extLst>
          </p:cNvPr>
          <p:cNvSpPr/>
          <p:nvPr/>
        </p:nvSpPr>
        <p:spPr>
          <a:xfrm>
            <a:off x="36259" y="1818897"/>
            <a:ext cx="9328837" cy="27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04F6FA-1531-413C-B0F1-CF988244E1A7}"/>
              </a:ext>
            </a:extLst>
          </p:cNvPr>
          <p:cNvSpPr txBox="1"/>
          <p:nvPr/>
        </p:nvSpPr>
        <p:spPr>
          <a:xfrm>
            <a:off x="1040990" y="6613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신규분석 기능 설명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55818A-EA1D-4686-AC79-F4E8692E3375}"/>
              </a:ext>
            </a:extLst>
          </p:cNvPr>
          <p:cNvSpPr txBox="1"/>
          <p:nvPr/>
        </p:nvSpPr>
        <p:spPr>
          <a:xfrm>
            <a:off x="10020260" y="6613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latin typeface="NanumSquare" panose="020B0600000101010101" pitchFamily="34" charset="-127"/>
                <a:ea typeface="NanumSquare" panose="020B0600000101010101"/>
              </a:rPr>
              <a:t>jin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556AB-6C3B-460C-B7F8-9EF0FB7A89B4}"/>
              </a:ext>
            </a:extLst>
          </p:cNvPr>
          <p:cNvSpPr/>
          <p:nvPr/>
        </p:nvSpPr>
        <p:spPr>
          <a:xfrm>
            <a:off x="36259" y="6039961"/>
            <a:ext cx="932883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/>
              </a:rPr>
              <a:t>다음페이지 계속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ADDF1-BFDD-EF45-9D30-DCC7B8D98DBE}"/>
              </a:ext>
            </a:extLst>
          </p:cNvPr>
          <p:cNvSpPr txBox="1"/>
          <p:nvPr/>
        </p:nvSpPr>
        <p:spPr>
          <a:xfrm>
            <a:off x="11425763" y="661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A901B-0C19-4FE5-9F98-F27B91A6D7E4}"/>
              </a:ext>
            </a:extLst>
          </p:cNvPr>
          <p:cNvSpPr txBox="1"/>
          <p:nvPr/>
        </p:nvSpPr>
        <p:spPr>
          <a:xfrm>
            <a:off x="1040990" y="923400"/>
            <a:ext cx="24785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latin typeface="NanumSquare" panose="020B0600000101010101" pitchFamily="34" charset="-127"/>
                <a:ea typeface="NanumSquare" panose="020B0600000101010101"/>
              </a:rPr>
              <a:t>애드인사이트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신규분석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&gt;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분석유형 </a:t>
            </a:r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/ </a:t>
            </a:r>
            <a:r>
              <a:rPr kumimoji="1" lang="ko-KR" altLang="en-US" sz="900" dirty="0">
                <a:latin typeface="NanumSquare" panose="020B0600000101010101" pitchFamily="34" charset="-127"/>
                <a:ea typeface="NanumSquare" panose="020B0600000101010101"/>
              </a:rPr>
              <a:t>필터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52CCF1-9633-4E51-98A4-1B574A59A9F9}"/>
              </a:ext>
            </a:extLst>
          </p:cNvPr>
          <p:cNvSpPr txBox="1"/>
          <p:nvPr/>
        </p:nvSpPr>
        <p:spPr>
          <a:xfrm>
            <a:off x="11425763" y="91482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NanumSquare" panose="020B0600000101010101" pitchFamily="34" charset="-127"/>
                <a:ea typeface="NanumSquare" panose="020B0600000101010101"/>
              </a:rPr>
              <a:t>2021-04-21</a:t>
            </a:r>
            <a:endParaRPr kumimoji="1" lang="ko-Kore-KR" altLang="en-US" sz="900" dirty="0">
              <a:latin typeface="NanumSquare" panose="020B0600000101010101" pitchFamily="34" charset="-127"/>
              <a:ea typeface="NanumSquare" panose="020B0600000101010101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B7F362-678B-428F-883B-A77C48F4220C}"/>
              </a:ext>
            </a:extLst>
          </p:cNvPr>
          <p:cNvSpPr/>
          <p:nvPr/>
        </p:nvSpPr>
        <p:spPr>
          <a:xfrm>
            <a:off x="8491110" y="1875247"/>
            <a:ext cx="678053" cy="163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ea typeface="NanumSquare Bold" panose="020B0600000101010101"/>
              </a:rPr>
              <a:t>분석 내역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77AEA1-F55A-411D-934A-F4D7A33D5C47}"/>
              </a:ext>
            </a:extLst>
          </p:cNvPr>
          <p:cNvSpPr txBox="1"/>
          <p:nvPr/>
        </p:nvSpPr>
        <p:spPr>
          <a:xfrm>
            <a:off x="92384" y="18530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신규 분석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9F2FFE-FA18-48E3-ADAC-61F18E2A4583}"/>
              </a:ext>
            </a:extLst>
          </p:cNvPr>
          <p:cNvSpPr txBox="1"/>
          <p:nvPr/>
        </p:nvSpPr>
        <p:spPr>
          <a:xfrm>
            <a:off x="232688" y="30189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341A51-6785-44E4-BEDE-BDCDEC2EEB6E}"/>
              </a:ext>
            </a:extLst>
          </p:cNvPr>
          <p:cNvSpPr/>
          <p:nvPr/>
        </p:nvSpPr>
        <p:spPr>
          <a:xfrm>
            <a:off x="1005135" y="2911920"/>
            <a:ext cx="8240465" cy="20803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8101A6-C0E0-423A-8F4C-24A161493AA8}"/>
              </a:ext>
            </a:extLst>
          </p:cNvPr>
          <p:cNvSpPr/>
          <p:nvPr/>
        </p:nvSpPr>
        <p:spPr>
          <a:xfrm>
            <a:off x="2367299" y="3023314"/>
            <a:ext cx="231918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쇼핑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146288-FA36-472E-8462-5E03C11190DD}"/>
              </a:ext>
            </a:extLst>
          </p:cNvPr>
          <p:cNvSpPr/>
          <p:nvPr/>
        </p:nvSpPr>
        <p:spPr>
          <a:xfrm>
            <a:off x="2364334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8CD8D71-7AD7-4C17-BDDD-71C6D1EB45A9}"/>
              </a:ext>
            </a:extLst>
          </p:cNvPr>
          <p:cNvSpPr/>
          <p:nvPr/>
        </p:nvSpPr>
        <p:spPr>
          <a:xfrm>
            <a:off x="6261669" y="3023314"/>
            <a:ext cx="2072434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오픈마켓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FEB916-1BDE-47F5-90E4-2C62CA1DE622}"/>
              </a:ext>
            </a:extLst>
          </p:cNvPr>
          <p:cNvSpPr txBox="1"/>
          <p:nvPr/>
        </p:nvSpPr>
        <p:spPr>
          <a:xfrm>
            <a:off x="5059936" y="303923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상세 카테고리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B6CA8-CDF1-47DC-B73F-37F994C5C7C0}"/>
              </a:ext>
            </a:extLst>
          </p:cNvPr>
          <p:cNvSpPr txBox="1"/>
          <p:nvPr/>
        </p:nvSpPr>
        <p:spPr>
          <a:xfrm>
            <a:off x="1318488" y="30392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카테고리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2EC45-6EB9-4778-875B-D7A1ECCC720F}"/>
              </a:ext>
            </a:extLst>
          </p:cNvPr>
          <p:cNvSpPr txBox="1"/>
          <p:nvPr/>
        </p:nvSpPr>
        <p:spPr>
          <a:xfrm>
            <a:off x="1318488" y="408793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금액 구간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7FDA11A-6F36-426F-B197-C0CC4AB81A24}"/>
              </a:ext>
            </a:extLst>
          </p:cNvPr>
          <p:cNvSpPr/>
          <p:nvPr/>
        </p:nvSpPr>
        <p:spPr>
          <a:xfrm>
            <a:off x="6260903" y="4071465"/>
            <a:ext cx="207349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AOS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0C3499-FCC8-42C9-B9EE-47F11EBFA825}"/>
              </a:ext>
            </a:extLst>
          </p:cNvPr>
          <p:cNvSpPr txBox="1"/>
          <p:nvPr/>
        </p:nvSpPr>
        <p:spPr>
          <a:xfrm>
            <a:off x="5059936" y="4087939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OS</a:t>
            </a:r>
            <a:endParaRPr lang="ko-KR" altLang="en-US" sz="8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62A6-1BE2-4860-BA60-4531C1FE68E9}"/>
              </a:ext>
            </a:extLst>
          </p:cNvPr>
          <p:cNvSpPr txBox="1"/>
          <p:nvPr/>
        </p:nvSpPr>
        <p:spPr>
          <a:xfrm>
            <a:off x="1318488" y="46018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캠페인 목적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1153371-A370-486C-8F42-952545C78180}"/>
              </a:ext>
            </a:extLst>
          </p:cNvPr>
          <p:cNvSpPr/>
          <p:nvPr/>
        </p:nvSpPr>
        <p:spPr>
          <a:xfrm>
            <a:off x="1194824" y="306654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385DF0-D2AC-4015-AAE8-280C6D598542}"/>
              </a:ext>
            </a:extLst>
          </p:cNvPr>
          <p:cNvSpPr/>
          <p:nvPr/>
        </p:nvSpPr>
        <p:spPr>
          <a:xfrm>
            <a:off x="1225339" y="3094625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50AF57A-7483-4934-9AC0-7C40ECABD2A2}"/>
              </a:ext>
            </a:extLst>
          </p:cNvPr>
          <p:cNvSpPr/>
          <p:nvPr/>
        </p:nvSpPr>
        <p:spPr>
          <a:xfrm>
            <a:off x="1194824" y="4638752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A113841-8D3B-41BD-9DAB-F88F668125CE}"/>
              </a:ext>
            </a:extLst>
          </p:cNvPr>
          <p:cNvSpPr/>
          <p:nvPr/>
        </p:nvSpPr>
        <p:spPr>
          <a:xfrm>
            <a:off x="1225339" y="4666835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0C7A53F-0DB5-4C3B-B351-7AD737AE532F}"/>
              </a:ext>
            </a:extLst>
          </p:cNvPr>
          <p:cNvSpPr/>
          <p:nvPr/>
        </p:nvSpPr>
        <p:spPr>
          <a:xfrm>
            <a:off x="4956052" y="3099706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66C5EF1-3807-4588-8D1B-214139F4E12D}"/>
              </a:ext>
            </a:extLst>
          </p:cNvPr>
          <p:cNvSpPr/>
          <p:nvPr/>
        </p:nvSpPr>
        <p:spPr>
          <a:xfrm>
            <a:off x="4986567" y="3127789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2201522-B286-4565-877C-E9747E659E6B}"/>
              </a:ext>
            </a:extLst>
          </p:cNvPr>
          <p:cNvSpPr/>
          <p:nvPr/>
        </p:nvSpPr>
        <p:spPr>
          <a:xfrm>
            <a:off x="1194824" y="414844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4919864-07CB-4269-BAF8-D0AB73D1EEAD}"/>
              </a:ext>
            </a:extLst>
          </p:cNvPr>
          <p:cNvSpPr/>
          <p:nvPr/>
        </p:nvSpPr>
        <p:spPr>
          <a:xfrm>
            <a:off x="4960138" y="413585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A77BBD1-83B0-4BD2-B78C-E35CA8012AD4}"/>
              </a:ext>
            </a:extLst>
          </p:cNvPr>
          <p:cNvSpPr/>
          <p:nvPr/>
        </p:nvSpPr>
        <p:spPr>
          <a:xfrm>
            <a:off x="6261669" y="3558398"/>
            <a:ext cx="2060805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2021-04-01 ~ 2021-04-21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FF3543-A215-4F7B-A169-39CD814A6B13}"/>
              </a:ext>
            </a:extLst>
          </p:cNvPr>
          <p:cNvSpPr/>
          <p:nvPr/>
        </p:nvSpPr>
        <p:spPr>
          <a:xfrm>
            <a:off x="2364334" y="3558398"/>
            <a:ext cx="638699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C8B5F8-E059-4571-885B-EB642528D4BD}"/>
              </a:ext>
            </a:extLst>
          </p:cNvPr>
          <p:cNvSpPr txBox="1"/>
          <p:nvPr/>
        </p:nvSpPr>
        <p:spPr>
          <a:xfrm>
            <a:off x="1297167" y="357459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 단위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F557750-F480-4529-BF44-8127DF01B34B}"/>
              </a:ext>
            </a:extLst>
          </p:cNvPr>
          <p:cNvSpPr txBox="1"/>
          <p:nvPr/>
        </p:nvSpPr>
        <p:spPr>
          <a:xfrm>
            <a:off x="5079716" y="35745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기간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D39F1D-B3A4-4AA9-BB12-B2C7EE74FE23}"/>
              </a:ext>
            </a:extLst>
          </p:cNvPr>
          <p:cNvSpPr/>
          <p:nvPr/>
        </p:nvSpPr>
        <p:spPr>
          <a:xfrm>
            <a:off x="4956052" y="3636634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389F5CD-23ED-403D-B99B-0DF64CC22D4E}"/>
              </a:ext>
            </a:extLst>
          </p:cNvPr>
          <p:cNvSpPr/>
          <p:nvPr/>
        </p:nvSpPr>
        <p:spPr>
          <a:xfrm>
            <a:off x="4986567" y="3664717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927824-1F92-42F4-A72C-623DBADE9E9A}"/>
              </a:ext>
            </a:extLst>
          </p:cNvPr>
          <p:cNvSpPr/>
          <p:nvPr/>
        </p:nvSpPr>
        <p:spPr>
          <a:xfrm>
            <a:off x="1193283" y="3603470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28FC-8C06-40BD-9C6D-A09D6E045015}"/>
              </a:ext>
            </a:extLst>
          </p:cNvPr>
          <p:cNvSpPr/>
          <p:nvPr/>
        </p:nvSpPr>
        <p:spPr>
          <a:xfrm>
            <a:off x="1223798" y="3631553"/>
            <a:ext cx="73369" cy="73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C426F1-AED0-4168-8EA5-F6D7BD2BBC7B}"/>
              </a:ext>
            </a:extLst>
          </p:cNvPr>
          <p:cNvSpPr txBox="1"/>
          <p:nvPr/>
        </p:nvSpPr>
        <p:spPr>
          <a:xfrm>
            <a:off x="232688" y="23635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분석유형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39DA8-6277-4642-A6A5-F0AF0C108510}"/>
              </a:ext>
            </a:extLst>
          </p:cNvPr>
          <p:cNvGrpSpPr/>
          <p:nvPr/>
        </p:nvGrpSpPr>
        <p:grpSpPr>
          <a:xfrm>
            <a:off x="6260903" y="4585382"/>
            <a:ext cx="2073493" cy="278617"/>
            <a:chOff x="2367299" y="5115809"/>
            <a:chExt cx="2073493" cy="27861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3CD3057-0D71-4EFC-951C-89FD923891E2}"/>
                </a:ext>
              </a:extLst>
            </p:cNvPr>
            <p:cNvSpPr/>
            <p:nvPr/>
          </p:nvSpPr>
          <p:spPr>
            <a:xfrm>
              <a:off x="2367299" y="5115809"/>
              <a:ext cx="2073493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2203AC6-38AF-4544-8BA2-87233C38EE13}"/>
                </a:ext>
              </a:extLst>
            </p:cNvPr>
            <p:cNvSpPr/>
            <p:nvPr/>
          </p:nvSpPr>
          <p:spPr>
            <a:xfrm>
              <a:off x="249243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2FE82BD-033A-4AFD-B5B7-7C53B7E05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25" t="90417" r="95641" b="2790"/>
            <a:stretch/>
          </p:blipFill>
          <p:spPr>
            <a:xfrm>
              <a:off x="4206219" y="5151937"/>
              <a:ext cx="218779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9D527B60-1612-4E0E-9745-B67E5C405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" t="72249" r="95614" b="20958"/>
            <a:stretch/>
          </p:blipFill>
          <p:spPr>
            <a:xfrm>
              <a:off x="3699828" y="5137746"/>
              <a:ext cx="226727" cy="2009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8E7F23AB-912C-48F0-BD4C-D1E21F43E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0" t="54203" r="95863" b="40121"/>
            <a:stretch/>
          </p:blipFill>
          <p:spPr>
            <a:xfrm>
              <a:off x="3243837" y="5151936"/>
              <a:ext cx="163081" cy="1679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DE76525-7D23-4A89-B7AC-70FD71C72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16" t="36245" r="95916" b="58079"/>
            <a:stretch/>
          </p:blipFill>
          <p:spPr>
            <a:xfrm>
              <a:off x="2745813" y="5151937"/>
              <a:ext cx="163081" cy="16794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0023B34-A260-4BC4-854D-0ACC0392D2E3}"/>
                </a:ext>
              </a:extLst>
            </p:cNvPr>
            <p:cNvSpPr/>
            <p:nvPr/>
          </p:nvSpPr>
          <p:spPr>
            <a:xfrm>
              <a:off x="300729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ABF0962-2038-4C0A-948B-D89A6EF2C3E6}"/>
                </a:ext>
              </a:extLst>
            </p:cNvPr>
            <p:cNvSpPr/>
            <p:nvPr/>
          </p:nvSpPr>
          <p:spPr>
            <a:xfrm>
              <a:off x="3526906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4232B04-DBC9-48ED-8BC0-F67F9AE3D392}"/>
                </a:ext>
              </a:extLst>
            </p:cNvPr>
            <p:cNvSpPr/>
            <p:nvPr/>
          </p:nvSpPr>
          <p:spPr>
            <a:xfrm>
              <a:off x="4003314" y="5190348"/>
              <a:ext cx="129537" cy="12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AAE7B96-CE84-4E25-99C3-5D2040D41B48}"/>
                </a:ext>
              </a:extLst>
            </p:cNvPr>
            <p:cNvSpPr/>
            <p:nvPr/>
          </p:nvSpPr>
          <p:spPr>
            <a:xfrm>
              <a:off x="2527947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5227059-76B0-4457-8098-F67288E45B91}"/>
                </a:ext>
              </a:extLst>
            </p:cNvPr>
            <p:cNvSpPr/>
            <p:nvPr/>
          </p:nvSpPr>
          <p:spPr>
            <a:xfrm>
              <a:off x="3021784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CF4CB0F-4076-4384-8446-B68EF05E9EF6}"/>
                </a:ext>
              </a:extLst>
            </p:cNvPr>
            <p:cNvSpPr/>
            <p:nvPr/>
          </p:nvSpPr>
          <p:spPr>
            <a:xfrm>
              <a:off x="3541458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15CCD54-3CB7-4379-B63F-9E7A9C796B25}"/>
                </a:ext>
              </a:extLst>
            </p:cNvPr>
            <p:cNvSpPr/>
            <p:nvPr/>
          </p:nvSpPr>
          <p:spPr>
            <a:xfrm>
              <a:off x="4023693" y="5210727"/>
              <a:ext cx="88777" cy="88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C7FA-7C12-424D-86BE-33351A3E123C}"/>
              </a:ext>
            </a:extLst>
          </p:cNvPr>
          <p:cNvSpPr txBox="1"/>
          <p:nvPr/>
        </p:nvSpPr>
        <p:spPr>
          <a:xfrm>
            <a:off x="5059936" y="46018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B6580C-5E20-4E72-B16B-47D3322894D3}"/>
              </a:ext>
            </a:extLst>
          </p:cNvPr>
          <p:cNvSpPr/>
          <p:nvPr/>
        </p:nvSpPr>
        <p:spPr>
          <a:xfrm>
            <a:off x="4960138" y="4649771"/>
            <a:ext cx="129537" cy="12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8E5696-528D-4BA3-B2B9-15882A51AD30}"/>
              </a:ext>
            </a:extLst>
          </p:cNvPr>
          <p:cNvSpPr/>
          <p:nvPr/>
        </p:nvSpPr>
        <p:spPr>
          <a:xfrm>
            <a:off x="4986567" y="468030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801DBC6-BAC0-4BA9-828B-304BD4DD1723}"/>
              </a:ext>
            </a:extLst>
          </p:cNvPr>
          <p:cNvSpPr/>
          <p:nvPr/>
        </p:nvSpPr>
        <p:spPr>
          <a:xfrm>
            <a:off x="36259" y="2095002"/>
            <a:ext cx="9328838" cy="39449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9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5973D48-3A91-41C1-B82A-4FC1381F4D82}"/>
              </a:ext>
            </a:extLst>
          </p:cNvPr>
          <p:cNvSpPr/>
          <p:nvPr/>
        </p:nvSpPr>
        <p:spPr>
          <a:xfrm>
            <a:off x="1005135" y="2261473"/>
            <a:ext cx="8240465" cy="44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4FA9194-A572-4089-BA1B-290500A5D5ED}"/>
              </a:ext>
            </a:extLst>
          </p:cNvPr>
          <p:cNvSpPr txBox="1"/>
          <p:nvPr/>
        </p:nvSpPr>
        <p:spPr>
          <a:xfrm>
            <a:off x="1326990" y="23888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기본분석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534048-EBFC-4B23-933E-6E046DF0039E}"/>
              </a:ext>
            </a:extLst>
          </p:cNvPr>
          <p:cNvSpPr/>
          <p:nvPr/>
        </p:nvSpPr>
        <p:spPr>
          <a:xfrm>
            <a:off x="3520601" y="2361774"/>
            <a:ext cx="1469140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선택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D088B99-1706-42E5-B653-E3CB08906B4C}"/>
              </a:ext>
            </a:extLst>
          </p:cNvPr>
          <p:cNvSpPr txBox="1"/>
          <p:nvPr/>
        </p:nvSpPr>
        <p:spPr>
          <a:xfrm>
            <a:off x="2222457" y="237797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프로젝트 비교 분석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BB8FDB-048C-4A6E-AF30-293052886F19}"/>
              </a:ext>
            </a:extLst>
          </p:cNvPr>
          <p:cNvSpPr/>
          <p:nvPr/>
        </p:nvSpPr>
        <p:spPr>
          <a:xfrm>
            <a:off x="3625869" y="4071465"/>
            <a:ext cx="1060611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100,000,000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03F7B-E87E-47C8-8824-5E9AF191EE94}"/>
              </a:ext>
            </a:extLst>
          </p:cNvPr>
          <p:cNvSpPr txBox="1"/>
          <p:nvPr/>
        </p:nvSpPr>
        <p:spPr>
          <a:xfrm>
            <a:off x="3391399" y="40879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~</a:t>
            </a:r>
            <a:endParaRPr lang="ko-KR" altLang="en-US" sz="8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12F423F-219C-473D-A5A6-89435B2F02B1}"/>
              </a:ext>
            </a:extLst>
          </p:cNvPr>
          <p:cNvSpPr/>
          <p:nvPr/>
        </p:nvSpPr>
        <p:spPr>
          <a:xfrm>
            <a:off x="1223798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40D59C4-A943-4E36-967D-3F724FFE5FBC}"/>
              </a:ext>
            </a:extLst>
          </p:cNvPr>
          <p:cNvSpPr/>
          <p:nvPr/>
        </p:nvSpPr>
        <p:spPr>
          <a:xfrm>
            <a:off x="4987375" y="4171510"/>
            <a:ext cx="73369" cy="73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AE33101-355C-44E6-829E-063FF9307EBE}"/>
              </a:ext>
            </a:extLst>
          </p:cNvPr>
          <p:cNvSpPr/>
          <p:nvPr/>
        </p:nvSpPr>
        <p:spPr>
          <a:xfrm>
            <a:off x="4424999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9AFDA97-5267-4FF6-B052-5E778A43C8C1}"/>
              </a:ext>
            </a:extLst>
          </p:cNvPr>
          <p:cNvSpPr/>
          <p:nvPr/>
        </p:nvSpPr>
        <p:spPr>
          <a:xfrm>
            <a:off x="8072621" y="3023314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045FDAF-EF17-4B0D-90F3-7F3EF35A3D14}"/>
              </a:ext>
            </a:extLst>
          </p:cNvPr>
          <p:cNvSpPr/>
          <p:nvPr/>
        </p:nvSpPr>
        <p:spPr>
          <a:xfrm>
            <a:off x="2745813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FAC4D6B-0565-41A0-8671-A286E6655066}"/>
              </a:ext>
            </a:extLst>
          </p:cNvPr>
          <p:cNvSpPr/>
          <p:nvPr/>
        </p:nvSpPr>
        <p:spPr>
          <a:xfrm>
            <a:off x="8072914" y="355862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ADD7743-E787-4233-A51A-D356CD149DE8}"/>
              </a:ext>
            </a:extLst>
          </p:cNvPr>
          <p:cNvSpPr/>
          <p:nvPr/>
        </p:nvSpPr>
        <p:spPr>
          <a:xfrm>
            <a:off x="8072914" y="4072299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A11DB4-29A5-4081-832C-6B8E33BBD38D}"/>
              </a:ext>
            </a:extLst>
          </p:cNvPr>
          <p:cNvGrpSpPr/>
          <p:nvPr/>
        </p:nvGrpSpPr>
        <p:grpSpPr>
          <a:xfrm>
            <a:off x="2359398" y="4584307"/>
            <a:ext cx="2327069" cy="279692"/>
            <a:chOff x="6260903" y="5114734"/>
            <a:chExt cx="2327069" cy="27969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DA58E3E-33C0-40F2-A9A6-CE6510E7E099}"/>
                </a:ext>
              </a:extLst>
            </p:cNvPr>
            <p:cNvSpPr/>
            <p:nvPr/>
          </p:nvSpPr>
          <p:spPr>
            <a:xfrm>
              <a:off x="6260903" y="5115809"/>
              <a:ext cx="2327069" cy="278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전체 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20A3B74-3D9E-4B3F-BE99-252D7B84D5FC}"/>
                </a:ext>
              </a:extLst>
            </p:cNvPr>
            <p:cNvSpPr/>
            <p:nvPr/>
          </p:nvSpPr>
          <p:spPr>
            <a:xfrm>
              <a:off x="8326490" y="5114734"/>
              <a:ext cx="261482" cy="278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  </a:t>
              </a: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0FC1317-9336-4634-8AF0-E1B846B93DEC}"/>
              </a:ext>
            </a:extLst>
          </p:cNvPr>
          <p:cNvSpPr/>
          <p:nvPr/>
        </p:nvSpPr>
        <p:spPr>
          <a:xfrm>
            <a:off x="4733340" y="2363543"/>
            <a:ext cx="261482" cy="27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8728B-6CBF-4DE6-9CDC-2BD77E4C7DD4}"/>
              </a:ext>
            </a:extLst>
          </p:cNvPr>
          <p:cNvSpPr txBox="1"/>
          <p:nvPr/>
        </p:nvSpPr>
        <p:spPr>
          <a:xfrm>
            <a:off x="51338" y="236529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①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FE8B1BD-12EB-451A-914F-72B55947207D}"/>
              </a:ext>
            </a:extLst>
          </p:cNvPr>
          <p:cNvSpPr/>
          <p:nvPr/>
        </p:nvSpPr>
        <p:spPr>
          <a:xfrm>
            <a:off x="4479314" y="5110990"/>
            <a:ext cx="769533" cy="278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NanumSquare" panose="020B0600000101010101"/>
              </a:rPr>
              <a:t>분석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AE6467C-31DC-4862-B1C6-4748843BDF50}"/>
              </a:ext>
            </a:extLst>
          </p:cNvPr>
          <p:cNvSpPr txBox="1"/>
          <p:nvPr/>
        </p:nvSpPr>
        <p:spPr>
          <a:xfrm>
            <a:off x="51338" y="30116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FF0000"/>
                </a:highlight>
                <a:ea typeface="NanumSquare" panose="020B0600000101010101"/>
              </a:rPr>
              <a:t>②</a:t>
            </a:r>
          </a:p>
        </p:txBody>
      </p:sp>
      <p:grpSp>
        <p:nvGrpSpPr>
          <p:cNvPr id="87" name="Radio Button">
            <a:extLst>
              <a:ext uri="{FF2B5EF4-FFF2-40B4-BE49-F238E27FC236}">
                <a16:creationId xmlns:a16="http://schemas.microsoft.com/office/drawing/2014/main" id="{B9B12F76-4538-45B2-B038-3860447749BA}"/>
              </a:ext>
            </a:extLst>
          </p:cNvPr>
          <p:cNvGrpSpPr>
            <a:grpSpLocks noChangeAspect="1"/>
          </p:cNvGrpSpPr>
          <p:nvPr/>
        </p:nvGrpSpPr>
        <p:grpSpPr>
          <a:xfrm>
            <a:off x="1200874" y="242956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88" name="Outer">
              <a:extLst>
                <a:ext uri="{FF2B5EF4-FFF2-40B4-BE49-F238E27FC236}">
                  <a16:creationId xmlns:a16="http://schemas.microsoft.com/office/drawing/2014/main" id="{D507E338-A8C1-48CB-A677-E40F07EF4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nner">
              <a:extLst>
                <a:ext uri="{FF2B5EF4-FFF2-40B4-BE49-F238E27FC236}">
                  <a16:creationId xmlns:a16="http://schemas.microsoft.com/office/drawing/2014/main" id="{50B0C49E-B5F0-4676-A00B-AB2D7425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Outer">
            <a:extLst>
              <a:ext uri="{FF2B5EF4-FFF2-40B4-BE49-F238E27FC236}">
                <a16:creationId xmlns:a16="http://schemas.microsoft.com/office/drawing/2014/main" id="{1004C023-49BF-450B-8FF1-6F6BFF106FBC}"/>
              </a:ext>
            </a:extLst>
          </p:cNvPr>
          <p:cNvSpPr>
            <a:spLocks noEditPoints="1"/>
          </p:cNvSpPr>
          <p:nvPr/>
        </p:nvSpPr>
        <p:spPr bwMode="auto">
          <a:xfrm>
            <a:off x="2106681" y="2429561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CDE91E-194F-4044-AEE6-74B4BE501AF1}"/>
              </a:ext>
            </a:extLst>
          </p:cNvPr>
          <p:cNvSpPr/>
          <p:nvPr/>
        </p:nvSpPr>
        <p:spPr>
          <a:xfrm>
            <a:off x="10260922" y="6447522"/>
            <a:ext cx="677848" cy="2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V2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6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3256</Words>
  <Application>Microsoft Office PowerPoint</Application>
  <PresentationFormat>와이드스크린</PresentationFormat>
  <Paragraphs>1757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Calibri (본문)</vt:lpstr>
      <vt:lpstr>HY헤드라인M</vt:lpstr>
      <vt:lpstr>NanumBarunGothic</vt:lpstr>
      <vt:lpstr>NanumSquare</vt:lpstr>
      <vt:lpstr>NanumSquare Bold</vt:lpstr>
      <vt:lpstr>Open Sans</vt:lpstr>
      <vt:lpstr>Open Sans Semibold</vt:lpstr>
      <vt:lpstr>ヒラギノ角ゴ Std</vt:lpstr>
      <vt:lpstr>나눔스퀘어_ac</vt:lpstr>
      <vt:lpstr>맑은 고딕</vt:lpstr>
      <vt:lpstr>Arial</vt:lpstr>
      <vt:lpstr>Calibri</vt:lpstr>
      <vt:lpstr>Segoe UI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우영</dc:creator>
  <cp:lastModifiedBy>Jin.진태현</cp:lastModifiedBy>
  <cp:revision>342</cp:revision>
  <dcterms:created xsi:type="dcterms:W3CDTF">2019-05-08T05:24:07Z</dcterms:created>
  <dcterms:modified xsi:type="dcterms:W3CDTF">2021-04-26T02:25:00Z</dcterms:modified>
</cp:coreProperties>
</file>