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8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0" r:id="rId18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C20"/>
    <a:srgbClr val="D71920"/>
    <a:srgbClr val="C8B160"/>
    <a:srgbClr val="00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7612F-F4F6-49E7-9E06-3D5220FEBB27}" type="datetimeFigureOut">
              <a:rPr lang="es-NI" smtClean="0"/>
              <a:t>1/4/2025</a:t>
            </a:fld>
            <a:endParaRPr lang="es-NI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4567-83D8-42DA-AC87-6626250FF122}" type="slidenum">
              <a:rPr lang="es-NI" smtClean="0"/>
              <a:t>‹Nº›</a:t>
            </a:fld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38373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>
              <a:ln>
                <a:noFill/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5306096" cy="141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4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NI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>
              <a:ln>
                <a:noFill/>
              </a:ln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7371" y="135528"/>
            <a:ext cx="1524000" cy="85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>
              <a:ln>
                <a:noFill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94091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>
              <a:ln>
                <a:noFill/>
              </a:ln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 dirty="0">
              <a:ln>
                <a:noFill/>
              </a:ln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5" y="2253803"/>
            <a:ext cx="7187089" cy="191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8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404444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095" y="2525163"/>
            <a:ext cx="10587705" cy="841813"/>
          </a:xfrm>
        </p:spPr>
        <p:txBody>
          <a:bodyPr>
            <a:normAutofit fontScale="90000"/>
          </a:bodyPr>
          <a:lstStyle/>
          <a:p>
            <a:r>
              <a:rPr lang="es-ES" dirty="0"/>
              <a:t>Introducción a la Programación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85095" y="3502415"/>
            <a:ext cx="8318230" cy="1438918"/>
          </a:xfrm>
        </p:spPr>
        <p:txBody>
          <a:bodyPr>
            <a:noAutofit/>
          </a:bodyPr>
          <a:lstStyle/>
          <a:p>
            <a:r>
              <a:rPr lang="es-ES" sz="2800" dirty="0"/>
              <a:t>Unidad I: Fundamentos de la programación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s-NI" dirty="0"/>
              <a:t>Diagramas de Flujos de Datos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10F9AA1-1CBB-474A-835D-D8957C7CCD38}"/>
              </a:ext>
            </a:extLst>
          </p:cNvPr>
          <p:cNvSpPr txBox="1"/>
          <p:nvPr/>
        </p:nvSpPr>
        <p:spPr>
          <a:xfrm>
            <a:off x="2905699" y="6054024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NI" dirty="0">
                <a:solidFill>
                  <a:schemeClr val="bg1"/>
                </a:solidFill>
              </a:rPr>
              <a:t>Marzo, 2025</a:t>
            </a:r>
          </a:p>
        </p:txBody>
      </p:sp>
    </p:spTree>
    <p:extLst>
      <p:ext uri="{BB962C8B-B14F-4D97-AF65-F5344CB8AC3E}">
        <p14:creationId xmlns:p14="http://schemas.microsoft.com/office/powerpoint/2010/main" val="771560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337" y="424085"/>
            <a:ext cx="82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Práctica de Laboratorio</a:t>
            </a:r>
            <a:endParaRPr lang="es-NI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1BED464B-7048-41F5-8C2E-791B8D256748}"/>
              </a:ext>
            </a:extLst>
          </p:cNvPr>
          <p:cNvGraphicFramePr>
            <a:graphicFrameLocks noGrp="1"/>
          </p:cNvGraphicFramePr>
          <p:nvPr/>
        </p:nvGraphicFramePr>
        <p:xfrm>
          <a:off x="358929" y="2305890"/>
          <a:ext cx="8127999" cy="43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70461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14351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58377070"/>
                    </a:ext>
                  </a:extLst>
                </a:gridCol>
              </a:tblGrid>
              <a:tr h="87120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Símbolo ANSI</a:t>
                      </a:r>
                      <a:endParaRPr lang="es-NI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Existe en PSeInt</a:t>
                      </a:r>
                      <a:endParaRPr lang="es-NI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Equivalente</a:t>
                      </a:r>
                      <a:endParaRPr lang="es-NI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746239"/>
                  </a:ext>
                </a:extLst>
              </a:tr>
              <a:tr h="871200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80612"/>
                  </a:ext>
                </a:extLst>
              </a:tr>
              <a:tr h="871200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717981"/>
                  </a:ext>
                </a:extLst>
              </a:tr>
              <a:tr h="871200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84055"/>
                  </a:ext>
                </a:extLst>
              </a:tr>
              <a:tr h="871200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3813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7897B405-F72B-4FFC-B027-7CD69BB3BFD1}"/>
              </a:ext>
            </a:extLst>
          </p:cNvPr>
          <p:cNvSpPr txBox="1"/>
          <p:nvPr/>
        </p:nvSpPr>
        <p:spPr>
          <a:xfrm>
            <a:off x="220337" y="1360994"/>
            <a:ext cx="1149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dirty="0"/>
              <a:t>Cargue la aplicación PSeInt y compare los símbolos del estándar ANSI para DFD con los símbolos que utiliza la aplicación.</a:t>
            </a:r>
            <a:endParaRPr lang="es-NI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735E67-FD73-4B65-88D2-8FD896DFB643}"/>
              </a:ext>
            </a:extLst>
          </p:cNvPr>
          <p:cNvSpPr txBox="1"/>
          <p:nvPr/>
        </p:nvSpPr>
        <p:spPr>
          <a:xfrm>
            <a:off x="220337" y="232774"/>
            <a:ext cx="699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sz="1600" b="1" dirty="0"/>
              <a:t>Comparación de símbolos del DFD estándar</a:t>
            </a:r>
            <a:endParaRPr lang="es-NI" sz="1600" b="1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07BE546D-8FB5-45A0-A465-E8C4F343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67" y="3194551"/>
            <a:ext cx="852708" cy="80457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AE786E3-2E80-4CC7-AC46-5EC0326E0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767" y="4156272"/>
            <a:ext cx="679206" cy="65324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273D0F6E-6D20-4AD4-BD7C-F889E363E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820" y="5272714"/>
            <a:ext cx="1253043" cy="224292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B48097D2-5B16-4666-9F14-B7222CC62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895" y="6083113"/>
            <a:ext cx="923078" cy="11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24318"/>
      </p:ext>
    </p:extLst>
  </p:cSld>
  <p:clrMapOvr>
    <a:masterClrMapping/>
  </p:clrMapOvr>
  <p:transition spd="slow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337" y="424085"/>
            <a:ext cx="82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Práctica de Laboratorio</a:t>
            </a:r>
            <a:endParaRPr lang="es-NI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1BED464B-7048-41F5-8C2E-791B8D256748}"/>
              </a:ext>
            </a:extLst>
          </p:cNvPr>
          <p:cNvGraphicFramePr>
            <a:graphicFrameLocks noGrp="1"/>
          </p:cNvGraphicFramePr>
          <p:nvPr/>
        </p:nvGraphicFramePr>
        <p:xfrm>
          <a:off x="358929" y="2305890"/>
          <a:ext cx="8127999" cy="43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70461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14351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58377070"/>
                    </a:ext>
                  </a:extLst>
                </a:gridCol>
              </a:tblGrid>
              <a:tr h="87120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Símbolo ANSI</a:t>
                      </a:r>
                      <a:endParaRPr lang="es-NI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Existe en PSeInt</a:t>
                      </a:r>
                      <a:endParaRPr lang="es-NI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Equivalente</a:t>
                      </a:r>
                      <a:endParaRPr lang="es-NI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746239"/>
                  </a:ext>
                </a:extLst>
              </a:tr>
              <a:tr h="871200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80612"/>
                  </a:ext>
                </a:extLst>
              </a:tr>
              <a:tr h="871200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717981"/>
                  </a:ext>
                </a:extLst>
              </a:tr>
              <a:tr h="871200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84055"/>
                  </a:ext>
                </a:extLst>
              </a:tr>
              <a:tr h="871200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3813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7897B405-F72B-4FFC-B027-7CD69BB3BFD1}"/>
              </a:ext>
            </a:extLst>
          </p:cNvPr>
          <p:cNvSpPr txBox="1"/>
          <p:nvPr/>
        </p:nvSpPr>
        <p:spPr>
          <a:xfrm>
            <a:off x="220337" y="1360994"/>
            <a:ext cx="1149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dirty="0"/>
              <a:t>Cargue la aplicación PSeInt y compare los símbolos del estándar ANSI para DFD con los símbolos que utiliza la aplicación.</a:t>
            </a:r>
            <a:endParaRPr lang="es-NI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735E67-FD73-4B65-88D2-8FD896DFB643}"/>
              </a:ext>
            </a:extLst>
          </p:cNvPr>
          <p:cNvSpPr txBox="1"/>
          <p:nvPr/>
        </p:nvSpPr>
        <p:spPr>
          <a:xfrm>
            <a:off x="220337" y="232774"/>
            <a:ext cx="699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sz="1600" b="1" dirty="0"/>
              <a:t>Comparación de símbolos del DFD estándar</a:t>
            </a:r>
            <a:endParaRPr lang="es-NI" sz="1600" b="1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7FEF4207-5D00-4640-9E02-78CD825DE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248" y="3223392"/>
            <a:ext cx="790956" cy="76471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7187F7D-5FF0-4EB0-9DEC-8325A775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536" y="4223192"/>
            <a:ext cx="1093820" cy="558129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40399AA-65F0-4F1F-AFCC-0273CC5F5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364" y="5122325"/>
            <a:ext cx="1616164" cy="48484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521DBB1-FE9B-42C0-8216-6F24243D5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536" y="5948178"/>
            <a:ext cx="1251266" cy="62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21016"/>
      </p:ext>
    </p:extLst>
  </p:cSld>
  <p:clrMapOvr>
    <a:masterClrMapping/>
  </p:clrMapOvr>
  <p:transition spd="slow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337" y="424085"/>
            <a:ext cx="82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Práctica de Laboratorio</a:t>
            </a:r>
            <a:endParaRPr lang="es-NI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1BED464B-7048-41F5-8C2E-791B8D256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698802"/>
              </p:ext>
            </p:extLst>
          </p:nvPr>
        </p:nvGraphicFramePr>
        <p:xfrm>
          <a:off x="358929" y="2305890"/>
          <a:ext cx="8127999" cy="43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70461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14351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58377070"/>
                    </a:ext>
                  </a:extLst>
                </a:gridCol>
              </a:tblGrid>
              <a:tr h="87120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Símbolo ANSI</a:t>
                      </a:r>
                      <a:endParaRPr lang="es-NI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Existe en PSeInt</a:t>
                      </a:r>
                      <a:endParaRPr lang="es-NI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Equivalente</a:t>
                      </a:r>
                      <a:endParaRPr lang="es-NI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746239"/>
                  </a:ext>
                </a:extLst>
              </a:tr>
              <a:tr h="871200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80612"/>
                  </a:ext>
                </a:extLst>
              </a:tr>
              <a:tr h="871200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717981"/>
                  </a:ext>
                </a:extLst>
              </a:tr>
              <a:tr h="87120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Otro</a:t>
                      </a:r>
                      <a:endParaRPr lang="es-N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84055"/>
                  </a:ext>
                </a:extLst>
              </a:tr>
              <a:tr h="87120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Otro</a:t>
                      </a:r>
                      <a:endParaRPr lang="es-NI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3813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7897B405-F72B-4FFC-B027-7CD69BB3BFD1}"/>
              </a:ext>
            </a:extLst>
          </p:cNvPr>
          <p:cNvSpPr txBox="1"/>
          <p:nvPr/>
        </p:nvSpPr>
        <p:spPr>
          <a:xfrm>
            <a:off x="220337" y="1360994"/>
            <a:ext cx="1149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dirty="0"/>
              <a:t>Cargue la aplicación PSeInt y compare los símbolos del estándar ANSI para DFD con los símbolos que utiliza la aplicación.</a:t>
            </a:r>
            <a:endParaRPr lang="es-NI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735E67-FD73-4B65-88D2-8FD896DFB643}"/>
              </a:ext>
            </a:extLst>
          </p:cNvPr>
          <p:cNvSpPr txBox="1"/>
          <p:nvPr/>
        </p:nvSpPr>
        <p:spPr>
          <a:xfrm>
            <a:off x="220337" y="232774"/>
            <a:ext cx="699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sz="1600" b="1" dirty="0"/>
              <a:t>Comparación de símbolos del DFD estándar</a:t>
            </a:r>
            <a:endParaRPr lang="es-NI" sz="1600" b="1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C4AE18C-5F3A-4BF4-BC44-324E0EEB1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89" y="3273554"/>
            <a:ext cx="1127298" cy="61381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CF45160-DB53-4C92-9E01-D2F3B91E3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90" y="4131935"/>
            <a:ext cx="1127298" cy="62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65266"/>
      </p:ext>
    </p:extLst>
  </p:cSld>
  <p:clrMapOvr>
    <a:masterClrMapping/>
  </p:clrMapOvr>
  <p:transition spd="slow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337" y="424085"/>
            <a:ext cx="82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Práctica de Laboratorio</a:t>
            </a:r>
            <a:endParaRPr lang="es-NI" sz="36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97B405-F72B-4FFC-B027-7CD69BB3BFD1}"/>
              </a:ext>
            </a:extLst>
          </p:cNvPr>
          <p:cNvSpPr txBox="1"/>
          <p:nvPr/>
        </p:nvSpPr>
        <p:spPr>
          <a:xfrm>
            <a:off x="220337" y="1360994"/>
            <a:ext cx="6995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dirty="0"/>
              <a:t>Calcular el salario bruto y el salario neto de un trabajador “por horas” conociendo el nombre, número de horas trabajadas, impuestos a pagar y salario neto.</a:t>
            </a:r>
            <a:endParaRPr lang="es-NI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735E67-FD73-4B65-88D2-8FD896DFB643}"/>
              </a:ext>
            </a:extLst>
          </p:cNvPr>
          <p:cNvSpPr txBox="1"/>
          <p:nvPr/>
        </p:nvSpPr>
        <p:spPr>
          <a:xfrm>
            <a:off x="220337" y="232774"/>
            <a:ext cx="699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sz="1600" b="1" dirty="0"/>
              <a:t>Diseño de Diagramas de Flujo de Datos</a:t>
            </a:r>
            <a:endParaRPr lang="es-NI" sz="16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BC7203A-578D-4ED5-ACBE-E3598C37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440" y="152694"/>
            <a:ext cx="2400789" cy="655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709635"/>
      </p:ext>
    </p:extLst>
  </p:cSld>
  <p:clrMapOvr>
    <a:masterClrMapping/>
  </p:clrMapOvr>
  <p:transition spd="slow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337" y="424085"/>
            <a:ext cx="82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Práctica de Laboratorio</a:t>
            </a:r>
            <a:endParaRPr lang="es-NI" sz="3600" b="1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735E67-FD73-4B65-88D2-8FD896DFB643}"/>
              </a:ext>
            </a:extLst>
          </p:cNvPr>
          <p:cNvSpPr txBox="1"/>
          <p:nvPr/>
        </p:nvSpPr>
        <p:spPr>
          <a:xfrm>
            <a:off x="220337" y="232774"/>
            <a:ext cx="699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sz="1600" b="1" dirty="0"/>
              <a:t>Diseño de Diagramas de Flujo de Datos</a:t>
            </a:r>
            <a:endParaRPr lang="es-NI" sz="1600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9F9F76-58D0-4755-9088-DBDB147C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449" y="232774"/>
            <a:ext cx="4462199" cy="62887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8C43B2D-DADE-4D4F-AA82-2616D8EF0922}"/>
              </a:ext>
            </a:extLst>
          </p:cNvPr>
          <p:cNvSpPr txBox="1"/>
          <p:nvPr/>
        </p:nvSpPr>
        <p:spPr>
          <a:xfrm>
            <a:off x="220337" y="1360994"/>
            <a:ext cx="4803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dirty="0"/>
              <a:t>Diseñe el siguiente DFD en PSeInt y verifique el control de flujo del programa mediante el depurador de PSeInt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275185744"/>
      </p:ext>
    </p:extLst>
  </p:cSld>
  <p:clrMapOvr>
    <a:masterClrMapping/>
  </p:clrMapOvr>
  <p:transition spd="slow"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337" y="424085"/>
            <a:ext cx="82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Práctica de Laboratorio</a:t>
            </a:r>
            <a:endParaRPr lang="es-NI" sz="3600" b="1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735E67-FD73-4B65-88D2-8FD896DFB643}"/>
              </a:ext>
            </a:extLst>
          </p:cNvPr>
          <p:cNvSpPr txBox="1"/>
          <p:nvPr/>
        </p:nvSpPr>
        <p:spPr>
          <a:xfrm>
            <a:off x="220337" y="232774"/>
            <a:ext cx="699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sz="1600" b="1" dirty="0"/>
              <a:t>Diseño de Diagramas de Flujo de Datos</a:t>
            </a:r>
            <a:endParaRPr lang="es-NI" sz="1600" b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08A535-36BF-4572-BAA5-B164289C5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685" y="232774"/>
            <a:ext cx="2665421" cy="653097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AE4AA80-855E-454B-A332-3BA53F6A8777}"/>
              </a:ext>
            </a:extLst>
          </p:cNvPr>
          <p:cNvSpPr txBox="1"/>
          <p:nvPr/>
        </p:nvSpPr>
        <p:spPr>
          <a:xfrm>
            <a:off x="220337" y="1360994"/>
            <a:ext cx="4803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dirty="0"/>
              <a:t>Diseñe el siguiente DFD en PSeInt y verifique el control de flujo del programa mediante el depurador de PSeInt</a:t>
            </a: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749982845"/>
      </p:ext>
    </p:extLst>
  </p:cSld>
  <p:clrMapOvr>
    <a:masterClrMapping/>
  </p:clrMapOvr>
  <p:transition spd="slow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337" y="269847"/>
            <a:ext cx="82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Referencias Bibliográficas</a:t>
            </a:r>
            <a:endParaRPr lang="es-NI" sz="3600" b="1" dirty="0">
              <a:solidFill>
                <a:schemeClr val="bg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E4AA80-855E-454B-A332-3BA53F6A8777}"/>
              </a:ext>
            </a:extLst>
          </p:cNvPr>
          <p:cNvSpPr txBox="1"/>
          <p:nvPr/>
        </p:nvSpPr>
        <p:spPr>
          <a:xfrm>
            <a:off x="495759" y="1625399"/>
            <a:ext cx="10829581" cy="125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pPr marL="810260" indent="-457200" algn="l">
              <a:lnSpc>
                <a:spcPct val="107000"/>
              </a:lnSpc>
              <a:spcAft>
                <a:spcPts val="800"/>
              </a:spcAft>
            </a:pPr>
            <a:r>
              <a:rPr lang="es-NI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Joyanes, L. (2020). Fundamentos de Programación: Algoritmos, estructura de datos y objetos (5 ed.). </a:t>
            </a:r>
            <a:r>
              <a:rPr lang="es-NI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McGRAW-HILL</a:t>
            </a:r>
            <a:r>
              <a:rPr lang="es-NI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/INTERAMERICANA DE ESPAÑA, S. A. U.</a:t>
            </a:r>
            <a:endParaRPr lang="es-NI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519573"/>
      </p:ext>
    </p:extLst>
  </p:cSld>
  <p:clrMapOvr>
    <a:masterClrMapping/>
  </p:clrMapOvr>
  <p:transition spd="slow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046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337" y="203748"/>
            <a:ext cx="82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Diagrama de Flujo de Datos (DFD)</a:t>
            </a:r>
            <a:endParaRPr lang="es-NI" sz="36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5436154" y="1448782"/>
            <a:ext cx="59821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Un diagrama de flujo (</a:t>
            </a:r>
            <a:r>
              <a:rPr lang="es-ES" sz="2400" dirty="0" err="1"/>
              <a:t>flowchart</a:t>
            </a:r>
            <a:r>
              <a:rPr lang="es-ES" sz="2400" dirty="0"/>
              <a:t>) es una de las técnicas de representación de algoritmos más antigua y a la vez más utilizada, que utiliza los símbolos (cajas) estándar y que tiene los pasos de algoritmo escritos en esas cajas unidas por flechas, denominadas líneas de flujo, que indican la secuencia en que se debe ejecutar.</a:t>
            </a:r>
            <a:endParaRPr lang="es-NI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3ED9D3-C829-4C77-962E-E3CBC6D7A281}"/>
              </a:ext>
            </a:extLst>
          </p:cNvPr>
          <p:cNvSpPr txBox="1"/>
          <p:nvPr/>
        </p:nvSpPr>
        <p:spPr>
          <a:xfrm>
            <a:off x="5490072" y="4960344"/>
            <a:ext cx="5644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TimesLTStd-Roman"/>
              </a:rPr>
              <a:t>Los símbolos estándar normalizados por </a:t>
            </a:r>
            <a:r>
              <a:rPr lang="es-ES" b="1" i="0" dirty="0">
                <a:solidFill>
                  <a:srgbClr val="000000"/>
                </a:solidFill>
                <a:effectLst/>
                <a:latin typeface="TimesLTStd-Bold"/>
              </a:rPr>
              <a:t>ANSI </a:t>
            </a:r>
            <a:r>
              <a:rPr lang="es-ES" b="0" i="0" dirty="0">
                <a:solidFill>
                  <a:srgbClr val="000000"/>
                </a:solidFill>
                <a:effectLst/>
                <a:latin typeface="TimesLTStd-Roman"/>
              </a:rPr>
              <a:t>(abreviatura de </a:t>
            </a:r>
            <a:r>
              <a:rPr lang="es-ES" b="0" i="1" dirty="0">
                <a:solidFill>
                  <a:srgbClr val="000000"/>
                </a:solidFill>
                <a:effectLst/>
                <a:latin typeface="TimesLTStd-Italic"/>
              </a:rPr>
              <a:t>American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TimesLTStd-Italic"/>
              </a:rPr>
              <a:t>National</a:t>
            </a:r>
            <a:r>
              <a:rPr lang="es-ES" b="0" i="1" dirty="0">
                <a:solidFill>
                  <a:srgbClr val="000000"/>
                </a:solidFill>
                <a:effectLst/>
                <a:latin typeface="TimesLTStd-Italic"/>
              </a:rPr>
              <a:t>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TimesLTStd-Italic"/>
              </a:rPr>
              <a:t>Standars</a:t>
            </a:r>
            <a:r>
              <a:rPr lang="es-ES" b="0" i="1" dirty="0">
                <a:solidFill>
                  <a:srgbClr val="000000"/>
                </a:solidFill>
                <a:effectLst/>
                <a:latin typeface="TimesLTStd-Italic"/>
              </a:rPr>
              <a:t> </a:t>
            </a:r>
            <a:r>
              <a:rPr lang="es-ES" b="0" i="1" dirty="0" err="1">
                <a:solidFill>
                  <a:srgbClr val="000000"/>
                </a:solidFill>
                <a:effectLst/>
                <a:latin typeface="TimesLTStd-Italic"/>
              </a:rPr>
              <a:t>Institute</a:t>
            </a:r>
            <a:r>
              <a:rPr lang="es-ES" b="0" i="0" dirty="0">
                <a:solidFill>
                  <a:srgbClr val="000000"/>
                </a:solidFill>
                <a:effectLst/>
                <a:latin typeface="TimesLTStd-Roman"/>
              </a:rPr>
              <a:t>) son muy variados</a:t>
            </a:r>
            <a:r>
              <a:rPr lang="es-ES" dirty="0"/>
              <a:t> .</a:t>
            </a:r>
            <a:endParaRPr lang="es-NI" dirty="0"/>
          </a:p>
        </p:txBody>
      </p:sp>
      <p:pic>
        <p:nvPicPr>
          <p:cNvPr id="1026" name="Picture 2" descr="Diagrama de flujo - Wikipedia, la enciclopedia libre">
            <a:extLst>
              <a:ext uri="{FF2B5EF4-FFF2-40B4-BE49-F238E27FC236}">
                <a16:creationId xmlns:a16="http://schemas.microsoft.com/office/drawing/2014/main" id="{B3536C1D-9C19-4B4F-94A5-9D11D843B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22" y="1338613"/>
            <a:ext cx="3813729" cy="520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569395"/>
      </p:ext>
    </p:extLst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337" y="203748"/>
            <a:ext cx="82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Características del DFD</a:t>
            </a:r>
            <a:endParaRPr lang="es-NI" sz="36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45514" y="1603019"/>
            <a:ext cx="84450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/>
              <a:t>Existe una caja etiquetada “inicio”, que es de tipo elíptico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/>
              <a:t>Existe una caja etiquetada “fin” de igual forma que la anterior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" sz="2400" dirty="0"/>
              <a:t>Si existen otras cajas, normalmente son rectangulares, tipo rombo o paralelogramo (el resto de las figuras se utilizan sólo en diagramas de flujo generales o de detalle y no siempre son imprescindibles)</a:t>
            </a:r>
            <a:endParaRPr lang="es-NI" sz="2400" dirty="0"/>
          </a:p>
        </p:txBody>
      </p:sp>
    </p:spTree>
    <p:extLst>
      <p:ext uri="{BB962C8B-B14F-4D97-AF65-F5344CB8AC3E}">
        <p14:creationId xmlns:p14="http://schemas.microsoft.com/office/powerpoint/2010/main" val="2890258477"/>
      </p:ext>
    </p:extLst>
  </p:cSld>
  <p:clrMapOvr>
    <a:masterClrMapping/>
  </p:clrMapOvr>
  <p:transition spd="slow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337" y="203748"/>
            <a:ext cx="82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Símbolos del DFD</a:t>
            </a:r>
            <a:endParaRPr lang="es-NI" sz="36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183874" y="1503866"/>
            <a:ext cx="8174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Terminal (representa el comienzo, “inicio”, y el final, “fin” de un programa. Puede representar también una parada o interrupción programada que sea necesario realizar en un programa.</a:t>
            </a:r>
            <a:endParaRPr lang="es-NI" sz="24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49F0226-19DC-419F-A944-7373C1D7BD2A}"/>
              </a:ext>
            </a:extLst>
          </p:cNvPr>
          <p:cNvSpPr txBox="1"/>
          <p:nvPr/>
        </p:nvSpPr>
        <p:spPr>
          <a:xfrm>
            <a:off x="3121492" y="3470568"/>
            <a:ext cx="8299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dirty="0"/>
              <a:t>Entrada/Salida (cualquier tipo de introducción de datos en la memoria desde los periféricos, “entrada”, o registro de la información procesada en un periférico, “salida”. </a:t>
            </a:r>
            <a:endParaRPr lang="es-NI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5644EB-0CE2-48C9-94FB-8451FCC66557}"/>
              </a:ext>
            </a:extLst>
          </p:cNvPr>
          <p:cNvSpPr txBox="1"/>
          <p:nvPr/>
        </p:nvSpPr>
        <p:spPr>
          <a:xfrm>
            <a:off x="3183875" y="5002131"/>
            <a:ext cx="8174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dirty="0"/>
              <a:t>Proceso (cualquier tipo de operación que pueda originar cambio de valor, formato o posición de la información almacenada en memoria, operaciones aritméticas, de transferencia, etc.)</a:t>
            </a:r>
            <a:endParaRPr lang="es-NI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8F1CB4D-8198-4BF1-9470-B152EC72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1" y="3366945"/>
            <a:ext cx="2767967" cy="14075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73A379-1687-4CB5-BA13-0693C1B95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40" y="1584909"/>
            <a:ext cx="2512908" cy="140757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694D8019-AF07-4CB0-B1D6-86F7DB396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11" y="5002131"/>
            <a:ext cx="2675937" cy="148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28416"/>
      </p:ext>
    </p:extLst>
  </p:cSld>
  <p:clrMapOvr>
    <a:masterClrMapping/>
  </p:clrMapOvr>
  <p:transition spd="slow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337" y="203748"/>
            <a:ext cx="82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Símbolos del DFD</a:t>
            </a:r>
            <a:endParaRPr lang="es-NI" sz="36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183874" y="1503866"/>
            <a:ext cx="81745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Decisión (indica operaciones lógicas o de comparación entre datos —normalmente dos— y en función del resultado de la misma determina cuál de los distintos caminos alternativos del programa se debe seguir; normalmente tiene dos salidas —respuestas SÍ o NO— pero puede tener tres o más, según los</a:t>
            </a:r>
          </a:p>
          <a:p>
            <a:pPr algn="just"/>
            <a:r>
              <a:rPr lang="es-ES" sz="2400" dirty="0"/>
              <a:t>casos).</a:t>
            </a:r>
            <a:endParaRPr lang="es-NI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0A293F-31D6-4C15-B9E1-1B94AE7950CA}"/>
              </a:ext>
            </a:extLst>
          </p:cNvPr>
          <p:cNvSpPr txBox="1"/>
          <p:nvPr/>
        </p:nvSpPr>
        <p:spPr>
          <a:xfrm>
            <a:off x="3183875" y="4753969"/>
            <a:ext cx="8174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dirty="0"/>
              <a:t>Decisión múltiple (en función del resultado de la comparación se seguirá uno de los diferentes caminos de acuerdo con dicho resultado) .</a:t>
            </a:r>
            <a:endParaRPr lang="es-NI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9D4658B-AD36-4167-A942-94F17714A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91" y="1266411"/>
            <a:ext cx="2283288" cy="230832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B330A4E-8516-412D-8B39-1EBE3CF34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91" y="3991068"/>
            <a:ext cx="2446430" cy="23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21552"/>
      </p:ext>
    </p:extLst>
  </p:cSld>
  <p:clrMapOvr>
    <a:masterClrMapping/>
  </p:clrMapOvr>
  <p:transition spd="slow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337" y="203748"/>
            <a:ext cx="82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Símbolos del DFD</a:t>
            </a:r>
            <a:endParaRPr lang="es-NI" sz="36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3183873" y="1435772"/>
            <a:ext cx="8174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Conector (sirve para enlazar dos partes cualesquiera de un ordinograma a través de un conector en la salida y otro conector en la entrada. Se refiere a la conexión en la misma página del diagrama.</a:t>
            </a:r>
            <a:endParaRPr lang="es-NI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773078B-139F-47DB-A525-0C0179C7BEE6}"/>
              </a:ext>
            </a:extLst>
          </p:cNvPr>
          <p:cNvSpPr txBox="1"/>
          <p:nvPr/>
        </p:nvSpPr>
        <p:spPr>
          <a:xfrm>
            <a:off x="3183873" y="3315055"/>
            <a:ext cx="8299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dirty="0"/>
              <a:t>Indicador de dirección o línea de flujo (indica el sentido de ejecución de las operaciones). </a:t>
            </a:r>
            <a:endParaRPr lang="es-NI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FCB7B6-4A61-4AD0-A79B-0872856D2FD8}"/>
              </a:ext>
            </a:extLst>
          </p:cNvPr>
          <p:cNvSpPr txBox="1"/>
          <p:nvPr/>
        </p:nvSpPr>
        <p:spPr>
          <a:xfrm>
            <a:off x="3183874" y="4511827"/>
            <a:ext cx="8299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dirty="0"/>
              <a:t>Línea conectora (sirve de unión entre dos símbolos) </a:t>
            </a:r>
            <a:endParaRPr lang="es-NI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4D9D4D2-AD5D-4D8F-A5B5-C151D8548917}"/>
              </a:ext>
            </a:extLst>
          </p:cNvPr>
          <p:cNvSpPr txBox="1"/>
          <p:nvPr/>
        </p:nvSpPr>
        <p:spPr>
          <a:xfrm>
            <a:off x="3183873" y="5422228"/>
            <a:ext cx="8000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dirty="0"/>
              <a:t>Conector (conexión entre dos puntos del organigrama situado en páginas diferentes). </a:t>
            </a:r>
            <a:endParaRPr lang="es-NI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CD82372-113B-46FA-9991-B852B34BC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36" y="1577599"/>
            <a:ext cx="1495634" cy="143847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3F32C08-A69D-4302-918A-791A3ED3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85" y="3525581"/>
            <a:ext cx="2435936" cy="43602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01EFAB7-2B21-47D1-9872-E34D98618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85" y="4669688"/>
            <a:ext cx="2349034" cy="30380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A3EED01-5EC9-405D-AEBA-C8536FB254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128" y="5216109"/>
            <a:ext cx="1469761" cy="14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939"/>
      </p:ext>
    </p:extLst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337" y="203748"/>
            <a:ext cx="82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Símbolos del DFD</a:t>
            </a:r>
            <a:endParaRPr lang="es-NI" sz="36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362680" y="1435772"/>
            <a:ext cx="6995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Llamada a subrutina o a un proceso predeterminado (una subrutina es un módulo independientemente del programa principal, que recibe una entrada procedente de dicho programa, realiza una tarea determinada y regresa, al terminar, al programa principal).</a:t>
            </a:r>
            <a:endParaRPr lang="es-NI" sz="2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8BCE09E-C6C7-4E57-9A69-9B3521E4159A}"/>
              </a:ext>
            </a:extLst>
          </p:cNvPr>
          <p:cNvSpPr txBox="1"/>
          <p:nvPr/>
        </p:nvSpPr>
        <p:spPr>
          <a:xfrm>
            <a:off x="4461831" y="4221653"/>
            <a:ext cx="68965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dirty="0"/>
              <a:t>Comentarios (se utiliza para añadir comentarios clasificadores a otros símbolos del diagrama de flujo. Se pueden dibujar a cualquier lado del símbolo). </a:t>
            </a:r>
            <a:endParaRPr lang="es-NI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81554C-D409-4EB4-8FBA-72F3EC893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34" y="1841472"/>
            <a:ext cx="2977682" cy="15193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0FE888D-8217-487E-8C36-4865A85DA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98" y="4547739"/>
            <a:ext cx="3283018" cy="98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351137"/>
      </p:ext>
    </p:extLst>
  </p:cSld>
  <p:clrMapOvr>
    <a:masterClrMapping/>
  </p:clrMapOvr>
  <p:transition spd="slow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337" y="203748"/>
            <a:ext cx="82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Símbolos del DFD</a:t>
            </a:r>
            <a:endParaRPr lang="es-NI" sz="3600" b="1" dirty="0">
              <a:solidFill>
                <a:schemeClr val="bg1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369976" y="1704868"/>
            <a:ext cx="6995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Pantalla (se utiliza en ocasiones en lugar del símbolo de E/S).</a:t>
            </a:r>
            <a:endParaRPr lang="es-NI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B27E80-6CB0-4503-8369-4A6D70C52AD1}"/>
              </a:ext>
            </a:extLst>
          </p:cNvPr>
          <p:cNvSpPr txBox="1"/>
          <p:nvPr/>
        </p:nvSpPr>
        <p:spPr>
          <a:xfrm>
            <a:off x="4369976" y="3463637"/>
            <a:ext cx="6995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dirty="0"/>
              <a:t>Impresora (se utiliza en ocasiones en lugar del símbolo de E/S) </a:t>
            </a:r>
            <a:endParaRPr lang="es-NI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897B405-F72B-4FFC-B027-7CD69BB3BFD1}"/>
              </a:ext>
            </a:extLst>
          </p:cNvPr>
          <p:cNvSpPr txBox="1"/>
          <p:nvPr/>
        </p:nvSpPr>
        <p:spPr>
          <a:xfrm>
            <a:off x="4369976" y="5194864"/>
            <a:ext cx="6995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dirty="0"/>
              <a:t>Teclado (se utiliza en ocasiones en lugar del símbolo de E/S) </a:t>
            </a:r>
            <a:endParaRPr lang="es-NI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A127CD9-CFEC-45A5-8927-6593138BE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95" y="1335235"/>
            <a:ext cx="3216926" cy="161241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E5F4578-BBAF-407E-B8A7-D58526B8D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16" y="3141099"/>
            <a:ext cx="3040605" cy="165561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8226D44-84C4-4234-AFFE-F13D60636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16" y="4984025"/>
            <a:ext cx="3216926" cy="17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32567"/>
      </p:ext>
    </p:extLst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220337" y="424085"/>
            <a:ext cx="8299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>
                <a:solidFill>
                  <a:schemeClr val="bg1"/>
                </a:solidFill>
              </a:rPr>
              <a:t>Práctica de Laboratorio</a:t>
            </a:r>
            <a:endParaRPr lang="es-NI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Tabla 6">
            <a:extLst>
              <a:ext uri="{FF2B5EF4-FFF2-40B4-BE49-F238E27FC236}">
                <a16:creationId xmlns:a16="http://schemas.microsoft.com/office/drawing/2014/main" id="{1BED464B-7048-41F5-8C2E-791B8D256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26921"/>
              </p:ext>
            </p:extLst>
          </p:nvPr>
        </p:nvGraphicFramePr>
        <p:xfrm>
          <a:off x="358929" y="2305890"/>
          <a:ext cx="8127999" cy="439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8704616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5143515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58377070"/>
                    </a:ext>
                  </a:extLst>
                </a:gridCol>
              </a:tblGrid>
              <a:tr h="87840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Símbolo ANSI</a:t>
                      </a:r>
                      <a:endParaRPr lang="es-NI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Existe en PSeInt</a:t>
                      </a:r>
                      <a:endParaRPr lang="es-NI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Equivalente</a:t>
                      </a:r>
                      <a:endParaRPr lang="es-NI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746239"/>
                  </a:ext>
                </a:extLst>
              </a:tr>
              <a:tr h="878400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880612"/>
                  </a:ext>
                </a:extLst>
              </a:tr>
              <a:tr h="878400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717981"/>
                  </a:ext>
                </a:extLst>
              </a:tr>
              <a:tr h="878400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84055"/>
                  </a:ext>
                </a:extLst>
              </a:tr>
              <a:tr h="878400"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38134"/>
                  </a:ext>
                </a:extLst>
              </a:tr>
            </a:tbl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7897B405-F72B-4FFC-B027-7CD69BB3BFD1}"/>
              </a:ext>
            </a:extLst>
          </p:cNvPr>
          <p:cNvSpPr txBox="1"/>
          <p:nvPr/>
        </p:nvSpPr>
        <p:spPr>
          <a:xfrm>
            <a:off x="220337" y="1360994"/>
            <a:ext cx="11490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dirty="0"/>
              <a:t>Cargue la aplicación PSeInt y compare los símbolos del estándar ANSI para DFD con los símbolos que utiliza la aplicación.</a:t>
            </a:r>
            <a:endParaRPr lang="es-NI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7735E67-FD73-4B65-88D2-8FD896DFB643}"/>
              </a:ext>
            </a:extLst>
          </p:cNvPr>
          <p:cNvSpPr txBox="1"/>
          <p:nvPr/>
        </p:nvSpPr>
        <p:spPr>
          <a:xfrm>
            <a:off x="220337" y="232774"/>
            <a:ext cx="6995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NI"/>
            </a:defPPr>
            <a:lvl1pPr algn="just">
              <a:defRPr sz="2400"/>
            </a:lvl1pPr>
          </a:lstStyle>
          <a:p>
            <a:r>
              <a:rPr lang="es-ES" sz="1600" b="1" dirty="0"/>
              <a:t>Comparación de símbolos del DFD estándar</a:t>
            </a:r>
            <a:endParaRPr lang="es-NI" sz="1600" b="1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DBB4D-E8C5-4D87-BC82-AE56DDF6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998685" y="4170469"/>
            <a:ext cx="1223102" cy="6219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EC1261A-1671-4CF6-9D4B-E40BD0956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056549" y="3292817"/>
            <a:ext cx="1110395" cy="621974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965F688-586E-4015-9808-D6785DE04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1101502" y="5040285"/>
            <a:ext cx="1120285" cy="621976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A299DE0-9CB4-438B-AD04-FB86805BE6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322" y="5838663"/>
            <a:ext cx="821622" cy="83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84060"/>
      </p:ext>
    </p:extLst>
  </p:cSld>
  <p:clrMapOvr>
    <a:masterClrMapping/>
  </p:clrMapOvr>
  <p:transition spd="slow">
    <p:random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838</Words>
  <Application>Microsoft Office PowerPoint</Application>
  <PresentationFormat>Panorámica</PresentationFormat>
  <Paragraphs>70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Franklin Gothic Book</vt:lpstr>
      <vt:lpstr>Franklin Gothic Medium</vt:lpstr>
      <vt:lpstr>TimesLTStd-Bold</vt:lpstr>
      <vt:lpstr>TimesLTStd-Italic</vt:lpstr>
      <vt:lpstr>TimesLTStd-Roman</vt:lpstr>
      <vt:lpstr>Wingdings</vt:lpstr>
      <vt:lpstr>Tema de Office</vt:lpstr>
      <vt:lpstr>Introducción a la Programación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Cordero</dc:creator>
  <cp:lastModifiedBy>Iván Chavarría</cp:lastModifiedBy>
  <cp:revision>57</cp:revision>
  <dcterms:created xsi:type="dcterms:W3CDTF">2019-03-11T22:56:21Z</dcterms:created>
  <dcterms:modified xsi:type="dcterms:W3CDTF">2025-04-01T20:30:47Z</dcterms:modified>
</cp:coreProperties>
</file>