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64" r:id="rId2"/>
    <p:sldId id="257" r:id="rId3"/>
    <p:sldId id="259" r:id="rId4"/>
    <p:sldId id="265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3D4CA999-35AD-47E3-B467-9066964423C1}">
          <p14:sldIdLst>
            <p14:sldId id="264"/>
            <p14:sldId id="257"/>
            <p14:sldId id="259"/>
            <p14:sldId id="265"/>
            <p14:sldId id="261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des.igor96@gmail.com" initials="g" lastIdx="1" clrIdx="0">
    <p:extLst>
      <p:ext uri="{19B8F6BF-5375-455C-9EA6-DF929625EA0E}">
        <p15:presenceInfo xmlns:p15="http://schemas.microsoft.com/office/powerpoint/2012/main" userId="4c447dae66770e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70" autoAdjust="0"/>
  </p:normalViewPr>
  <p:slideViewPr>
    <p:cSldViewPr snapToGrid="0">
      <p:cViewPr>
        <p:scale>
          <a:sx n="67" d="100"/>
          <a:sy n="67" d="100"/>
        </p:scale>
        <p:origin x="12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04E49-1137-404F-AF22-AF25FABF5D66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2CD0-CD5A-405D-A2FF-7D30683F63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24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Para isso, foram fornecidos 3 diferentes </a:t>
            </a:r>
            <a:r>
              <a:rPr lang="pt-BR" sz="1200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dataframes</a:t>
            </a:r>
            <a:r>
              <a:rPr lang="pt-BR" sz="12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.</a:t>
            </a:r>
            <a:endParaRPr lang="pt-BR" dirty="0">
              <a:effectLst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U</a:t>
            </a:r>
            <a:r>
              <a:rPr lang="pt-BR" sz="12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m </a:t>
            </a:r>
            <a:r>
              <a:rPr lang="pt-BR" sz="1200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dataframe</a:t>
            </a:r>
            <a:r>
              <a:rPr lang="pt-BR" sz="12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 no qual estão as ordens de compra e de venda e em cada linha possui as duas ofertas maiores para venda e as duas menores ofertas de compra, com suas respectivas quantidades de ações solicitadas, além de informações relacionadas ao tempo de espera da ordem e o 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id da ação e o id do tempo</a:t>
            </a:r>
            <a:r>
              <a:rPr lang="pt-BR" sz="12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.</a:t>
            </a:r>
            <a:endParaRPr lang="pt-BR" dirty="0">
              <a:effectLst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Outro </a:t>
            </a:r>
            <a:r>
              <a:rPr lang="pt-BR" sz="1200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dataframe</a:t>
            </a:r>
            <a:r>
              <a:rPr lang="pt-BR" sz="12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 possui informações das operações que de fato foram executadas, com o tamanho, valor, tempo até execução e 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id da ação e o id do tempo</a:t>
            </a:r>
            <a:r>
              <a:rPr lang="pt-BR" sz="12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.</a:t>
            </a:r>
            <a:endParaRPr lang="pt-BR" dirty="0">
              <a:effectLst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E por fim, um </a:t>
            </a:r>
            <a:r>
              <a:rPr lang="pt-BR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dataframe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com a volatilidade esperada , o id da ação e o id do tempo</a:t>
            </a:r>
            <a:b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</a:br>
            <a:endParaRPr lang="pt-BR" dirty="0">
              <a:solidFill>
                <a:srgbClr val="000000"/>
              </a:solidFill>
              <a:latin typeface="Franklin Gothic Medium Cond" panose="020B06060304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2CD0-CD5A-405D-A2FF-7D30683F63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25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</a:br>
            <a:endParaRPr lang="pt-BR" dirty="0">
              <a:solidFill>
                <a:srgbClr val="000000"/>
              </a:solidFill>
              <a:latin typeface="Franklin Gothic Medium Cond" panose="020B06060304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2CD0-CD5A-405D-A2FF-7D30683F63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69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2CD0-CD5A-405D-A2FF-7D30683F63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76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2CD0-CD5A-405D-A2FF-7D30683F63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0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2CD0-CD5A-405D-A2FF-7D30683F63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93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5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08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3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78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51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878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5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2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9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29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6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10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6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4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C2A6-12C4-46D2-A2F6-12FF05387A3B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636C50-840D-4639-BAA2-FF815DC099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optiver-realized-volatility-predi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RMSPE/Dashboard1?:language=pt-BR&amp;:display_count=n&amp;:origin=viz_share_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DED900-9DD9-4C85-9DB2-87565D7B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2880360"/>
            <a:ext cx="8596668" cy="109728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Projeto 3 – Volatilidade de 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E88436-FF91-4336-9B98-6EC2711E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5180228"/>
            <a:ext cx="8596668" cy="1216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Igor Guedes Corrêa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IronHack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São Paulo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07/05/2022</a:t>
            </a:r>
          </a:p>
        </p:txBody>
      </p:sp>
      <p:pic>
        <p:nvPicPr>
          <p:cNvPr id="1026" name="Picture 2" descr="Ironhack - YouTube">
            <a:extLst>
              <a:ext uri="{FF2B5EF4-FFF2-40B4-BE49-F238E27FC236}">
                <a16:creationId xmlns:a16="http://schemas.microsoft.com/office/drawing/2014/main" id="{E01653A0-EBE1-4086-B2BB-4EA2A60F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040"/>
            <a:ext cx="1216241" cy="12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DED900-9DD9-4C85-9DB2-87565D7B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334571"/>
            <a:ext cx="8040537" cy="8372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E88436-FF91-4336-9B98-6EC2711E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20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Para a realização deste projeto, em busca de um problema real, fez-se uso de uma competição existente no </a:t>
            </a:r>
            <a:r>
              <a:rPr lang="pt-BR" sz="1800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Kaggle</a:t>
            </a:r>
            <a:r>
              <a:rPr lang="pt-BR" sz="18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, presente neste </a:t>
            </a:r>
            <a:r>
              <a:rPr lang="pt-BR" sz="18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  <a:hlinkClick r:id="rId3"/>
              </a:rPr>
              <a:t>link</a:t>
            </a:r>
            <a:r>
              <a:rPr lang="pt-BR" sz="18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 cujo objetivo é prever a volatilidade de ações para um intervalo de 10 minutos.</a:t>
            </a:r>
            <a:endParaRPr lang="pt-BR" dirty="0">
              <a:effectLst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Para isso, foram fornecidos 3 diferentes </a:t>
            </a:r>
            <a:r>
              <a:rPr lang="pt-BR" sz="1800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dataframes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:</a:t>
            </a:r>
            <a:endParaRPr lang="pt-B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Dataframe</a:t>
            </a:r>
            <a:r>
              <a:rPr lang="pt-BR" sz="18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</a:t>
            </a:r>
            <a:r>
              <a:rPr lang="pt-BR" sz="1800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ataframe</a:t>
            </a:r>
            <a:r>
              <a:rPr lang="pt-BR" sz="1800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 Trade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Dataframe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 Target</a:t>
            </a:r>
          </a:p>
        </p:txBody>
      </p:sp>
      <p:pic>
        <p:nvPicPr>
          <p:cNvPr id="1026" name="Picture 2" descr="Ironhack - YouTube">
            <a:extLst>
              <a:ext uri="{FF2B5EF4-FFF2-40B4-BE49-F238E27FC236}">
                <a16:creationId xmlns:a16="http://schemas.microsoft.com/office/drawing/2014/main" id="{E01653A0-EBE1-4086-B2BB-4EA2A60F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1"/>
            <a:ext cx="1216241" cy="12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6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DED900-9DD9-4C85-9DB2-87565D7B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334570"/>
            <a:ext cx="8040537" cy="1216241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Visualização inicial dos </a:t>
            </a: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Dataframes</a:t>
            </a: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E88436-FF91-4336-9B98-6EC2711E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19" y="1370614"/>
            <a:ext cx="8596668" cy="487332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Book </a:t>
            </a: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Dataframe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026" name="Picture 2" descr="Ironhack - YouTube">
            <a:extLst>
              <a:ext uri="{FF2B5EF4-FFF2-40B4-BE49-F238E27FC236}">
                <a16:creationId xmlns:a16="http://schemas.microsoft.com/office/drawing/2014/main" id="{E01653A0-EBE1-4086-B2BB-4EA2A60F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1"/>
            <a:ext cx="1216241" cy="12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BB59C57-0150-D1F7-3257-54A1FCAB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3" y="1786811"/>
            <a:ext cx="9286799" cy="17388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C562590-D356-2DB8-1D14-E87B23963894}"/>
              </a:ext>
            </a:extLst>
          </p:cNvPr>
          <p:cNvSpPr txBox="1"/>
          <p:nvPr/>
        </p:nvSpPr>
        <p:spPr>
          <a:xfrm>
            <a:off x="2180122" y="3732552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>
                <a:latin typeface="Franklin Gothic Medium Cond" panose="020B0606030402020204" pitchFamily="34" charset="0"/>
              </a:rPr>
              <a:t>Trade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Dataframe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F91F71-6582-2CEE-E75F-A40F5CB60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14" y="4308820"/>
            <a:ext cx="5460616" cy="17689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46E7B58-5E3A-93C2-4D44-65F5147E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272" y="4172752"/>
            <a:ext cx="3352800" cy="1905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C8625A-FA27-31D3-1ECF-6B3694997AE4}"/>
              </a:ext>
            </a:extLst>
          </p:cNvPr>
          <p:cNvSpPr txBox="1"/>
          <p:nvPr/>
        </p:nvSpPr>
        <p:spPr>
          <a:xfrm>
            <a:off x="7205372" y="3732552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>
                <a:latin typeface="Franklin Gothic Medium Cond" panose="020B0606030402020204" pitchFamily="34" charset="0"/>
              </a:rPr>
              <a:t>Target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Dataframe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098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DED900-9DD9-4C85-9DB2-87565D7B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334571"/>
            <a:ext cx="8040537" cy="837282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E88436-FF91-4336-9B98-6EC2711E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20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A medida de erro utilizada foi a RMSPE (</a:t>
            </a:r>
            <a:r>
              <a:rPr lang="en-US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Root Mean Square Percentage Error):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M</a:t>
            </a:r>
            <a:r>
              <a:rPr lang="pt-BR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enor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erro  encontrado foi para o </a:t>
            </a:r>
            <a:r>
              <a:rPr lang="pt-BR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Stock_id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= 56, no valor de: 0,164 ou 16,4%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Maior erro encontrado foi para </a:t>
            </a:r>
            <a:r>
              <a:rPr lang="pt-BR" dirty="0" err="1">
                <a:solidFill>
                  <a:srgbClr val="000000"/>
                </a:solidFill>
                <a:latin typeface="Franklin Gothic Medium Cond" panose="020B0606030402020204" pitchFamily="34" charset="0"/>
              </a:rPr>
              <a:t>Stock_id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= 31, no valor de: 0,551 ou 55,1%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Erro médio encontrado : 0,238 ou 23,8%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 Para visualização das distribuições abrir este 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  <a:hlinkClick r:id="rId3"/>
              </a:rPr>
              <a:t>dashboard </a:t>
            </a:r>
            <a:r>
              <a:rPr lang="pt-BR" dirty="0">
                <a:solidFill>
                  <a:srgbClr val="000000"/>
                </a:solidFill>
                <a:latin typeface="Franklin Gothic Medium Cond" panose="020B0606030402020204" pitchFamily="34" charset="0"/>
              </a:rPr>
              <a:t>com um gráfico de linha </a:t>
            </a:r>
          </a:p>
        </p:txBody>
      </p:sp>
      <p:pic>
        <p:nvPicPr>
          <p:cNvPr id="1026" name="Picture 2" descr="Ironhack - YouTube">
            <a:extLst>
              <a:ext uri="{FF2B5EF4-FFF2-40B4-BE49-F238E27FC236}">
                <a16:creationId xmlns:a16="http://schemas.microsoft.com/office/drawing/2014/main" id="{E01653A0-EBE1-4086-B2BB-4EA2A60F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1"/>
            <a:ext cx="1216241" cy="12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2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DED900-9DD9-4C85-9DB2-87565D7B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267895"/>
            <a:ext cx="8040537" cy="1216241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E88436-FF91-4336-9B98-6EC2711E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71" y="1277861"/>
            <a:ext cx="8596668" cy="4535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Impacto de cada variável no modelo:</a:t>
            </a:r>
          </a:p>
        </p:txBody>
      </p:sp>
      <p:pic>
        <p:nvPicPr>
          <p:cNvPr id="1026" name="Picture 2" descr="Ironhack - YouTube">
            <a:extLst>
              <a:ext uri="{FF2B5EF4-FFF2-40B4-BE49-F238E27FC236}">
                <a16:creationId xmlns:a16="http://schemas.microsoft.com/office/drawing/2014/main" id="{E01653A0-EBE1-4086-B2BB-4EA2A60F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1"/>
            <a:ext cx="1216241" cy="12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06322F5-C0C3-6541-3009-C2E407DD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20" y="1633250"/>
            <a:ext cx="6169095" cy="50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DED900-9DD9-4C85-9DB2-87565D7B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267895"/>
            <a:ext cx="8040537" cy="1216241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Metodologia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E88436-FF91-4336-9B98-6EC2711E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1" y="1550811"/>
            <a:ext cx="8596668" cy="45356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Entendimento dos </a:t>
            </a: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dataframes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para uma única 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Feature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Engineering</a:t>
            </a: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Criação de funções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Verificação das variáveis mais relevantes (Lasso 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Modelo preditivo (</a:t>
            </a: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CatBoostRegressor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Utilização de </a:t>
            </a: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GridSearchCv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para otimizar hiper parâmetros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Extração dos resultados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Visualização (biblioteca </a:t>
            </a: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Shap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026" name="Picture 2" descr="Ironhack - YouTube">
            <a:extLst>
              <a:ext uri="{FF2B5EF4-FFF2-40B4-BE49-F238E27FC236}">
                <a16:creationId xmlns:a16="http://schemas.microsoft.com/office/drawing/2014/main" id="{E01653A0-EBE1-4086-B2BB-4EA2A60F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1"/>
            <a:ext cx="1216241" cy="12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92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DED900-9DD9-4C85-9DB2-87565D7B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267895"/>
            <a:ext cx="8040537" cy="1216241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Conclusão	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E88436-FF91-4336-9B98-6EC2711E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1" y="1550811"/>
            <a:ext cx="8596668" cy="18781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Dataframes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com diferentes granularidades necessitam de mais atenção para melhor entendimento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Escolha razoável das variáveis de entrada impacta no tempo de execução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Otimização de hiper parâmetros são custosos computacionalmente 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026" name="Picture 2" descr="Ironhack - YouTube">
            <a:extLst>
              <a:ext uri="{FF2B5EF4-FFF2-40B4-BE49-F238E27FC236}">
                <a16:creationId xmlns:a16="http://schemas.microsoft.com/office/drawing/2014/main" id="{E01653A0-EBE1-4086-B2BB-4EA2A60F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1"/>
            <a:ext cx="1216241" cy="12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B98C71-3278-7B98-C686-B9D0A495B04A}"/>
              </a:ext>
            </a:extLst>
          </p:cNvPr>
          <p:cNvSpPr txBox="1"/>
          <p:nvPr/>
        </p:nvSpPr>
        <p:spPr>
          <a:xfrm>
            <a:off x="3714414" y="3816651"/>
            <a:ext cx="304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Franklin Gothic Medium Cond" panose="020B0606030402020204" pitchFamily="34" charset="0"/>
                <a:ea typeface="+mj-ea"/>
                <a:cs typeface="+mj-cs"/>
              </a:rPr>
              <a:t>Próximos passos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F3E434-D6F7-971B-AD3A-027AE599BB95}"/>
              </a:ext>
            </a:extLst>
          </p:cNvPr>
          <p:cNvSpPr txBox="1"/>
          <p:nvPr/>
        </p:nvSpPr>
        <p:spPr>
          <a:xfrm>
            <a:off x="1216241" y="4850633"/>
            <a:ext cx="6103620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pt-BR" dirty="0">
                <a:latin typeface="Franklin Gothic Medium Cond" panose="020B0606030402020204" pitchFamily="34" charset="0"/>
              </a:rPr>
              <a:t>Utilizar um modelo de regressão para cada </a:t>
            </a:r>
            <a:r>
              <a:rPr lang="pt-BR" dirty="0" err="1">
                <a:latin typeface="Franklin Gothic Medium Cond" panose="020B0606030402020204" pitchFamily="34" charset="0"/>
              </a:rPr>
              <a:t>Stock_id</a:t>
            </a:r>
            <a:endParaRPr lang="pt-BR" dirty="0">
              <a:latin typeface="Franklin Gothic Medium Cond" panose="020B06060304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pt-BR" dirty="0">
                <a:latin typeface="Franklin Gothic Medium Cond" panose="020B0606030402020204" pitchFamily="34" charset="0"/>
              </a:rPr>
              <a:t>Rodar em alguma plataforma na nuvem, como AWS ou Azure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314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DED900-9DD9-4C85-9DB2-87565D7B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241" y="2880360"/>
            <a:ext cx="8596668" cy="109728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Projeto 3 – Volatilidade de 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E88436-FF91-4336-9B98-6EC2711E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5180228"/>
            <a:ext cx="8596668" cy="1216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Igor Guedes Corrêa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tx1"/>
                </a:solidFill>
                <a:latin typeface="Franklin Gothic Medium Cond" panose="020B0606030402020204" pitchFamily="34" charset="0"/>
              </a:rPr>
              <a:t>IronHack</a:t>
            </a: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 São Paulo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07/05/2022</a:t>
            </a:r>
          </a:p>
        </p:txBody>
      </p:sp>
      <p:pic>
        <p:nvPicPr>
          <p:cNvPr id="1026" name="Picture 2" descr="Ironhack - YouTube">
            <a:extLst>
              <a:ext uri="{FF2B5EF4-FFF2-40B4-BE49-F238E27FC236}">
                <a16:creationId xmlns:a16="http://schemas.microsoft.com/office/drawing/2014/main" id="{E01653A0-EBE1-4086-B2BB-4EA2A60F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040"/>
            <a:ext cx="1216241" cy="12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69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2449</TotalTime>
  <Words>404</Words>
  <Application>Microsoft Office PowerPoint</Application>
  <PresentationFormat>Widescreen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Medium Cond</vt:lpstr>
      <vt:lpstr>Trebuchet MS</vt:lpstr>
      <vt:lpstr>Wingdings 3</vt:lpstr>
      <vt:lpstr>Facetado</vt:lpstr>
      <vt:lpstr>Projeto 3 – Volatilidade de ação</vt:lpstr>
      <vt:lpstr>Introdução</vt:lpstr>
      <vt:lpstr>Visualização inicial dos Dataframes</vt:lpstr>
      <vt:lpstr>Resultados</vt:lpstr>
      <vt:lpstr>Resultados</vt:lpstr>
      <vt:lpstr>Metodologia</vt:lpstr>
      <vt:lpstr>Conclusão </vt:lpstr>
      <vt:lpstr>Projeto 3 – Volatilidade de 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e Big Data para reverter a queda dos lucros da varejista H&amp;M</dc:title>
  <dc:creator>guedes.igor96@gmail.com</dc:creator>
  <cp:lastModifiedBy>guedes.igor96@gmail.com</cp:lastModifiedBy>
  <cp:revision>4</cp:revision>
  <dcterms:created xsi:type="dcterms:W3CDTF">2022-03-21T21:42:27Z</dcterms:created>
  <dcterms:modified xsi:type="dcterms:W3CDTF">2022-05-06T18:21:00Z</dcterms:modified>
</cp:coreProperties>
</file>