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dd043bd40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dd043bd40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d043bd4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d043bd4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e103d5c8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e103d5c8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e103d5c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e103d5c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e103d5c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e103d5c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e103d5c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103d5c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e103d5c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e103d5c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e103d5c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e103d5c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dd043bd4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dd043bd4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dd043bd40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dd043bd40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dd043bd4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dd043bd4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dd043bd40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dd043bd40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dd043bd4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dd043bd4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dd043bd4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dd043bd4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dd043bd40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dd043bd40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dd043bd40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dd043bd40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dd043bd40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dd043bd40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dd043bd40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dd043bd4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d043bd40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d043bd40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dd043bd40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dd043bd40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d043bd40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dd043bd40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dd043bd4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d043bd4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pyspark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1297500" y="87280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800">
                <a:solidFill>
                  <a:srgbClr val="FFFFFF"/>
                </a:solidFill>
                <a:latin typeface="Arial"/>
                <a:ea typeface="Arial"/>
                <a:cs typeface="Arial"/>
                <a:sym typeface="Arial"/>
              </a:rPr>
              <a:t>The data in an RDD is split into chunks based on a key. RDDs are highly resilient, i.e, they are able to recover quickly from any issues as the same data chunks are replicated across multiple executor nodes. Thus, even if one executor node fails, another will still process the data. This allows you to perform your functional calculations against your dataset very quickly by harnessing the power of multiple nodes. </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0" name="Shape 190"/>
        <p:cNvGrpSpPr/>
        <p:nvPr/>
      </p:nvGrpSpPr>
      <p:grpSpPr>
        <a:xfrm>
          <a:off x="0" y="0"/>
          <a:ext cx="0" cy="0"/>
          <a:chOff x="0" y="0"/>
          <a:chExt cx="0" cy="0"/>
        </a:xfrm>
      </p:grpSpPr>
      <p:pic>
        <p:nvPicPr>
          <p:cNvPr id="191" name="Google Shape;191;p23"/>
          <p:cNvPicPr preferRelativeResize="0"/>
          <p:nvPr/>
        </p:nvPicPr>
        <p:blipFill rotWithShape="1">
          <a:blip r:embed="rId3">
            <a:alphaModFix/>
          </a:blip>
          <a:srcRect b="0" l="0" r="0" t="0"/>
          <a:stretch/>
        </p:blipFill>
        <p:spPr>
          <a:xfrm>
            <a:off x="1355900" y="260250"/>
            <a:ext cx="6790775" cy="3086400"/>
          </a:xfrm>
          <a:prstGeom prst="rect">
            <a:avLst/>
          </a:prstGeom>
          <a:noFill/>
          <a:ln>
            <a:noFill/>
          </a:ln>
        </p:spPr>
      </p:pic>
      <p:sp>
        <p:nvSpPr>
          <p:cNvPr id="192" name="Google Shape;192;p23"/>
          <p:cNvSpPr txBox="1"/>
          <p:nvPr/>
        </p:nvSpPr>
        <p:spPr>
          <a:xfrm>
            <a:off x="1120600" y="3507425"/>
            <a:ext cx="7026000" cy="13737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a:solidFill>
                  <a:srgbClr val="4A4A4A"/>
                </a:solidFill>
              </a:rPr>
              <a:t>With RDDs, you can perform two types of operations:</a:t>
            </a:r>
            <a:endParaRPr>
              <a:solidFill>
                <a:srgbClr val="4A4A4A"/>
              </a:solidFill>
            </a:endParaRPr>
          </a:p>
          <a:p>
            <a:pPr indent="-317500" lvl="0" marL="457200" rtl="0" algn="just">
              <a:lnSpc>
                <a:spcPct val="115000"/>
              </a:lnSpc>
              <a:spcBef>
                <a:spcPts val="0"/>
              </a:spcBef>
              <a:spcAft>
                <a:spcPts val="0"/>
              </a:spcAft>
              <a:buClr>
                <a:srgbClr val="4A4A4A"/>
              </a:buClr>
              <a:buSzPts val="1400"/>
              <a:buAutoNum type="arabicPeriod"/>
            </a:pPr>
            <a:r>
              <a:rPr b="1" lang="en">
                <a:solidFill>
                  <a:srgbClr val="4A4A4A"/>
                </a:solidFill>
              </a:rPr>
              <a:t>Transformations</a:t>
            </a:r>
            <a:r>
              <a:rPr lang="en">
                <a:solidFill>
                  <a:srgbClr val="4A4A4A"/>
                </a:solidFill>
              </a:rPr>
              <a:t>: They are the operations that are applied to create a new RDD.</a:t>
            </a:r>
            <a:endParaRPr>
              <a:solidFill>
                <a:srgbClr val="4A4A4A"/>
              </a:solidFill>
            </a:endParaRPr>
          </a:p>
          <a:p>
            <a:pPr indent="-317500" lvl="0" marL="457200" rtl="0" algn="just">
              <a:lnSpc>
                <a:spcPct val="115000"/>
              </a:lnSpc>
              <a:spcBef>
                <a:spcPts val="0"/>
              </a:spcBef>
              <a:spcAft>
                <a:spcPts val="0"/>
              </a:spcAft>
              <a:buClr>
                <a:srgbClr val="4A4A4A"/>
              </a:buClr>
              <a:buSzPts val="1400"/>
              <a:buAutoNum type="arabicPeriod"/>
            </a:pPr>
            <a:r>
              <a:rPr b="1" lang="en">
                <a:solidFill>
                  <a:srgbClr val="4A4A4A"/>
                </a:solidFill>
              </a:rPr>
              <a:t>Actions</a:t>
            </a:r>
            <a:r>
              <a:rPr lang="en">
                <a:solidFill>
                  <a:srgbClr val="4A4A4A"/>
                </a:solidFill>
              </a:rPr>
              <a:t>: They are applied on an RDD to instruct Apache Spark to apply computation and pass the result back to the driver.</a:t>
            </a:r>
            <a:endParaRPr>
              <a:solidFill>
                <a:srgbClr val="4A4A4A"/>
              </a:solidFill>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24"/>
          <p:cNvPicPr preferRelativeResize="0"/>
          <p:nvPr/>
        </p:nvPicPr>
        <p:blipFill rotWithShape="1">
          <a:blip r:embed="rId3">
            <a:alphaModFix/>
          </a:blip>
          <a:srcRect b="13498" l="2281" r="65177" t="35734"/>
          <a:stretch/>
        </p:blipFill>
        <p:spPr>
          <a:xfrm>
            <a:off x="664225" y="62963"/>
            <a:ext cx="7815552" cy="501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25"/>
          <p:cNvPicPr preferRelativeResize="0"/>
          <p:nvPr/>
        </p:nvPicPr>
        <p:blipFill rotWithShape="1">
          <a:blip r:embed="rId3">
            <a:alphaModFix/>
          </a:blip>
          <a:srcRect b="6318" l="2211" r="65259" t="45848"/>
          <a:stretch/>
        </p:blipFill>
        <p:spPr>
          <a:xfrm>
            <a:off x="1302975" y="482150"/>
            <a:ext cx="6538051" cy="4480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6"/>
          <p:cNvPicPr preferRelativeResize="0"/>
          <p:nvPr/>
        </p:nvPicPr>
        <p:blipFill rotWithShape="1">
          <a:blip r:embed="rId3">
            <a:alphaModFix/>
          </a:blip>
          <a:srcRect b="47783" l="34897" r="34764" t="14520"/>
          <a:stretch/>
        </p:blipFill>
        <p:spPr>
          <a:xfrm>
            <a:off x="831350" y="271750"/>
            <a:ext cx="7481299" cy="442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7"/>
          <p:cNvPicPr preferRelativeResize="0"/>
          <p:nvPr/>
        </p:nvPicPr>
        <p:blipFill rotWithShape="1">
          <a:blip r:embed="rId3">
            <a:alphaModFix/>
          </a:blip>
          <a:srcRect b="10406" l="34495" r="34863" t="51050"/>
          <a:stretch/>
        </p:blipFill>
        <p:spPr>
          <a:xfrm>
            <a:off x="1091425" y="327925"/>
            <a:ext cx="7229798" cy="44146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8"/>
          <p:cNvPicPr preferRelativeResize="0"/>
          <p:nvPr/>
        </p:nvPicPr>
        <p:blipFill rotWithShape="1">
          <a:blip r:embed="rId3">
            <a:alphaModFix/>
          </a:blip>
          <a:srcRect b="47043" l="64823" r="3735" t="14464"/>
          <a:stretch/>
        </p:blipFill>
        <p:spPr>
          <a:xfrm>
            <a:off x="1330225" y="343975"/>
            <a:ext cx="6483552" cy="4220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29"/>
          <p:cNvPicPr preferRelativeResize="0"/>
          <p:nvPr/>
        </p:nvPicPr>
        <p:blipFill rotWithShape="1">
          <a:blip r:embed="rId3">
            <a:alphaModFix/>
          </a:blip>
          <a:srcRect b="45533" l="65147" r="3113" t="12901"/>
          <a:stretch/>
        </p:blipFill>
        <p:spPr>
          <a:xfrm>
            <a:off x="910938" y="560625"/>
            <a:ext cx="7322126" cy="4116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0"/>
          <p:cNvSpPr txBox="1"/>
          <p:nvPr>
            <p:ph idx="1" type="body"/>
          </p:nvPr>
        </p:nvSpPr>
        <p:spPr>
          <a:xfrm>
            <a:off x="300175" y="1500325"/>
            <a:ext cx="1795200" cy="2911200"/>
          </a:xfrm>
          <a:prstGeom prst="rect">
            <a:avLst/>
          </a:prstGeom>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0, Will, 33, 385</a:t>
            </a:r>
            <a:endParaRPr/>
          </a:p>
          <a:p>
            <a:pPr indent="0" lvl="0" marL="0" rtl="0" algn="l">
              <a:spcBef>
                <a:spcPts val="1600"/>
              </a:spcBef>
              <a:spcAft>
                <a:spcPts val="0"/>
              </a:spcAft>
              <a:buNone/>
            </a:pPr>
            <a:r>
              <a:rPr lang="en"/>
              <a:t>1, Jean-Luc, 26, 2</a:t>
            </a:r>
            <a:endParaRPr/>
          </a:p>
          <a:p>
            <a:pPr indent="0" lvl="0" marL="0" rtl="0" algn="l">
              <a:spcBef>
                <a:spcPts val="1600"/>
              </a:spcBef>
              <a:spcAft>
                <a:spcPts val="0"/>
              </a:spcAft>
              <a:buNone/>
            </a:pPr>
            <a:r>
              <a:rPr lang="en"/>
              <a:t>2, Hugh, 55, 221</a:t>
            </a:r>
            <a:endParaRPr/>
          </a:p>
          <a:p>
            <a:pPr indent="0" lvl="0" marL="0" rtl="0" algn="l">
              <a:spcBef>
                <a:spcPts val="1600"/>
              </a:spcBef>
              <a:spcAft>
                <a:spcPts val="0"/>
              </a:spcAft>
              <a:buNone/>
            </a:pPr>
            <a:r>
              <a:rPr lang="en"/>
              <a:t>3, Deanna, 40, 465</a:t>
            </a:r>
            <a:endParaRPr/>
          </a:p>
          <a:p>
            <a:pPr indent="0" lvl="0" marL="0" rtl="0" algn="l">
              <a:spcBef>
                <a:spcPts val="1600"/>
              </a:spcBef>
              <a:spcAft>
                <a:spcPts val="0"/>
              </a:spcAft>
              <a:buNone/>
            </a:pPr>
            <a:r>
              <a:rPr lang="en"/>
              <a:t>4, Quark, 68, 21</a:t>
            </a:r>
            <a:endParaRPr/>
          </a:p>
          <a:p>
            <a:pPr indent="0" lvl="0" marL="0" rtl="0" algn="l">
              <a:spcBef>
                <a:spcPts val="1600"/>
              </a:spcBef>
              <a:spcAft>
                <a:spcPts val="0"/>
              </a:spcAft>
              <a:buNone/>
            </a:pPr>
            <a:r>
              <a:rPr lang="en"/>
              <a:t>5, Weyoun, 59, 318</a:t>
            </a:r>
            <a:endParaRPr/>
          </a:p>
          <a:p>
            <a:pPr indent="0" lvl="0" marL="0" rtl="0" algn="l">
              <a:spcBef>
                <a:spcPts val="1600"/>
              </a:spcBef>
              <a:spcAft>
                <a:spcPts val="0"/>
              </a:spcAft>
              <a:buNone/>
            </a:pPr>
            <a:r>
              <a:rPr lang="en"/>
              <a:t>6, Gowron, 37, 220</a:t>
            </a:r>
            <a:endParaRPr/>
          </a:p>
          <a:p>
            <a:pPr indent="0" lvl="0" marL="0" rtl="0" algn="l">
              <a:spcBef>
                <a:spcPts val="1600"/>
              </a:spcBef>
              <a:spcAft>
                <a:spcPts val="1600"/>
              </a:spcAft>
              <a:buNone/>
            </a:pPr>
            <a:r>
              <a:t/>
            </a:r>
            <a:endParaRPr/>
          </a:p>
        </p:txBody>
      </p:sp>
      <p:sp>
        <p:nvSpPr>
          <p:cNvPr id="228" name="Google Shape;228;p30"/>
          <p:cNvSpPr txBox="1"/>
          <p:nvPr>
            <p:ph idx="2" type="body"/>
          </p:nvPr>
        </p:nvSpPr>
        <p:spPr>
          <a:xfrm>
            <a:off x="2823875" y="331450"/>
            <a:ext cx="6152100" cy="46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pyspark import SparkConf, SparkContext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conf = SparkConf().setMaster("local").setAppName("FriendsByAge")</a:t>
            </a:r>
            <a:endParaRPr/>
          </a:p>
          <a:p>
            <a:pPr indent="0" lvl="0" marL="0" rtl="0" algn="l">
              <a:spcBef>
                <a:spcPts val="1600"/>
              </a:spcBef>
              <a:spcAft>
                <a:spcPts val="0"/>
              </a:spcAft>
              <a:buNone/>
            </a:pPr>
            <a:r>
              <a:rPr lang="en"/>
              <a:t>sc = SparkContext(conf = conf)</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def parseLine(line):</a:t>
            </a:r>
            <a:endParaRPr/>
          </a:p>
          <a:p>
            <a:pPr indent="0" lvl="0" marL="0" rtl="0" algn="l">
              <a:spcBef>
                <a:spcPts val="1600"/>
              </a:spcBef>
              <a:spcAft>
                <a:spcPts val="0"/>
              </a:spcAft>
              <a:buNone/>
            </a:pPr>
            <a:r>
              <a:rPr lang="en"/>
              <a:t>    fields = line.split(',')</a:t>
            </a:r>
            <a:endParaRPr/>
          </a:p>
          <a:p>
            <a:pPr indent="0" lvl="0" marL="0" rtl="0" algn="l">
              <a:spcBef>
                <a:spcPts val="1600"/>
              </a:spcBef>
              <a:spcAft>
                <a:spcPts val="0"/>
              </a:spcAft>
              <a:buNone/>
            </a:pPr>
            <a:r>
              <a:rPr lang="en"/>
              <a:t>    age = int(fields[2])</a:t>
            </a:r>
            <a:endParaRPr/>
          </a:p>
          <a:p>
            <a:pPr indent="0" lvl="0" marL="0" rtl="0" algn="l">
              <a:spcBef>
                <a:spcPts val="1600"/>
              </a:spcBef>
              <a:spcAft>
                <a:spcPts val="0"/>
              </a:spcAft>
              <a:buNone/>
            </a:pPr>
            <a:r>
              <a:rPr lang="en"/>
              <a:t>    numFriends = int(fields[3])</a:t>
            </a:r>
            <a:endParaRPr/>
          </a:p>
          <a:p>
            <a:pPr indent="0" lvl="0" marL="0" rtl="0" algn="l">
              <a:spcBef>
                <a:spcPts val="1600"/>
              </a:spcBef>
              <a:spcAft>
                <a:spcPts val="0"/>
              </a:spcAft>
              <a:buNone/>
            </a:pPr>
            <a:r>
              <a:rPr lang="en"/>
              <a:t>    return (age, numFriends)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328100" y="687475"/>
            <a:ext cx="6191100" cy="4059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lines = sc.textFile("file:///SparkCourse/fakefriends.csv")</a:t>
            </a:r>
            <a:endParaRPr sz="14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rdd = lines.map(parseLine)</a:t>
            </a:r>
            <a:endParaRPr sz="14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totalsByAge = rdd.mapValues(lambda x: (x, 1)).reduceByKey(lambda x, y: (x[0] + y[0], x[1] + y[1]))</a:t>
            </a:r>
            <a:endParaRPr sz="14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averagesByAge = totalsByAge.mapValues(lambda x: x[0] / x[1])</a:t>
            </a:r>
            <a:endParaRPr sz="14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results = averagesByAge.collect()</a:t>
            </a:r>
            <a:endParaRPr sz="14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for result in results:</a:t>
            </a:r>
            <a:endParaRPr sz="1400">
              <a:latin typeface="Lato"/>
              <a:ea typeface="Lato"/>
              <a:cs typeface="Lato"/>
              <a:sym typeface="Lato"/>
            </a:endParaRPr>
          </a:p>
          <a:p>
            <a:pPr indent="0" lvl="0" marL="0" rtl="0" algn="l">
              <a:lnSpc>
                <a:spcPct val="115000"/>
              </a:lnSpc>
              <a:spcBef>
                <a:spcPts val="1600"/>
              </a:spcBef>
              <a:spcAft>
                <a:spcPts val="0"/>
              </a:spcAft>
              <a:buNone/>
            </a:pPr>
            <a:r>
              <a:rPr lang="en" sz="1400">
                <a:latin typeface="Lato"/>
                <a:ea typeface="Lato"/>
                <a:cs typeface="Lato"/>
                <a:sym typeface="Lato"/>
              </a:rPr>
              <a:t>    print(result)</a:t>
            </a:r>
            <a:endParaRPr sz="1400">
              <a:latin typeface="Lato"/>
              <a:ea typeface="Lato"/>
              <a:cs typeface="Lato"/>
              <a:sym typeface="Lato"/>
            </a:endParaRPr>
          </a:p>
          <a:p>
            <a:pPr indent="0" lvl="0" marL="0" rtl="0" algn="l">
              <a:lnSpc>
                <a:spcPct val="115000"/>
              </a:lnSpc>
              <a:spcBef>
                <a:spcPts val="1600"/>
              </a:spcBef>
              <a:spcAft>
                <a:spcPts val="0"/>
              </a:spcAft>
              <a:buNone/>
            </a:pPr>
            <a:r>
              <a:t/>
            </a:r>
            <a:endParaRPr sz="1300">
              <a:latin typeface="Lato"/>
              <a:ea typeface="Lato"/>
              <a:cs typeface="Lato"/>
              <a:sym typeface="Lato"/>
            </a:endParaRPr>
          </a:p>
          <a:p>
            <a:pPr indent="0" lvl="0" marL="0" rtl="0" algn="l">
              <a:spcBef>
                <a:spcPts val="1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14"/>
          <p:cNvPicPr preferRelativeResize="0"/>
          <p:nvPr/>
        </p:nvPicPr>
        <p:blipFill>
          <a:blip r:embed="rId3">
            <a:alphaModFix/>
          </a:blip>
          <a:stretch>
            <a:fillRect/>
          </a:stretch>
        </p:blipFill>
        <p:spPr>
          <a:xfrm>
            <a:off x="555825" y="101950"/>
            <a:ext cx="8364075" cy="4503650"/>
          </a:xfrm>
          <a:prstGeom prst="rect">
            <a:avLst/>
          </a:prstGeom>
          <a:noFill/>
          <a:ln>
            <a:noFill/>
          </a:ln>
        </p:spPr>
      </p:pic>
      <p:sp>
        <p:nvSpPr>
          <p:cNvPr id="140" name="Google Shape;140;p14"/>
          <p:cNvSpPr txBox="1"/>
          <p:nvPr/>
        </p:nvSpPr>
        <p:spPr>
          <a:xfrm>
            <a:off x="3339350" y="4684075"/>
            <a:ext cx="37653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Lato"/>
                <a:ea typeface="Lato"/>
                <a:cs typeface="Lato"/>
                <a:sym typeface="Lato"/>
              </a:rPr>
              <a:t>Features of Pyspark</a:t>
            </a:r>
            <a:endParaRPr>
              <a:highlight>
                <a:srgbClr val="FFFFFF"/>
              </a:highlight>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idx="1" type="body"/>
          </p:nvPr>
        </p:nvSpPr>
        <p:spPr>
          <a:xfrm>
            <a:off x="244150" y="1567550"/>
            <a:ext cx="3297000" cy="2248800"/>
          </a:xfrm>
          <a:prstGeom prst="rect">
            <a:avLst/>
          </a:prstGeom>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ITE00100554,18000101,TMAX,-75,,,E,</a:t>
            </a:r>
            <a:endParaRPr/>
          </a:p>
          <a:p>
            <a:pPr indent="0" lvl="0" marL="0" rtl="0" algn="l">
              <a:spcBef>
                <a:spcPts val="1600"/>
              </a:spcBef>
              <a:spcAft>
                <a:spcPts val="0"/>
              </a:spcAft>
              <a:buNone/>
            </a:pPr>
            <a:r>
              <a:rPr lang="en"/>
              <a:t>ITE00100554,18000101,TMIN,-148,,,E,</a:t>
            </a:r>
            <a:endParaRPr/>
          </a:p>
          <a:p>
            <a:pPr indent="0" lvl="0" marL="0" rtl="0" algn="l">
              <a:spcBef>
                <a:spcPts val="1600"/>
              </a:spcBef>
              <a:spcAft>
                <a:spcPts val="0"/>
              </a:spcAft>
              <a:buNone/>
            </a:pPr>
            <a:r>
              <a:rPr lang="en"/>
              <a:t>GM000010962,18000101,PRCP,0,,,E,</a:t>
            </a:r>
            <a:endParaRPr/>
          </a:p>
          <a:p>
            <a:pPr indent="0" lvl="0" marL="0" rtl="0" algn="l">
              <a:spcBef>
                <a:spcPts val="1600"/>
              </a:spcBef>
              <a:spcAft>
                <a:spcPts val="0"/>
              </a:spcAft>
              <a:buNone/>
            </a:pPr>
            <a:r>
              <a:rPr lang="en"/>
              <a:t>EZE00100082,18000101,TMAX,-86,,,E,</a:t>
            </a:r>
            <a:endParaRPr/>
          </a:p>
          <a:p>
            <a:pPr indent="0" lvl="0" marL="0" rtl="0" algn="l">
              <a:spcBef>
                <a:spcPts val="1600"/>
              </a:spcBef>
              <a:spcAft>
                <a:spcPts val="0"/>
              </a:spcAft>
              <a:buNone/>
            </a:pPr>
            <a:r>
              <a:rPr lang="en"/>
              <a:t>EZE00100082,18000101,TMIN,-135,,,E,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9" name="Google Shape;239;p32"/>
          <p:cNvSpPr txBox="1"/>
          <p:nvPr>
            <p:ph idx="2" type="body"/>
          </p:nvPr>
        </p:nvSpPr>
        <p:spPr>
          <a:xfrm>
            <a:off x="3810000" y="162500"/>
            <a:ext cx="5334000" cy="44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from pyspark import SparkConf, SparkContext</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conf = SparkConf().setMaster("local").setAppName("MinTemperatures")</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sc = SparkContext(conf = conf)</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def parseLine(line):</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fields = line.split(',')</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stationID = fields[0]</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entryType = fields[2]</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temperature = float(fields[3]) * 0.1 * (9.0 / 5.0) + 32.0</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return (stationID, entryType, temperature)</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823850" y="600400"/>
            <a:ext cx="7008900" cy="4123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Lato"/>
              <a:ea typeface="Lato"/>
              <a:cs typeface="Lato"/>
              <a:sym typeface="Lato"/>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lines = sc.textFile("file:///SparkCourse/1800.csv")</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parsedLines = lines.map(parseLine)</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minTemps = parsedLines.filter(lambda x: "TMIN" in x[1])</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stationTemps = minTemps.map(lambda x: (x[0], x[2]))</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minTemps = stationTemps.reduceByKey(lambda x, y: min(x,y))</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results = minTemps.collect();</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for result in results:</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rPr lang="en" sz="1400">
                <a:latin typeface="Courier New"/>
                <a:ea typeface="Courier New"/>
                <a:cs typeface="Courier New"/>
                <a:sym typeface="Courier New"/>
              </a:rPr>
              <a:t>    print(result[0] + "\t{:.2f}F".format(result[1]))</a:t>
            </a:r>
            <a:endParaRPr sz="1400">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1400">
              <a:latin typeface="Lato"/>
              <a:ea typeface="Lato"/>
              <a:cs typeface="Lato"/>
              <a:sym typeface="Lato"/>
            </a:endParaRPr>
          </a:p>
          <a:p>
            <a:pPr indent="0" lvl="0" marL="0" rtl="0" algn="l">
              <a:spcBef>
                <a:spcPts val="160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4"/>
          <p:cNvSpPr txBox="1"/>
          <p:nvPr>
            <p:ph idx="1" type="body"/>
          </p:nvPr>
        </p:nvSpPr>
        <p:spPr>
          <a:xfrm>
            <a:off x="154500" y="917850"/>
            <a:ext cx="2366700" cy="4080000"/>
          </a:xfrm>
          <a:prstGeom prst="rect">
            <a:avLst/>
          </a:prstGeom>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This book tells you how I improved my life by quitting my job, and creating a sustainable and growing income through self-employment. What I learned along the way could help you do the same.</a:t>
            </a:r>
            <a:endParaRPr/>
          </a:p>
          <a:p>
            <a:pPr indent="0" lvl="0" marL="0" rtl="0" algn="l">
              <a:spcBef>
                <a:spcPts val="1600"/>
              </a:spcBef>
              <a:spcAft>
                <a:spcPts val="0"/>
              </a:spcAft>
              <a:buNone/>
            </a:pPr>
            <a:r>
              <a:rPr lang="en"/>
              <a:t>But no matter how much advice or how many stories I give you, in the end success relies on your own preparation</a:t>
            </a:r>
            <a:endParaRPr/>
          </a:p>
          <a:p>
            <a:pPr indent="0" lvl="0" marL="0" rtl="0" algn="l">
              <a:spcBef>
                <a:spcPts val="1600"/>
              </a:spcBef>
              <a:spcAft>
                <a:spcPts val="1600"/>
              </a:spcAft>
              <a:buNone/>
            </a:pPr>
            <a:r>
              <a:t/>
            </a:r>
            <a:endParaRPr/>
          </a:p>
        </p:txBody>
      </p:sp>
      <p:sp>
        <p:nvSpPr>
          <p:cNvPr id="250" name="Google Shape;250;p34"/>
          <p:cNvSpPr txBox="1"/>
          <p:nvPr>
            <p:ph idx="2" type="body"/>
          </p:nvPr>
        </p:nvSpPr>
        <p:spPr>
          <a:xfrm>
            <a:off x="2756400" y="154500"/>
            <a:ext cx="6387600" cy="48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import re</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from pyspark import SparkConf, SparkContext</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def normalizeWords(text):</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    return re.compile(r'\W+', re.UNICODE).split(text.lower())</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conf = SparkConf().setMaster("local").setAppName("WordCount")</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sc = SparkContext(conf = conf)</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input = sc.textFile("file:///sparkcourse/book.txt")</a:t>
            </a:r>
            <a:endParaRPr>
              <a:latin typeface="Courier New"/>
              <a:ea typeface="Courier New"/>
              <a:cs typeface="Courier New"/>
              <a:sym typeface="Courier New"/>
            </a:endParaRPr>
          </a:p>
          <a:p>
            <a:pPr indent="0" lvl="0" marL="0" rtl="0" algn="l">
              <a:spcBef>
                <a:spcPts val="1600"/>
              </a:spcBef>
              <a:spcAft>
                <a:spcPts val="0"/>
              </a:spcAft>
              <a:buNone/>
            </a:pPr>
            <a:r>
              <a:rPr lang="en">
                <a:latin typeface="Courier New"/>
                <a:ea typeface="Courier New"/>
                <a:cs typeface="Courier New"/>
                <a:sym typeface="Courier New"/>
              </a:rPr>
              <a:t>words = input.flatMap(normalizeWords)</a:t>
            </a:r>
            <a:endParaRPr>
              <a:latin typeface="Courier New"/>
              <a:ea typeface="Courier New"/>
              <a:cs typeface="Courier New"/>
              <a:sym typeface="Courier New"/>
            </a:endParaRPr>
          </a:p>
          <a:p>
            <a:pPr indent="0" lvl="0" marL="0" rtl="0" algn="l">
              <a:spcBef>
                <a:spcPts val="160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48225" y="866775"/>
            <a:ext cx="8359500" cy="389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urier New"/>
                <a:ea typeface="Courier New"/>
                <a:cs typeface="Courier New"/>
                <a:sym typeface="Courier New"/>
              </a:rPr>
              <a:t>wordCounts = words.map(lambda x: (x, 1)).reduceByKey(lambda x, y: x + 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wordCountsSorted = wordCounts.map(lambda x: (x[1], x[0])).sortByKey()</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results = wordCountsSorted.collect()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for result in results:</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count = str(result[0])</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word = result[1].encode('ascii', 'ignore')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if (word):</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print(word.decode() + ":\t\t" + count)</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Spark Architecture </a:t>
            </a:r>
            <a:endParaRPr sz="3600"/>
          </a:p>
        </p:txBody>
      </p:sp>
      <p:sp>
        <p:nvSpPr>
          <p:cNvPr id="146" name="Google Shape;146;p15"/>
          <p:cNvSpPr txBox="1"/>
          <p:nvPr>
            <p:ph idx="1" type="body"/>
          </p:nvPr>
        </p:nvSpPr>
        <p:spPr>
          <a:xfrm>
            <a:off x="1297500" y="1400750"/>
            <a:ext cx="7038900" cy="3492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70000"/>
              </a:lnSpc>
              <a:spcBef>
                <a:spcPts val="0"/>
              </a:spcBef>
              <a:spcAft>
                <a:spcPts val="0"/>
              </a:spcAft>
              <a:buNone/>
            </a:pPr>
            <a:r>
              <a:rPr lang="en" sz="1800">
                <a:solidFill>
                  <a:srgbClr val="FFFFFF"/>
                </a:solidFill>
                <a:latin typeface="Arial"/>
                <a:ea typeface="Arial"/>
                <a:cs typeface="Arial"/>
                <a:sym typeface="Arial"/>
              </a:rPr>
              <a:t>Apache Spark has a well-defined layered architecture where all the spark components and layers are loosely coupled. This architecture is further integrated with various extensions and libraries.Apache Spark Architecture is based on two main abstractions:</a:t>
            </a:r>
            <a:endParaRPr sz="1800">
              <a:solidFill>
                <a:srgbClr val="FFFFFF"/>
              </a:solidFill>
              <a:latin typeface="Arial"/>
              <a:ea typeface="Arial"/>
              <a:cs typeface="Arial"/>
              <a:sym typeface="Arial"/>
            </a:endParaRPr>
          </a:p>
          <a:p>
            <a:pPr indent="0" lvl="0" marL="0" rtl="0" algn="just">
              <a:lnSpc>
                <a:spcPct val="170000"/>
              </a:lnSpc>
              <a:spcBef>
                <a:spcPts val="0"/>
              </a:spcBef>
              <a:spcAft>
                <a:spcPts val="0"/>
              </a:spcAft>
              <a:buNone/>
            </a:pPr>
            <a:r>
              <a:t/>
            </a:r>
            <a:endParaRPr sz="1800">
              <a:solidFill>
                <a:srgbClr val="FFFFFF"/>
              </a:solidFill>
              <a:latin typeface="Arial"/>
              <a:ea typeface="Arial"/>
              <a:cs typeface="Arial"/>
              <a:sym typeface="Arial"/>
            </a:endParaRPr>
          </a:p>
          <a:p>
            <a:pPr indent="-342900" lvl="0" marL="457200" rtl="0" algn="just">
              <a:spcBef>
                <a:spcPts val="0"/>
              </a:spcBef>
              <a:spcAft>
                <a:spcPts val="0"/>
              </a:spcAft>
              <a:buClr>
                <a:srgbClr val="FFFFFF"/>
              </a:buClr>
              <a:buSzPts val="1800"/>
              <a:buFont typeface="Arial"/>
              <a:buChar char="●"/>
            </a:pPr>
            <a:r>
              <a:rPr i="1" lang="en" sz="1800">
                <a:solidFill>
                  <a:srgbClr val="FFFFFF"/>
                </a:solidFill>
                <a:latin typeface="Arial"/>
                <a:ea typeface="Arial"/>
                <a:cs typeface="Arial"/>
                <a:sym typeface="Arial"/>
              </a:rPr>
              <a:t>Resilient Distributed Dataset (RDD)</a:t>
            </a:r>
            <a:endParaRPr i="1" sz="1800">
              <a:solidFill>
                <a:srgbClr val="FFFFFF"/>
              </a:solidFill>
              <a:latin typeface="Arial"/>
              <a:ea typeface="Arial"/>
              <a:cs typeface="Arial"/>
              <a:sym typeface="Arial"/>
            </a:endParaRPr>
          </a:p>
          <a:p>
            <a:pPr indent="-342900" lvl="0" marL="457200" rtl="0" algn="just">
              <a:spcBef>
                <a:spcPts val="0"/>
              </a:spcBef>
              <a:spcAft>
                <a:spcPts val="0"/>
              </a:spcAft>
              <a:buClr>
                <a:srgbClr val="FFFFFF"/>
              </a:buClr>
              <a:buSzPts val="1800"/>
              <a:buFont typeface="Arial"/>
              <a:buChar char="●"/>
            </a:pPr>
            <a:r>
              <a:rPr i="1" lang="en" sz="1800">
                <a:solidFill>
                  <a:srgbClr val="FFFFFF"/>
                </a:solidFill>
                <a:latin typeface="Arial"/>
                <a:ea typeface="Arial"/>
                <a:cs typeface="Arial"/>
                <a:sym typeface="Arial"/>
              </a:rPr>
              <a:t>Directed Acyclic Graph (DAG)</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16"/>
          <p:cNvPicPr preferRelativeResize="0"/>
          <p:nvPr/>
        </p:nvPicPr>
        <p:blipFill>
          <a:blip r:embed="rId3">
            <a:alphaModFix/>
          </a:blip>
          <a:stretch>
            <a:fillRect/>
          </a:stretch>
        </p:blipFill>
        <p:spPr>
          <a:xfrm>
            <a:off x="1285875" y="462250"/>
            <a:ext cx="7208175" cy="3728750"/>
          </a:xfrm>
          <a:prstGeom prst="rect">
            <a:avLst/>
          </a:prstGeom>
          <a:noFill/>
          <a:ln>
            <a:noFill/>
          </a:ln>
        </p:spPr>
      </p:pic>
      <p:sp>
        <p:nvSpPr>
          <p:cNvPr id="152" name="Google Shape;152;p16"/>
          <p:cNvSpPr txBox="1"/>
          <p:nvPr/>
        </p:nvSpPr>
        <p:spPr>
          <a:xfrm>
            <a:off x="3619500" y="4336675"/>
            <a:ext cx="32943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Master Slave Architecture </a:t>
            </a:r>
            <a:endParaRPr sz="18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of the Spark Architecture </a:t>
            </a:r>
            <a:endParaRPr/>
          </a:p>
        </p:txBody>
      </p:sp>
      <p:sp>
        <p:nvSpPr>
          <p:cNvPr id="158" name="Google Shape;158;p17"/>
          <p:cNvSpPr txBox="1"/>
          <p:nvPr>
            <p:ph idx="1" type="body"/>
          </p:nvPr>
        </p:nvSpPr>
        <p:spPr>
          <a:xfrm>
            <a:off x="1297500" y="958975"/>
            <a:ext cx="7038900" cy="395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Arial"/>
                <a:ea typeface="Arial"/>
                <a:cs typeface="Arial"/>
                <a:sym typeface="Arial"/>
              </a:rPr>
              <a:t>In your master node, you have the </a:t>
            </a:r>
            <a:r>
              <a:rPr i="1" lang="en" sz="1400">
                <a:latin typeface="Arial"/>
                <a:ea typeface="Arial"/>
                <a:cs typeface="Arial"/>
                <a:sym typeface="Arial"/>
              </a:rPr>
              <a:t>driver program</a:t>
            </a:r>
            <a:r>
              <a:rPr lang="en" sz="1400">
                <a:latin typeface="Arial"/>
                <a:ea typeface="Arial"/>
                <a:cs typeface="Arial"/>
                <a:sym typeface="Arial"/>
              </a:rPr>
              <a:t>, which drives your application. The code you are writing behaves as a driver program or if you are using the interactive shell, the shell acts as the driver program. Inside the driver program, the first thing you do is, you </a:t>
            </a:r>
            <a:r>
              <a:rPr i="1" lang="en" sz="1400">
                <a:latin typeface="Arial"/>
                <a:ea typeface="Arial"/>
                <a:cs typeface="Arial"/>
                <a:sym typeface="Arial"/>
              </a:rPr>
              <a:t>create</a:t>
            </a:r>
            <a:r>
              <a:rPr lang="en" sz="1400">
                <a:latin typeface="Arial"/>
                <a:ea typeface="Arial"/>
                <a:cs typeface="Arial"/>
                <a:sym typeface="Arial"/>
              </a:rPr>
              <a:t> a </a:t>
            </a:r>
            <a:r>
              <a:rPr i="1" lang="en" sz="1400">
                <a:latin typeface="Arial"/>
                <a:ea typeface="Arial"/>
                <a:cs typeface="Arial"/>
                <a:sym typeface="Arial"/>
              </a:rPr>
              <a:t>Spark Context.</a:t>
            </a:r>
            <a:r>
              <a:rPr lang="en" sz="1400">
                <a:latin typeface="Arial"/>
                <a:ea typeface="Arial"/>
                <a:cs typeface="Arial"/>
                <a:sym typeface="Arial"/>
              </a:rPr>
              <a:t> Assume that the Spark context is a gateway to all the Spark functionalities. It is similar to your database connection. Any command you execute in your database goes through the database connection. Likewise, anything you do on Spark goes through Spark context.</a:t>
            </a:r>
            <a:endParaRPr sz="1400">
              <a:latin typeface="Arial"/>
              <a:ea typeface="Arial"/>
              <a:cs typeface="Arial"/>
              <a:sym typeface="Arial"/>
            </a:endParaRPr>
          </a:p>
          <a:p>
            <a:pPr indent="0" lvl="0" marL="0" rtl="0" algn="just">
              <a:lnSpc>
                <a:spcPct val="115000"/>
              </a:lnSpc>
              <a:spcBef>
                <a:spcPts val="1600"/>
              </a:spcBef>
              <a:spcAft>
                <a:spcPts val="0"/>
              </a:spcAft>
              <a:buNone/>
            </a:pPr>
            <a:r>
              <a:rPr lang="en" sz="1400">
                <a:latin typeface="Arial"/>
                <a:ea typeface="Arial"/>
                <a:cs typeface="Arial"/>
                <a:sym typeface="Arial"/>
              </a:rPr>
              <a:t>Now, this Spark context works with the </a:t>
            </a:r>
            <a:r>
              <a:rPr i="1" lang="en" sz="1400">
                <a:latin typeface="Arial"/>
                <a:ea typeface="Arial"/>
                <a:cs typeface="Arial"/>
                <a:sym typeface="Arial"/>
              </a:rPr>
              <a:t>cluster manager</a:t>
            </a:r>
            <a:r>
              <a:rPr lang="en" sz="1400">
                <a:latin typeface="Arial"/>
                <a:ea typeface="Arial"/>
                <a:cs typeface="Arial"/>
                <a:sym typeface="Arial"/>
              </a:rPr>
              <a:t> to manage various jobs. The driver program &amp; Spark context takes care of the job execution within the cluster. A job is split into multiple tasks which are distributed over the worker node. Anytime an RDD is created in Spark context, it can be distributed across various nodes and can be cached there.</a:t>
            </a:r>
            <a:endParaRPr sz="1400">
              <a:latin typeface="Arial"/>
              <a:ea typeface="Arial"/>
              <a:cs typeface="Arial"/>
              <a:sym typeface="Arial"/>
            </a:endParaRPr>
          </a:p>
          <a:p>
            <a:pPr indent="0" lvl="0" marL="0" rtl="0" algn="just">
              <a:lnSpc>
                <a:spcPct val="115000"/>
              </a:lnSpc>
              <a:spcBef>
                <a:spcPts val="0"/>
              </a:spcBef>
              <a:spcAft>
                <a:spcPts val="0"/>
              </a:spcAft>
              <a:buNone/>
            </a:pPr>
            <a:r>
              <a:rPr lang="en" sz="1400">
                <a:latin typeface="Arial"/>
                <a:ea typeface="Arial"/>
                <a:cs typeface="Arial"/>
                <a:sym typeface="Arial"/>
              </a:rPr>
              <a:t>W</a:t>
            </a:r>
            <a:r>
              <a:rPr i="1" lang="en" sz="1400">
                <a:latin typeface="Arial"/>
                <a:ea typeface="Arial"/>
                <a:cs typeface="Arial"/>
                <a:sym typeface="Arial"/>
              </a:rPr>
              <a:t>orker nodes</a:t>
            </a:r>
            <a:r>
              <a:rPr lang="en" sz="1400">
                <a:latin typeface="Arial"/>
                <a:ea typeface="Arial"/>
                <a:cs typeface="Arial"/>
                <a:sym typeface="Arial"/>
              </a:rPr>
              <a:t> are the slave nodes whose job is to basically execute the tasks. These tasks are then executed on the partitioned RDDs in the worker node and hence returns back the result to the Spark Context.</a:t>
            </a:r>
            <a:endParaRPr sz="1400">
              <a:latin typeface="Arial"/>
              <a:ea typeface="Arial"/>
              <a:cs typeface="Arial"/>
              <a:sym typeface="Arial"/>
            </a:endParaRPr>
          </a:p>
          <a:p>
            <a:pPr indent="0" lvl="0" marL="0" rtl="0" algn="l">
              <a:lnSpc>
                <a:spcPct val="115000"/>
              </a:lnSpc>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D2E9"/>
        </a:solidFill>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5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Stepwise workflow</a:t>
            </a:r>
            <a:endParaRPr>
              <a:solidFill>
                <a:srgbClr val="000000"/>
              </a:solidFill>
            </a:endParaRPr>
          </a:p>
        </p:txBody>
      </p:sp>
      <p:pic>
        <p:nvPicPr>
          <p:cNvPr id="164" name="Google Shape;164;p18"/>
          <p:cNvPicPr preferRelativeResize="0"/>
          <p:nvPr/>
        </p:nvPicPr>
        <p:blipFill>
          <a:blip r:embed="rId3">
            <a:alphaModFix/>
          </a:blip>
          <a:stretch>
            <a:fillRect/>
          </a:stretch>
        </p:blipFill>
        <p:spPr>
          <a:xfrm>
            <a:off x="1297500" y="927300"/>
            <a:ext cx="7532724" cy="409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308700" y="403400"/>
            <a:ext cx="7038900" cy="4097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400">
                <a:latin typeface="Arial"/>
                <a:ea typeface="Arial"/>
                <a:cs typeface="Arial"/>
                <a:sym typeface="Arial"/>
              </a:rPr>
              <a:t>STEP 1</a:t>
            </a:r>
            <a:r>
              <a:rPr lang="en" sz="1400">
                <a:latin typeface="Arial"/>
                <a:ea typeface="Arial"/>
                <a:cs typeface="Arial"/>
                <a:sym typeface="Arial"/>
              </a:rPr>
              <a:t>: The client submits spark user application code. When an application code is submitted, the driver implicitly converts user code that contains transformations and actions into a logically </a:t>
            </a:r>
            <a:r>
              <a:rPr i="1" lang="en" sz="1400">
                <a:latin typeface="Arial"/>
                <a:ea typeface="Arial"/>
                <a:cs typeface="Arial"/>
                <a:sym typeface="Arial"/>
              </a:rPr>
              <a:t>directed acyclic graph</a:t>
            </a:r>
            <a:r>
              <a:rPr lang="en" sz="1400">
                <a:latin typeface="Arial"/>
                <a:ea typeface="Arial"/>
                <a:cs typeface="Arial"/>
                <a:sym typeface="Arial"/>
              </a:rPr>
              <a:t> called </a:t>
            </a:r>
            <a:r>
              <a:rPr i="1" lang="en" sz="1400">
                <a:latin typeface="Arial"/>
                <a:ea typeface="Arial"/>
                <a:cs typeface="Arial"/>
                <a:sym typeface="Arial"/>
              </a:rPr>
              <a:t>DAG. </a:t>
            </a:r>
            <a:r>
              <a:rPr lang="en" sz="1400">
                <a:latin typeface="Arial"/>
                <a:ea typeface="Arial"/>
                <a:cs typeface="Arial"/>
                <a:sym typeface="Arial"/>
              </a:rPr>
              <a:t>At this stage, it also performs optimizations such as pipelining transformations.</a:t>
            </a:r>
            <a:endParaRPr sz="1400">
              <a:latin typeface="Arial"/>
              <a:ea typeface="Arial"/>
              <a:cs typeface="Arial"/>
              <a:sym typeface="Arial"/>
            </a:endParaRPr>
          </a:p>
          <a:p>
            <a:pPr indent="0" lvl="0" marL="0" rtl="0" algn="l">
              <a:lnSpc>
                <a:spcPct val="200000"/>
              </a:lnSpc>
              <a:spcBef>
                <a:spcPts val="1600"/>
              </a:spcBef>
              <a:spcAft>
                <a:spcPts val="0"/>
              </a:spcAft>
              <a:buNone/>
            </a:pPr>
            <a:r>
              <a:t/>
            </a:r>
            <a:endParaRPr sz="1400">
              <a:latin typeface="Arial"/>
              <a:ea typeface="Arial"/>
              <a:cs typeface="Arial"/>
              <a:sym typeface="Arial"/>
            </a:endParaRPr>
          </a:p>
          <a:p>
            <a:pPr indent="0" lvl="0" marL="0" rtl="0" algn="just">
              <a:lnSpc>
                <a:spcPct val="200000"/>
              </a:lnSpc>
              <a:spcBef>
                <a:spcPts val="1600"/>
              </a:spcBef>
              <a:spcAft>
                <a:spcPts val="0"/>
              </a:spcAft>
              <a:buNone/>
            </a:pPr>
            <a:r>
              <a:rPr b="1" lang="en" sz="1400">
                <a:latin typeface="Arial"/>
                <a:ea typeface="Arial"/>
                <a:cs typeface="Arial"/>
                <a:sym typeface="Arial"/>
              </a:rPr>
              <a:t>STEP 2:</a:t>
            </a:r>
            <a:r>
              <a:rPr lang="en" sz="1400">
                <a:latin typeface="Arial"/>
                <a:ea typeface="Arial"/>
                <a:cs typeface="Arial"/>
                <a:sym typeface="Arial"/>
              </a:rPr>
              <a:t> After that, it converts the logical graph called DAG into physical execution plan with many stages. After converting into a physical execution plan, it creates physical execution units called tasks under each stage. Then the tasks are bundled and sent to the cluster.</a:t>
            </a:r>
            <a:endParaRPr sz="1400">
              <a:latin typeface="Arial"/>
              <a:ea typeface="Arial"/>
              <a:cs typeface="Arial"/>
              <a:sym typeface="Arial"/>
            </a:endParaRPr>
          </a:p>
          <a:p>
            <a:pPr indent="0" lvl="0" marL="0" rtl="0" algn="just">
              <a:lnSpc>
                <a:spcPct val="200000"/>
              </a:lnSpc>
              <a:spcBef>
                <a:spcPts val="0"/>
              </a:spcBef>
              <a:spcAft>
                <a:spcPts val="0"/>
              </a:spcAft>
              <a:buNone/>
            </a:pPr>
            <a:r>
              <a:t/>
            </a:r>
            <a:endParaRPr sz="1400">
              <a:latin typeface="Arial"/>
              <a:ea typeface="Arial"/>
              <a:cs typeface="Arial"/>
              <a:sym typeface="Arial"/>
            </a:endParaRPr>
          </a:p>
          <a:p>
            <a:pPr indent="0" lvl="0" marL="0" rtl="0" algn="just">
              <a:lnSpc>
                <a:spcPct val="200000"/>
              </a:lnSpc>
              <a:spcBef>
                <a:spcPts val="0"/>
              </a:spcBef>
              <a:spcAft>
                <a:spcPts val="0"/>
              </a:spcAft>
              <a:buNone/>
            </a:pPr>
            <a:r>
              <a:t/>
            </a:r>
            <a:endParaRPr sz="1400">
              <a:latin typeface="Arial"/>
              <a:ea typeface="Arial"/>
              <a:cs typeface="Arial"/>
              <a:sym typeface="Arial"/>
            </a:endParaRPr>
          </a:p>
          <a:p>
            <a:pPr indent="0" lvl="0" marL="0" rtl="0" algn="l">
              <a:lnSpc>
                <a:spcPct val="200000"/>
              </a:lnSpc>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297475" y="571500"/>
            <a:ext cx="7038900" cy="38511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en" sz="1400">
                <a:latin typeface="Arial"/>
                <a:ea typeface="Arial"/>
                <a:cs typeface="Arial"/>
                <a:sym typeface="Arial"/>
              </a:rPr>
              <a:t>STEP 3</a:t>
            </a:r>
            <a:r>
              <a:rPr lang="en" sz="1400">
                <a:latin typeface="Arial"/>
                <a:ea typeface="Arial"/>
                <a:cs typeface="Arial"/>
                <a:sym typeface="Arial"/>
              </a:rPr>
              <a:t>: Now the driver talks to the cluster manager and negotiates the resources. Cluster manager launches executors in worker nodes on behalf of the driver. At this point, the driver will send the tasks to the executors based on data placement. When executors start, they register themselves with drivers. So, the driver will have a complete view of executors that are executing the task.</a:t>
            </a:r>
            <a:endParaRPr sz="1400">
              <a:latin typeface="Arial"/>
              <a:ea typeface="Arial"/>
              <a:cs typeface="Arial"/>
              <a:sym typeface="Arial"/>
            </a:endParaRPr>
          </a:p>
          <a:p>
            <a:pPr indent="0" lvl="0" marL="0" rtl="0" algn="just">
              <a:lnSpc>
                <a:spcPct val="200000"/>
              </a:lnSpc>
              <a:spcBef>
                <a:spcPts val="0"/>
              </a:spcBef>
              <a:spcAft>
                <a:spcPts val="0"/>
              </a:spcAft>
              <a:buNone/>
            </a:pPr>
            <a:r>
              <a:t/>
            </a:r>
            <a:endParaRPr sz="1400">
              <a:latin typeface="Arial"/>
              <a:ea typeface="Arial"/>
              <a:cs typeface="Arial"/>
              <a:sym typeface="Arial"/>
            </a:endParaRPr>
          </a:p>
          <a:p>
            <a:pPr indent="0" lvl="0" marL="0" rtl="0" algn="just">
              <a:lnSpc>
                <a:spcPct val="200000"/>
              </a:lnSpc>
              <a:spcBef>
                <a:spcPts val="0"/>
              </a:spcBef>
              <a:spcAft>
                <a:spcPts val="0"/>
              </a:spcAft>
              <a:buNone/>
            </a:pPr>
            <a:r>
              <a:t/>
            </a:r>
            <a:endParaRPr sz="1400">
              <a:latin typeface="Arial"/>
              <a:ea typeface="Arial"/>
              <a:cs typeface="Arial"/>
              <a:sym typeface="Arial"/>
            </a:endParaRPr>
          </a:p>
          <a:p>
            <a:pPr indent="0" lvl="0" marL="0" rtl="0" algn="just">
              <a:lnSpc>
                <a:spcPct val="200000"/>
              </a:lnSpc>
              <a:spcBef>
                <a:spcPts val="0"/>
              </a:spcBef>
              <a:spcAft>
                <a:spcPts val="0"/>
              </a:spcAft>
              <a:buNone/>
            </a:pPr>
            <a:r>
              <a:rPr b="1" lang="en" sz="1400">
                <a:latin typeface="Arial"/>
                <a:ea typeface="Arial"/>
                <a:cs typeface="Arial"/>
                <a:sym typeface="Arial"/>
              </a:rPr>
              <a:t>STEP 4</a:t>
            </a:r>
            <a:r>
              <a:rPr lang="en" sz="1400">
                <a:latin typeface="Arial"/>
                <a:ea typeface="Arial"/>
                <a:cs typeface="Arial"/>
                <a:sym typeface="Arial"/>
              </a:rPr>
              <a:t>: During the course of execution of tasks, driver program will monitor the set of executors that runs. Driver node also schedules future tasks based on data placement. </a:t>
            </a:r>
            <a:endParaRPr sz="1400">
              <a:latin typeface="Arial"/>
              <a:ea typeface="Arial"/>
              <a:cs typeface="Arial"/>
              <a:sym typeface="Arial"/>
            </a:endParaRPr>
          </a:p>
          <a:p>
            <a:pPr indent="0" lvl="0" marL="0" rtl="0" algn="l">
              <a:lnSpc>
                <a:spcPct val="200000"/>
              </a:lnSpc>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Resilient Distributed Database </a:t>
            </a:r>
            <a:endParaRPr/>
          </a:p>
        </p:txBody>
      </p:sp>
      <p:sp>
        <p:nvSpPr>
          <p:cNvPr id="180" name="Google Shape;180;p21"/>
          <p:cNvSpPr txBox="1"/>
          <p:nvPr>
            <p:ph idx="1" type="body"/>
          </p:nvPr>
        </p:nvSpPr>
        <p:spPr>
          <a:xfrm>
            <a:off x="1297500" y="973650"/>
            <a:ext cx="7038900" cy="29112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1400">
                <a:solidFill>
                  <a:srgbClr val="FFFFFF"/>
                </a:solidFill>
                <a:latin typeface="Arial"/>
                <a:ea typeface="Arial"/>
                <a:cs typeface="Arial"/>
                <a:sym typeface="Arial"/>
              </a:rPr>
              <a:t>RDDs are the building blocks of any Spark application. RDDs Stands for:</a:t>
            </a:r>
            <a:endParaRPr sz="1400">
              <a:solidFill>
                <a:srgbClr val="FFFFFF"/>
              </a:solidFill>
              <a:latin typeface="Arial"/>
              <a:ea typeface="Arial"/>
              <a:cs typeface="Arial"/>
              <a:sym typeface="Arial"/>
            </a:endParaRPr>
          </a:p>
          <a:p>
            <a:pPr indent="-317500" lvl="0" marL="457200" rtl="0" algn="just">
              <a:lnSpc>
                <a:spcPct val="200000"/>
              </a:lnSpc>
              <a:spcBef>
                <a:spcPts val="0"/>
              </a:spcBef>
              <a:spcAft>
                <a:spcPts val="0"/>
              </a:spcAft>
              <a:buClr>
                <a:srgbClr val="FFFFFF"/>
              </a:buClr>
              <a:buSzPts val="1400"/>
              <a:buFont typeface="Arial"/>
              <a:buChar char="●"/>
            </a:pPr>
            <a:r>
              <a:rPr b="1" i="1" lang="en" sz="1400">
                <a:solidFill>
                  <a:srgbClr val="FFFFFF"/>
                </a:solidFill>
                <a:latin typeface="Arial"/>
                <a:ea typeface="Arial"/>
                <a:cs typeface="Arial"/>
                <a:sym typeface="Arial"/>
              </a:rPr>
              <a:t>Resilient:</a:t>
            </a:r>
            <a:r>
              <a:rPr lang="en" sz="1400">
                <a:solidFill>
                  <a:srgbClr val="FFFFFF"/>
                </a:solidFill>
                <a:latin typeface="Arial"/>
                <a:ea typeface="Arial"/>
                <a:cs typeface="Arial"/>
                <a:sym typeface="Arial"/>
              </a:rPr>
              <a:t> Fault tolerant and is capable of rebuilding data on failure</a:t>
            </a:r>
            <a:endParaRPr sz="1400">
              <a:solidFill>
                <a:srgbClr val="FFFFFF"/>
              </a:solidFill>
              <a:latin typeface="Arial"/>
              <a:ea typeface="Arial"/>
              <a:cs typeface="Arial"/>
              <a:sym typeface="Arial"/>
            </a:endParaRPr>
          </a:p>
          <a:p>
            <a:pPr indent="-317500" lvl="0" marL="457200" rtl="0" algn="just">
              <a:lnSpc>
                <a:spcPct val="200000"/>
              </a:lnSpc>
              <a:spcBef>
                <a:spcPts val="0"/>
              </a:spcBef>
              <a:spcAft>
                <a:spcPts val="0"/>
              </a:spcAft>
              <a:buClr>
                <a:srgbClr val="FFFFFF"/>
              </a:buClr>
              <a:buSzPts val="1400"/>
              <a:buFont typeface="Arial"/>
              <a:buChar char="●"/>
            </a:pPr>
            <a:r>
              <a:rPr b="1" i="1" lang="en" sz="1400">
                <a:solidFill>
                  <a:srgbClr val="FFFFFF"/>
                </a:solidFill>
                <a:latin typeface="Arial"/>
                <a:ea typeface="Arial"/>
                <a:cs typeface="Arial"/>
                <a:sym typeface="Arial"/>
              </a:rPr>
              <a:t>Distributed</a:t>
            </a:r>
            <a:r>
              <a:rPr i="1" lang="en" sz="1400">
                <a:solidFill>
                  <a:srgbClr val="FFFFFF"/>
                </a:solidFill>
                <a:latin typeface="Arial"/>
                <a:ea typeface="Arial"/>
                <a:cs typeface="Arial"/>
                <a:sym typeface="Arial"/>
              </a:rPr>
              <a:t>:</a:t>
            </a:r>
            <a:r>
              <a:rPr lang="en" sz="1400">
                <a:solidFill>
                  <a:srgbClr val="FFFFFF"/>
                </a:solidFill>
                <a:latin typeface="Arial"/>
                <a:ea typeface="Arial"/>
                <a:cs typeface="Arial"/>
                <a:sym typeface="Arial"/>
              </a:rPr>
              <a:t> Distributed data among the multiple nodes in a cluster</a:t>
            </a:r>
            <a:endParaRPr sz="1400">
              <a:solidFill>
                <a:srgbClr val="FFFFFF"/>
              </a:solidFill>
              <a:latin typeface="Arial"/>
              <a:ea typeface="Arial"/>
              <a:cs typeface="Arial"/>
              <a:sym typeface="Arial"/>
            </a:endParaRPr>
          </a:p>
          <a:p>
            <a:pPr indent="-317500" lvl="0" marL="457200" rtl="0" algn="just">
              <a:lnSpc>
                <a:spcPct val="200000"/>
              </a:lnSpc>
              <a:spcBef>
                <a:spcPts val="0"/>
              </a:spcBef>
              <a:spcAft>
                <a:spcPts val="0"/>
              </a:spcAft>
              <a:buClr>
                <a:srgbClr val="FFFFFF"/>
              </a:buClr>
              <a:buSzPts val="1400"/>
              <a:buFont typeface="Arial"/>
              <a:buChar char="●"/>
            </a:pPr>
            <a:r>
              <a:rPr b="1" i="1" lang="en" sz="1400">
                <a:solidFill>
                  <a:srgbClr val="FFFFFF"/>
                </a:solidFill>
                <a:latin typeface="Arial"/>
                <a:ea typeface="Arial"/>
                <a:cs typeface="Arial"/>
                <a:sym typeface="Arial"/>
              </a:rPr>
              <a:t>Dataset</a:t>
            </a:r>
            <a:r>
              <a:rPr i="1" lang="en" sz="1400">
                <a:solidFill>
                  <a:srgbClr val="FFFFFF"/>
                </a:solidFill>
                <a:latin typeface="Arial"/>
                <a:ea typeface="Arial"/>
                <a:cs typeface="Arial"/>
                <a:sym typeface="Arial"/>
              </a:rPr>
              <a:t>:</a:t>
            </a:r>
            <a:r>
              <a:rPr lang="en" sz="1400">
                <a:solidFill>
                  <a:srgbClr val="FFFFFF"/>
                </a:solidFill>
                <a:latin typeface="Arial"/>
                <a:ea typeface="Arial"/>
                <a:cs typeface="Arial"/>
                <a:sym typeface="Arial"/>
              </a:rPr>
              <a:t> Collection of partitioned data with values</a:t>
            </a:r>
            <a:endParaRPr sz="1400">
              <a:solidFill>
                <a:srgbClr val="FFFFFF"/>
              </a:solidFill>
              <a:latin typeface="Arial"/>
              <a:ea typeface="Arial"/>
              <a:cs typeface="Arial"/>
              <a:sym typeface="Arial"/>
            </a:endParaRPr>
          </a:p>
          <a:p>
            <a:pPr indent="0" lvl="0" marL="0" rtl="0" algn="l">
              <a:spcBef>
                <a:spcPts val="1200"/>
              </a:spcBef>
              <a:spcAft>
                <a:spcPts val="1600"/>
              </a:spcAft>
              <a:buNone/>
            </a:pPr>
            <a:r>
              <a:t/>
            </a:r>
            <a:endParaRPr/>
          </a:p>
        </p:txBody>
      </p:sp>
      <p:pic>
        <p:nvPicPr>
          <p:cNvPr id="181" name="Google Shape;181;p21"/>
          <p:cNvPicPr preferRelativeResize="0"/>
          <p:nvPr/>
        </p:nvPicPr>
        <p:blipFill>
          <a:blip r:embed="rId3">
            <a:alphaModFix/>
          </a:blip>
          <a:stretch>
            <a:fillRect/>
          </a:stretch>
        </p:blipFill>
        <p:spPr>
          <a:xfrm>
            <a:off x="2095500" y="2734225"/>
            <a:ext cx="5255575" cy="2126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