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D9D9D9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P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PT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P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DD8A5E7-C267-4A86-8A73-BE8086D786DF}" type="slidenum">
              <a:rPr lang="pt-PT" sz="1400" b="0" strike="noStrike" spc="-1">
                <a:latin typeface="Times New Roman"/>
              </a:rPr>
              <a:t>‹Nº›</a:t>
            </a:fld>
            <a:endParaRPr lang="pt-P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B5C75B6-C1C5-4A2C-8FB7-8EB1D72D0FE1}" type="slidenum">
              <a:rPr lang="pt-PT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pt-PT" sz="12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117824" y="4587840"/>
            <a:ext cx="1796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t/>
            </a:r>
            <a:br/>
            <a:endParaRPr lang="pt-PT" sz="1800" b="0" strike="noStrike" spc="-1">
              <a:latin typeface="Arial"/>
            </a:endParaRPr>
          </a:p>
        </p:txBody>
      </p:sp>
      <p:pic>
        <p:nvPicPr>
          <p:cNvPr id="49" name="Imagen 4"/>
          <p:cNvPicPr/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297464" y="637690"/>
            <a:ext cx="2496110" cy="2496110"/>
          </a:xfrm>
          <a:prstGeom prst="rect">
            <a:avLst/>
          </a:prstGeom>
          <a:ln>
            <a:noFill/>
          </a:ln>
        </p:spPr>
      </p:pic>
      <p:sp>
        <p:nvSpPr>
          <p:cNvPr id="53" name="CustomShape 9"/>
          <p:cNvSpPr/>
          <p:nvPr/>
        </p:nvSpPr>
        <p:spPr>
          <a:xfrm rot="20394000">
            <a:off x="3711864" y="1610113"/>
            <a:ext cx="372545" cy="369428"/>
          </a:xfrm>
          <a:prstGeom prst="ellipse">
            <a:avLst/>
          </a:prstGeom>
          <a:noFill/>
          <a:ln w="19050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0"/>
          <p:cNvSpPr/>
          <p:nvPr/>
        </p:nvSpPr>
        <p:spPr>
          <a:xfrm rot="20394000">
            <a:off x="3777920" y="1965333"/>
            <a:ext cx="372545" cy="369428"/>
          </a:xfrm>
          <a:prstGeom prst="ellipse">
            <a:avLst/>
          </a:prstGeom>
          <a:noFill/>
          <a:ln w="19050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1"/>
          <p:cNvSpPr/>
          <p:nvPr/>
        </p:nvSpPr>
        <p:spPr>
          <a:xfrm rot="20394000">
            <a:off x="4763067" y="2728997"/>
            <a:ext cx="395313" cy="392005"/>
          </a:xfrm>
          <a:prstGeom prst="ellipse">
            <a:avLst/>
          </a:prstGeom>
          <a:noFill/>
          <a:ln w="19050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" name="Imagen 4"/>
          <p:cNvPicPr/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93195" y="637690"/>
            <a:ext cx="2496110" cy="2496110"/>
          </a:xfrm>
          <a:prstGeom prst="rect">
            <a:avLst/>
          </a:prstGeom>
          <a:ln>
            <a:noFill/>
          </a:ln>
        </p:spPr>
      </p:pic>
      <p:sp>
        <p:nvSpPr>
          <p:cNvPr id="27" name="CustomShape 5"/>
          <p:cNvSpPr/>
          <p:nvPr/>
        </p:nvSpPr>
        <p:spPr>
          <a:xfrm>
            <a:off x="3293645" y="3479861"/>
            <a:ext cx="2481736" cy="2565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b="1" strike="noStrike" spc="-1" dirty="0" smtClean="0">
                <a:latin typeface="Garamond" panose="02020404030301010803" pitchFamily="18" charset="0"/>
              </a:rPr>
              <a:t>Poorly-defined Homer-Wright rosettes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 smtClean="0">
                <a:latin typeface="Garamond" panose="02020404030301010803" pitchFamily="18" charset="0"/>
              </a:rPr>
              <a:t>Marked as yellow circles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endParaRPr lang="pt-PT" sz="1400" spc="-1" dirty="0" smtClean="0">
              <a:latin typeface="Garamond" panose="02020404030301010803" pitchFamily="18" charset="0"/>
            </a:endParaRP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>
                <a:latin typeface="Garamond" panose="02020404030301010803" pitchFamily="18" charset="0"/>
              </a:rPr>
              <a:t>- </a:t>
            </a:r>
            <a:r>
              <a:rPr lang="pt-PT" sz="1400" spc="-1" dirty="0" smtClean="0">
                <a:latin typeface="Garamond" panose="02020404030301010803" pitchFamily="18" charset="0"/>
              </a:rPr>
              <a:t>At least one neurite </a:t>
            </a:r>
            <a:r>
              <a:rPr lang="pt-PT" sz="1400" spc="-1" dirty="0">
                <a:latin typeface="Garamond" panose="02020404030301010803" pitchFamily="18" charset="0"/>
              </a:rPr>
              <a:t>inside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000" spc="-1" dirty="0" smtClean="0">
                <a:latin typeface="Garamond" panose="02020404030301010803" pitchFamily="18" charset="0"/>
              </a:rPr>
              <a:t>and</a:t>
            </a:r>
            <a:endParaRPr lang="pt-PT" sz="1000" spc="-1" dirty="0">
              <a:latin typeface="Garamond" panose="02020404030301010803" pitchFamily="18" charset="0"/>
            </a:endParaRP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 smtClean="0">
                <a:latin typeface="Garamond" panose="02020404030301010803" pitchFamily="18" charset="0"/>
              </a:rPr>
              <a:t>- Compromised circular structure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000" spc="-1" dirty="0">
                <a:latin typeface="Garamond" panose="02020404030301010803" pitchFamily="18" charset="0"/>
              </a:rPr>
              <a:t>and/or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>
                <a:latin typeface="Garamond" panose="02020404030301010803" pitchFamily="18" charset="0"/>
              </a:rPr>
              <a:t>- Contour cells </a:t>
            </a:r>
            <a:r>
              <a:rPr lang="pt-PT" sz="1400" spc="-1" dirty="0" smtClean="0">
                <a:latin typeface="Garamond" panose="02020404030301010803" pitchFamily="18" charset="0"/>
              </a:rPr>
              <a:t>not attached</a:t>
            </a:r>
            <a:endParaRPr lang="pt-PT" sz="1400" spc="-1" dirty="0">
              <a:latin typeface="Garamond" panose="02020404030301010803" pitchFamily="18" charset="0"/>
            </a:endParaRPr>
          </a:p>
        </p:txBody>
      </p:sp>
      <p:sp>
        <p:nvSpPr>
          <p:cNvPr id="28" name="CustomShape 12"/>
          <p:cNvSpPr/>
          <p:nvPr/>
        </p:nvSpPr>
        <p:spPr>
          <a:xfrm rot="20394000">
            <a:off x="1756512" y="1598721"/>
            <a:ext cx="442068" cy="471915"/>
          </a:xfrm>
          <a:prstGeom prst="ellipse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5"/>
          <p:cNvSpPr/>
          <p:nvPr/>
        </p:nvSpPr>
        <p:spPr>
          <a:xfrm>
            <a:off x="448017" y="3478572"/>
            <a:ext cx="2481736" cy="2802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b="1" spc="-1" dirty="0" smtClean="0">
                <a:latin typeface="Garamond" panose="02020404030301010803" pitchFamily="18" charset="0"/>
              </a:rPr>
              <a:t>Well</a:t>
            </a:r>
            <a:r>
              <a:rPr lang="pt-PT" sz="1400" b="1" strike="noStrike" spc="-1" dirty="0" smtClean="0">
                <a:latin typeface="Garamond" panose="02020404030301010803" pitchFamily="18" charset="0"/>
              </a:rPr>
              <a:t>-defined Homer-Wright rosettes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 smtClean="0">
                <a:latin typeface="Garamond" panose="02020404030301010803" pitchFamily="18" charset="0"/>
              </a:rPr>
              <a:t>Marked as green circles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endParaRPr lang="pt-PT" sz="1400" spc="-1" dirty="0" smtClean="0">
              <a:latin typeface="Garamond" panose="02020404030301010803" pitchFamily="18" charset="0"/>
            </a:endParaRP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 smtClean="0">
                <a:latin typeface="Garamond" panose="02020404030301010803" pitchFamily="18" charset="0"/>
              </a:rPr>
              <a:t>- At least one neurite inside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000" spc="-1" dirty="0" smtClean="0">
                <a:latin typeface="Garamond" panose="02020404030301010803" pitchFamily="18" charset="0"/>
              </a:rPr>
              <a:t>and</a:t>
            </a:r>
            <a:endParaRPr lang="pt-PT" sz="1000" spc="-1" dirty="0">
              <a:latin typeface="Garamond" panose="02020404030301010803" pitchFamily="18" charset="0"/>
            </a:endParaRP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 smtClean="0">
                <a:latin typeface="Garamond" panose="02020404030301010803" pitchFamily="18" charset="0"/>
              </a:rPr>
              <a:t>- Circular structure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000" spc="-1" dirty="0">
                <a:latin typeface="Garamond" panose="02020404030301010803" pitchFamily="18" charset="0"/>
              </a:rPr>
              <a:t>and/or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>
                <a:latin typeface="Garamond" panose="02020404030301010803" pitchFamily="18" charset="0"/>
              </a:rPr>
              <a:t>- Contour cells attached to each other</a:t>
            </a:r>
            <a:endParaRPr lang="pt-PT" sz="1400" spc="-1" dirty="0">
              <a:latin typeface="Garamond" panose="02020404030301010803" pitchFamily="18" charset="0"/>
            </a:endParaRPr>
          </a:p>
        </p:txBody>
      </p:sp>
      <p:sp>
        <p:nvSpPr>
          <p:cNvPr id="31" name="CustomShape 12"/>
          <p:cNvSpPr/>
          <p:nvPr/>
        </p:nvSpPr>
        <p:spPr>
          <a:xfrm rot="20394000">
            <a:off x="1500076" y="2133393"/>
            <a:ext cx="442068" cy="471915"/>
          </a:xfrm>
          <a:prstGeom prst="ellipse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" name="Imagen 4"/>
          <p:cNvPicPr/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6155840" y="637690"/>
            <a:ext cx="2496110" cy="2496110"/>
          </a:xfrm>
          <a:prstGeom prst="rect">
            <a:avLst/>
          </a:prstGeom>
          <a:ln>
            <a:noFill/>
          </a:ln>
        </p:spPr>
      </p:pic>
      <p:sp>
        <p:nvSpPr>
          <p:cNvPr id="34" name="CustomShape 5"/>
          <p:cNvSpPr/>
          <p:nvPr/>
        </p:nvSpPr>
        <p:spPr>
          <a:xfrm>
            <a:off x="6139273" y="3472622"/>
            <a:ext cx="2481736" cy="28798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b="1" strike="noStrike" spc="-1" dirty="0" smtClean="0">
                <a:latin typeface="Garamond" panose="02020404030301010803" pitchFamily="18" charset="0"/>
              </a:rPr>
              <a:t>True ependymal rosettes</a:t>
            </a:r>
            <a:endParaRPr lang="pt-PT" sz="900" b="1" strike="noStrike" spc="-1" dirty="0" smtClean="0">
              <a:latin typeface="Garamond" panose="02020404030301010803" pitchFamily="18" charset="0"/>
            </a:endParaRP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 smtClean="0">
                <a:latin typeface="Garamond" panose="02020404030301010803" pitchFamily="18" charset="0"/>
              </a:rPr>
              <a:t>Marked as gray circles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endParaRPr lang="pt-PT" sz="1400" spc="-1" dirty="0" smtClean="0">
              <a:latin typeface="Garamond" panose="02020404030301010803" pitchFamily="18" charset="0"/>
            </a:endParaRP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endParaRPr lang="pt-PT" sz="900" spc="-1" dirty="0">
              <a:latin typeface="Garamond" panose="02020404030301010803" pitchFamily="18" charset="0"/>
            </a:endParaRP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 smtClean="0">
                <a:latin typeface="Garamond" panose="02020404030301010803" pitchFamily="18" charset="0"/>
              </a:rPr>
              <a:t>- No neurites inside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000" spc="-1" dirty="0" smtClean="0">
                <a:latin typeface="Garamond" panose="02020404030301010803" pitchFamily="18" charset="0"/>
              </a:rPr>
              <a:t>and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 smtClean="0">
                <a:latin typeface="Garamond" panose="02020404030301010803" pitchFamily="18" charset="0"/>
              </a:rPr>
              <a:t>- Circular structure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000" spc="-1" dirty="0" smtClean="0">
                <a:latin typeface="Garamond" panose="02020404030301010803" pitchFamily="18" charset="0"/>
              </a:rPr>
              <a:t>and/or</a:t>
            </a:r>
            <a:endParaRPr lang="pt-PT" sz="1000" b="0" strike="noStrike" spc="-1" dirty="0">
              <a:latin typeface="Garamond" panose="02020404030301010803" pitchFamily="18" charset="0"/>
            </a:endParaRP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 smtClean="0">
                <a:latin typeface="Garamond" panose="02020404030301010803" pitchFamily="18" charset="0"/>
              </a:rPr>
              <a:t>- Contour cells attached to each other</a:t>
            </a:r>
            <a:endParaRPr lang="pt-PT" sz="1400" b="0" strike="noStrike" spc="-1" dirty="0">
              <a:latin typeface="Garamond" panose="02020404030301010803" pitchFamily="18" charset="0"/>
            </a:endParaRPr>
          </a:p>
        </p:txBody>
      </p:sp>
      <p:sp>
        <p:nvSpPr>
          <p:cNvPr id="37" name="CustomShape 9"/>
          <p:cNvSpPr/>
          <p:nvPr/>
        </p:nvSpPr>
        <p:spPr>
          <a:xfrm rot="20394000">
            <a:off x="6851782" y="2313241"/>
            <a:ext cx="433838" cy="457656"/>
          </a:xfrm>
          <a:prstGeom prst="ellipse">
            <a:avLst/>
          </a:prstGeom>
          <a:noFill/>
          <a:ln w="190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9"/>
          <p:cNvSpPr/>
          <p:nvPr/>
        </p:nvSpPr>
        <p:spPr>
          <a:xfrm rot="20394000">
            <a:off x="7008211" y="1525342"/>
            <a:ext cx="433838" cy="457656"/>
          </a:xfrm>
          <a:prstGeom prst="ellipse">
            <a:avLst/>
          </a:prstGeom>
          <a:noFill/>
          <a:ln w="190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9"/>
          <p:cNvSpPr/>
          <p:nvPr/>
        </p:nvSpPr>
        <p:spPr>
          <a:xfrm rot="20394000">
            <a:off x="7004182" y="2465641"/>
            <a:ext cx="433838" cy="457656"/>
          </a:xfrm>
          <a:prstGeom prst="ellipse">
            <a:avLst/>
          </a:prstGeom>
          <a:noFill/>
          <a:ln w="190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5"/>
          <p:cNvSpPr/>
          <p:nvPr/>
        </p:nvSpPr>
        <p:spPr>
          <a:xfrm>
            <a:off x="8984901" y="3466876"/>
            <a:ext cx="2481736" cy="28798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b="1" strike="noStrike" spc="-1" dirty="0" smtClean="0">
                <a:latin typeface="Garamond" panose="02020404030301010803" pitchFamily="18" charset="0"/>
              </a:rPr>
              <a:t>Neurocyticrosettes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 smtClean="0">
                <a:latin typeface="Garamond" panose="02020404030301010803" pitchFamily="18" charset="0"/>
              </a:rPr>
              <a:t>Marked as blue ellipses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endParaRPr lang="pt-PT" sz="1400" spc="-1" dirty="0" smtClean="0">
              <a:latin typeface="Garamond" panose="02020404030301010803" pitchFamily="18" charset="0"/>
            </a:endParaRP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endParaRPr lang="pt-PT" sz="900" spc="-1" dirty="0">
              <a:latin typeface="Garamond" panose="02020404030301010803" pitchFamily="18" charset="0"/>
            </a:endParaRP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 smtClean="0">
                <a:latin typeface="Garamond" panose="02020404030301010803" pitchFamily="18" charset="0"/>
              </a:rPr>
              <a:t>- At least one neurite inside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000" spc="-1" dirty="0" smtClean="0">
                <a:latin typeface="Garamond" panose="02020404030301010803" pitchFamily="18" charset="0"/>
              </a:rPr>
              <a:t>and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 smtClean="0">
                <a:latin typeface="Garamond" panose="02020404030301010803" pitchFamily="18" charset="0"/>
              </a:rPr>
              <a:t>- Large and elongated structure</a:t>
            </a: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000" spc="-1" dirty="0" smtClean="0">
                <a:latin typeface="Garamond" panose="02020404030301010803" pitchFamily="18" charset="0"/>
              </a:rPr>
              <a:t>and/or</a:t>
            </a:r>
            <a:endParaRPr lang="pt-PT" sz="1000" b="0" strike="noStrike" spc="-1" dirty="0">
              <a:latin typeface="Garamond" panose="02020404030301010803" pitchFamily="18" charset="0"/>
            </a:endParaRPr>
          </a:p>
          <a:p>
            <a:pPr algn="ctr">
              <a:lnSpc>
                <a:spcPct val="107000"/>
              </a:lnSpc>
              <a:spcAft>
                <a:spcPts val="601"/>
              </a:spcAft>
            </a:pPr>
            <a:r>
              <a:rPr lang="pt-PT" sz="1400" spc="-1" dirty="0" smtClean="0">
                <a:latin typeface="Garamond" panose="02020404030301010803" pitchFamily="18" charset="0"/>
              </a:rPr>
              <a:t>- Contour cells attached to each other</a:t>
            </a:r>
            <a:endParaRPr lang="pt-PT" sz="1400" b="0" strike="noStrike" spc="-1" dirty="0">
              <a:latin typeface="Garamond" panose="02020404030301010803" pitchFamily="18" charset="0"/>
            </a:endParaRPr>
          </a:p>
        </p:txBody>
      </p:sp>
      <p:pic>
        <p:nvPicPr>
          <p:cNvPr id="41" name="Imagen 1"/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014216" y="642917"/>
            <a:ext cx="2539301" cy="2539301"/>
          </a:xfrm>
          <a:prstGeom prst="rect">
            <a:avLst/>
          </a:prstGeom>
          <a:ln>
            <a:noFill/>
          </a:ln>
        </p:spPr>
      </p:pic>
      <p:sp>
        <p:nvSpPr>
          <p:cNvPr id="42" name="CustomShape 9"/>
          <p:cNvSpPr/>
          <p:nvPr/>
        </p:nvSpPr>
        <p:spPr>
          <a:xfrm rot="889676">
            <a:off x="9894570" y="2033547"/>
            <a:ext cx="433838" cy="567965"/>
          </a:xfrm>
          <a:prstGeom prst="ellipse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36237</TotalTime>
  <Words>99</Words>
  <Application>Microsoft Office PowerPoint</Application>
  <PresentationFormat>Panorámica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DejaVu Sans</vt:lpstr>
      <vt:lpstr>Garamond</vt:lpstr>
      <vt:lpstr>Symbol</vt:lpstr>
      <vt:lpstr>Times New Roman</vt:lpstr>
      <vt:lpstr>Wingdings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subject/>
  <dc:creator>Ines Goncalves</dc:creator>
  <dc:description/>
  <cp:lastModifiedBy>Ines</cp:lastModifiedBy>
  <cp:revision>878</cp:revision>
  <dcterms:created xsi:type="dcterms:W3CDTF">2019-04-18T08:13:54Z</dcterms:created>
  <dcterms:modified xsi:type="dcterms:W3CDTF">2022-03-30T09:25:10Z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