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14926"/>
    <p:restoredTop sz="94660"/>
  </p:normalViewPr>
  <p:slideViewPr>
    <p:cSldViewPr snapToGrid="0">
      <p:cViewPr varScale="1">
        <p:scale>
          <a:sx n="76" d="100"/>
          <a:sy n="76" d="100"/>
        </p:scale>
        <p:origin x="426" y="84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CCB4E-2BF2-43D2-9E26-E3629B6A9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812537-2B70-4ED7-B041-6B3FF169B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B6E8AD-D1FF-4995-8B9F-AA85B8EB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27A6-B90B-4EAD-8440-57AC338ABFFE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55B8E-B8A5-44BF-B251-82EE28D8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27C631-D24D-4D1C-9435-80B96F63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EA6A-91FD-4A6E-BF84-985BBCB6C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75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895D2-3D78-4BC9-B781-6E96B553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1CD43B-84A1-4F11-904C-408E7AFCF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E9ADEA-85BB-4D92-B23C-34EB8B086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27A6-B90B-4EAD-8440-57AC338ABFFE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FFE613-5590-429F-B797-CC8B1768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01EC2-2BA6-4C0E-832A-5FDB04DD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EA6A-91FD-4A6E-BF84-985BBCB6C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1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B96CC7-530C-4049-9EE5-7AD53E60D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D3581B-0414-4125-8467-80E1F9CED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501F35-A9C3-4283-AD5C-F003D7A0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27A6-B90B-4EAD-8440-57AC338ABFFE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7EA6D-1A3C-43EB-9C09-B82F80323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CAB6E6-AE55-48A4-9D90-9C8CB32E5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EA6A-91FD-4A6E-BF84-985BBCB6C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44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4F578-A3E0-49FC-8976-E2841277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234CA-9A8A-4B84-B895-24571D363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072BA-BC52-4F72-88C0-AFBE882F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27A6-B90B-4EAD-8440-57AC338ABFFE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D5AE0-26C2-45B9-BAE2-07D250C7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161E5E-3D19-45F4-BC97-32F679F4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EA6A-91FD-4A6E-BF84-985BBCB6C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91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CACF8-C3DA-4F35-8B38-FA9D3413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42F682-7934-4641-AB3A-5D8EAFA07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10AC92-A905-4E69-BAC4-84843DD68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27A6-B90B-4EAD-8440-57AC338ABFFE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5FA25-27FD-4475-A83E-83083B21B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1218A-4394-4749-977F-AA888453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EA6A-91FD-4A6E-BF84-985BBCB6C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14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05A8A-FD89-4638-83DB-6A3448826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6A75D6-F1C2-4145-80BF-D7C370561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AF5C22-556F-411B-9B70-D27A63D54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E913B8-6455-4BD5-A518-FFD144D07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27A6-B90B-4EAD-8440-57AC338ABFFE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2BDC7E-BA45-4624-877B-E5A64700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677E78-2806-4629-A910-A7792726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EA6A-91FD-4A6E-BF84-985BBCB6C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16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EBF96-8D69-4ED0-88C0-5053A414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C56EE6-96F8-44B1-AC16-2CA2EB902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8A347F-999C-4115-AC1E-53788FF81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1C6480-D697-493F-BC35-679751747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20A67F-4FF4-4FED-98F2-B85BC3B9B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92A672-1A8F-4909-A2C5-6A688562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27A6-B90B-4EAD-8440-57AC338ABFFE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BEA98D-2E84-4F97-B9CB-AD304D77D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E4E66D-C873-4446-8744-42DB738A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EA6A-91FD-4A6E-BF84-985BBCB6C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25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E2406-84BC-4358-AA66-32FB80399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599F67-DD55-4B90-AD57-6ECBB056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27A6-B90B-4EAD-8440-57AC338ABFFE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1CC3E5-C915-4CF7-A57E-C91AAC96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BEB156-E6A9-40D2-9A30-71A27186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EA6A-91FD-4A6E-BF84-985BBCB6C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84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7D6977-5175-4D4F-B9D7-493A4ED9C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27A6-B90B-4EAD-8440-57AC338ABFFE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C63536-F7F9-486A-AE82-0BD1AB7D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54917F-B4E7-42D0-8A0E-3A4D5EEE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EA6A-91FD-4A6E-BF84-985BBCB6C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34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6579A-8D90-4AC6-88D7-FA6D6A675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43AD32-30C9-4EA8-807B-39AE74D6D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DF6C9C-C3C6-40AD-9CB1-67D9F5D14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BE30E3-9D0A-4315-8310-F2CBD7C8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27A6-B90B-4EAD-8440-57AC338ABFFE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B48E6-42A0-4CE0-8B8A-EB268858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AA049F-EBBF-4BC9-8876-A923F6738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EA6A-91FD-4A6E-BF84-985BBCB6C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2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D263A-9F20-4F54-A070-1C3ED5549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299BD1-08F4-40EC-ADDB-BC337C609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610C5C-3BD2-4764-A649-60CEFFFDF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2D0253-EA83-4CCC-BC97-DB5F88C6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27A6-B90B-4EAD-8440-57AC338ABFFE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B705BF-CF78-40FF-B240-5D0A5273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BF7B28-6A01-4759-B84F-880F55E4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EA6A-91FD-4A6E-BF84-985BBCB6C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9402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6E5F26-EAED-4C1C-9809-3DCD2F1F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8E0105-D2CC-4EE1-BA5C-C574EF061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CDBA18-C67A-4564-8D5F-758C73E1A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327A6-B90B-4EAD-8440-57AC338ABFFE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CDB809-B291-4817-B1A3-38A577116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FA9E30-7939-4428-85B6-9105F0EE0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CEA6A-91FD-4A6E-BF84-985BBCB6C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65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tags" Target="../tags/tag6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tags" Target="../tags/tag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tags" Target="../tags/tag8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tags" Target="../tags/tag9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Relationship Id="rId3" Type="http://schemas.openxmlformats.org/officeDocument/2006/relationships/tags" Target="../tags/tag10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tags" Target="../tags/tag1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Relationship Id="rId3" Type="http://schemas.openxmlformats.org/officeDocument/2006/relationships/tags" Target="../tags/tag1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tags" Target="../tags/tag13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Relationship Id="rId3" Type="http://schemas.openxmlformats.org/officeDocument/2006/relationships/tags" Target="../tags/tag14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tags" Target="../tags/tag1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tags" Target="../tags/tag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tags" Target="../tags/tag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tags" Target="../tags/tag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tags" Target="../tags/tag4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tags" Target="../tags/tag5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3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35000">
              <a:srgbClr val="f3e7e9"/>
            </a:gs>
            <a:gs pos="100000">
              <a:srgbClr val="e3eeff"/>
            </a:gs>
          </a:gsLst>
          <a:lin ang="2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463826" y="324015"/>
            <a:ext cx="11251096" cy="6209969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>
            <a:noFill/>
          </a:ln>
          <a:effectLst>
            <a:outerShdw blurRad="63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05727" y="1537772"/>
            <a:ext cx="5733143" cy="574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/>
                <a:ea typeface="G마켓 산스 Bold"/>
              </a:rPr>
              <a:t>도서 관리 시스템 </a:t>
            </a:r>
            <a:endParaRPr lang="ko-KR" altLang="en-US" sz="3200">
              <a:solidFill>
                <a:schemeClr val="tx1">
                  <a:lumMod val="85000"/>
                  <a:lumOff val="15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52122" y="2981508"/>
            <a:ext cx="5733144" cy="447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화면설계서 </a:t>
            </a:r>
            <a:endParaRPr lang="ko-KR" altLang="en-US" sz="2400"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21511" y="4139836"/>
            <a:ext cx="5600536" cy="61571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68080" y="4268990"/>
            <a:ext cx="4590473" cy="336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/>
                <a:ea typeface="Noto Sans CJK KR Regular"/>
              </a:rPr>
              <a:t>천찬웅	  /	임가희	      /	백승엽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Noto Sans CJK KR Regular"/>
              <a:ea typeface="Noto Sans CJK KR Regular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3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35000">
              <a:srgbClr val="f3e7e9"/>
            </a:gs>
            <a:gs pos="100000">
              <a:srgbClr val="e3eeff"/>
            </a:gs>
          </a:gsLst>
          <a:lin ang="2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499016" y="324015"/>
            <a:ext cx="11466036" cy="6209969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>
            <a:noFill/>
          </a:ln>
          <a:effectLst>
            <a:outerShdw blurRad="63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423558" y="450649"/>
            <a:ext cx="3804229" cy="54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000"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/>
                <a:ea typeface="G마켓 산스 Bold"/>
              </a:rPr>
              <a:t>비밀번호 찾기</a:t>
            </a:r>
            <a:endParaRPr lang="ko-KR" altLang="en-US" sz="3000">
              <a:solidFill>
                <a:schemeClr val="tx1">
                  <a:lumMod val="95000"/>
                  <a:lumOff val="5000"/>
                </a:schemeClr>
              </a:solidFill>
              <a:latin typeface="G마켓 산스 Bold"/>
              <a:ea typeface="G마켓 산스 Bold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70658" y="1128155"/>
            <a:ext cx="10622069" cy="11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07324" y="1212619"/>
            <a:ext cx="9841675" cy="5314504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3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35000">
              <a:srgbClr val="f3e7e9"/>
            </a:gs>
            <a:gs pos="100000">
              <a:srgbClr val="e3eeff"/>
            </a:gs>
          </a:gsLst>
          <a:lin ang="2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499016" y="324015"/>
            <a:ext cx="11466036" cy="6209969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>
            <a:noFill/>
          </a:ln>
          <a:effectLst>
            <a:outerShdw blurRad="63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423558" y="450649"/>
            <a:ext cx="3804228" cy="54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000"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/>
                <a:ea typeface="G마켓 산스 Bold"/>
              </a:rPr>
              <a:t>메인화면 - 로그인 후</a:t>
            </a:r>
            <a:endParaRPr lang="ko-KR" altLang="en-US" sz="3000">
              <a:solidFill>
                <a:schemeClr val="tx1">
                  <a:lumMod val="95000"/>
                  <a:lumOff val="5000"/>
                </a:schemeClr>
              </a:solidFill>
              <a:latin typeface="G마켓 산스 Bold"/>
              <a:ea typeface="G마켓 산스 Bold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70658" y="1128155"/>
            <a:ext cx="10622069" cy="11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76351" y="1153465"/>
            <a:ext cx="8851720" cy="53577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3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35000">
              <a:srgbClr val="f3e7e9"/>
            </a:gs>
            <a:gs pos="100000">
              <a:srgbClr val="e3eeff"/>
            </a:gs>
          </a:gsLst>
          <a:lin ang="2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499016" y="324015"/>
            <a:ext cx="11466036" cy="6209969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>
            <a:noFill/>
          </a:ln>
          <a:effectLst>
            <a:outerShdw blurRad="63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015343" y="475389"/>
            <a:ext cx="4720443" cy="54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000"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/>
                <a:ea typeface="G마켓 산스 Bold"/>
              </a:rPr>
              <a:t>전체 도서 검색 -</a:t>
            </a:r>
            <a:r>
              <a:rPr lang="en-US" altLang="ko-KR" sz="3000"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/>
                <a:ea typeface="G마켓 산스 Bold"/>
              </a:rPr>
              <a:t> </a:t>
            </a:r>
            <a:r>
              <a:rPr lang="ko-KR" altLang="en-US" sz="3000"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/>
                <a:ea typeface="G마켓 산스 Bold"/>
              </a:rPr>
              <a:t>단순 검색</a:t>
            </a:r>
            <a:endParaRPr lang="ko-KR" altLang="en-US" sz="3000">
              <a:solidFill>
                <a:schemeClr val="tx1">
                  <a:lumMod val="95000"/>
                  <a:lumOff val="5000"/>
                </a:schemeClr>
              </a:solidFill>
              <a:latin typeface="G마켓 산스 Bold"/>
              <a:ea typeface="G마켓 산스 Bold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70658" y="1128155"/>
            <a:ext cx="10622069" cy="11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89587" y="1194800"/>
            <a:ext cx="8954244" cy="5245121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3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35000">
              <a:srgbClr val="f3e7e9"/>
            </a:gs>
            <a:gs pos="100000">
              <a:srgbClr val="e3eeff"/>
            </a:gs>
          </a:gsLst>
          <a:lin ang="2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499016" y="324015"/>
            <a:ext cx="11466036" cy="6209969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>
            <a:noFill/>
          </a:ln>
          <a:effectLst>
            <a:outerShdw blurRad="63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015343" y="475389"/>
            <a:ext cx="4720443" cy="54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000"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/>
                <a:ea typeface="G마켓 산스 Bold"/>
              </a:rPr>
              <a:t>전체 도서 검색 -</a:t>
            </a:r>
            <a:r>
              <a:rPr lang="en-US" altLang="ko-KR" sz="3000"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/>
                <a:ea typeface="G마켓 산스 Bold"/>
              </a:rPr>
              <a:t> </a:t>
            </a:r>
            <a:r>
              <a:rPr lang="ko-KR" altLang="en-US" sz="3000"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/>
                <a:ea typeface="G마켓 산스 Bold"/>
              </a:rPr>
              <a:t>상세 검색</a:t>
            </a:r>
            <a:endParaRPr lang="ko-KR" altLang="en-US" sz="3000">
              <a:solidFill>
                <a:schemeClr val="tx1">
                  <a:lumMod val="95000"/>
                  <a:lumOff val="5000"/>
                </a:schemeClr>
              </a:solidFill>
              <a:latin typeface="G마켓 산스 Bold"/>
              <a:ea typeface="G마켓 산스 Bold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70658" y="1128155"/>
            <a:ext cx="10622069" cy="11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31843" y="1180543"/>
            <a:ext cx="8719208" cy="53759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3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35000">
              <a:srgbClr val="f3e7e9"/>
            </a:gs>
            <a:gs pos="100000">
              <a:srgbClr val="e3eeff"/>
            </a:gs>
          </a:gsLst>
          <a:lin ang="2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499016" y="324015"/>
            <a:ext cx="11466036" cy="6209969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>
            <a:noFill/>
          </a:ln>
          <a:effectLst>
            <a:outerShdw blurRad="63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015343" y="475389"/>
            <a:ext cx="4720443" cy="54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000"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/>
                <a:ea typeface="G마켓 산스 Bold"/>
              </a:rPr>
              <a:t>전체 도서 검색 결과</a:t>
            </a:r>
            <a:endParaRPr lang="ko-KR" altLang="en-US" sz="3000">
              <a:solidFill>
                <a:schemeClr val="tx1">
                  <a:lumMod val="95000"/>
                  <a:lumOff val="5000"/>
                </a:schemeClr>
              </a:solidFill>
              <a:latin typeface="G마켓 산스 Bold"/>
              <a:ea typeface="G마켓 산스 Bold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70658" y="1128155"/>
            <a:ext cx="10622069" cy="11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19729" y="1183770"/>
            <a:ext cx="9617656" cy="5322918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3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35000">
              <a:srgbClr val="f3e7e9"/>
            </a:gs>
            <a:gs pos="100000">
              <a:srgbClr val="e3eeff"/>
            </a:gs>
          </a:gsLst>
          <a:lin ang="2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499016" y="324015"/>
            <a:ext cx="11466036" cy="6209969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>
            <a:noFill/>
          </a:ln>
          <a:effectLst>
            <a:outerShdw blurRad="63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015343" y="475389"/>
            <a:ext cx="4720443" cy="54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000"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/>
                <a:ea typeface="G마켓 산스 Bold"/>
              </a:rPr>
              <a:t>신간 자료</a:t>
            </a:r>
            <a:endParaRPr lang="ko-KR" altLang="en-US" sz="3000">
              <a:solidFill>
                <a:schemeClr val="tx1">
                  <a:lumMod val="95000"/>
                  <a:lumOff val="5000"/>
                </a:schemeClr>
              </a:solidFill>
              <a:latin typeface="G마켓 산스 Bold"/>
              <a:ea typeface="G마켓 산스 Bold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70658" y="1128155"/>
            <a:ext cx="10622069" cy="11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43827" y="1205262"/>
            <a:ext cx="8900190" cy="5257717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3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35000">
              <a:srgbClr val="f3e7e9"/>
            </a:gs>
            <a:gs pos="100000">
              <a:srgbClr val="e3eeff"/>
            </a:gs>
          </a:gsLst>
          <a:lin ang="2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499016" y="324015"/>
            <a:ext cx="11466036" cy="6209969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>
            <a:noFill/>
          </a:ln>
          <a:effectLst>
            <a:outerShdw blurRad="63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015343" y="475389"/>
            <a:ext cx="4720443" cy="54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000"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/>
                <a:ea typeface="G마켓 산스 Bold"/>
              </a:rPr>
              <a:t>희망 자료 신청</a:t>
            </a:r>
            <a:endParaRPr lang="ko-KR" altLang="en-US" sz="3000">
              <a:solidFill>
                <a:schemeClr val="tx1">
                  <a:lumMod val="95000"/>
                  <a:lumOff val="5000"/>
                </a:schemeClr>
              </a:solidFill>
              <a:latin typeface="G마켓 산스 Bold"/>
              <a:ea typeface="G마켓 산스 Bold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70658" y="1128155"/>
            <a:ext cx="10622069" cy="11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56840" y="1185574"/>
            <a:ext cx="9382626" cy="5312404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3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35000">
              <a:srgbClr val="f3e7e9"/>
            </a:gs>
            <a:gs pos="100000">
              <a:srgbClr val="e3eeff"/>
            </a:gs>
          </a:gsLst>
          <a:lin ang="2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499016" y="324015"/>
            <a:ext cx="11466036" cy="6209969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>
            <a:noFill/>
          </a:ln>
          <a:effectLst>
            <a:outerShdw blurRad="63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015343" y="475389"/>
            <a:ext cx="4720443" cy="54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000"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/>
                <a:ea typeface="G마켓 산스 Bold"/>
              </a:rPr>
              <a:t>희망 자료 신청 - 작성</a:t>
            </a:r>
            <a:endParaRPr lang="ko-KR" altLang="en-US" sz="3000">
              <a:solidFill>
                <a:schemeClr val="tx1">
                  <a:lumMod val="95000"/>
                  <a:lumOff val="5000"/>
                </a:schemeClr>
              </a:solidFill>
              <a:latin typeface="G마켓 산스 Bold"/>
              <a:ea typeface="G마켓 산스 Bold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70658" y="1128155"/>
            <a:ext cx="10622069" cy="11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134" y="1177823"/>
            <a:ext cx="9777138" cy="5336101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3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35000">
              <a:srgbClr val="f3e7e9"/>
            </a:gs>
            <a:gs pos="100000">
              <a:srgbClr val="e3eeff"/>
            </a:gs>
          </a:gsLst>
          <a:lin ang="2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499016" y="324015"/>
            <a:ext cx="11466036" cy="6209969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>
            <a:noFill/>
          </a:ln>
          <a:effectLst>
            <a:outerShdw blurRad="63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015343" y="475389"/>
            <a:ext cx="4720443" cy="54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000"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/>
                <a:ea typeface="G마켓 산스 Bold"/>
              </a:rPr>
              <a:t>질문</a:t>
            </a:r>
            <a:endParaRPr lang="ko-KR" altLang="en-US" sz="3000">
              <a:solidFill>
                <a:schemeClr val="tx1">
                  <a:lumMod val="95000"/>
                  <a:lumOff val="5000"/>
                </a:schemeClr>
              </a:solidFill>
              <a:latin typeface="G마켓 산스 Bold"/>
              <a:ea typeface="G마켓 산스 Bold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70658" y="1128155"/>
            <a:ext cx="10622069" cy="11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41901" y="1180606"/>
            <a:ext cx="8778263" cy="5355092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3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35000">
              <a:srgbClr val="f3e7e9"/>
            </a:gs>
            <a:gs pos="100000">
              <a:srgbClr val="e3eeff"/>
            </a:gs>
          </a:gsLst>
          <a:lin ang="2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499016" y="324015"/>
            <a:ext cx="11466036" cy="6209969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>
            <a:noFill/>
          </a:ln>
          <a:effectLst>
            <a:outerShdw blurRad="63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015343" y="475389"/>
            <a:ext cx="4720443" cy="54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000"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/>
                <a:ea typeface="G마켓 산스 Bold"/>
              </a:rPr>
              <a:t>질문 - 작성</a:t>
            </a:r>
            <a:endParaRPr lang="ko-KR" altLang="en-US" sz="3000">
              <a:solidFill>
                <a:schemeClr val="tx1">
                  <a:lumMod val="95000"/>
                  <a:lumOff val="5000"/>
                </a:schemeClr>
              </a:solidFill>
              <a:latin typeface="G마켓 산스 Bold"/>
              <a:ea typeface="G마켓 산스 Bold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70658" y="1128155"/>
            <a:ext cx="10622069" cy="11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79574" y="1201326"/>
            <a:ext cx="9566844" cy="5313588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3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35000">
              <a:srgbClr val="f3e7e9"/>
            </a:gs>
            <a:gs pos="100000">
              <a:srgbClr val="e3eeff"/>
            </a:gs>
          </a:gsLst>
          <a:lin ang="2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01094" y="397906"/>
            <a:ext cx="11589737" cy="6209969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>
            <a:noFill/>
          </a:ln>
          <a:effectLst>
            <a:outerShdw blurRad="63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12501" y="2644548"/>
            <a:ext cx="2754585" cy="395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/>
                <a:ea typeface="G마켓 산스 Bold"/>
              </a:rPr>
              <a:t>Use Case Diagram</a:t>
            </a:r>
            <a:endParaRPr lang="en-US" altLang="ko-KR" sz="2000">
              <a:solidFill>
                <a:schemeClr val="tx1">
                  <a:lumMod val="95000"/>
                  <a:lumOff val="5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8042" y="1049195"/>
            <a:ext cx="2394034" cy="57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/>
                <a:ea typeface="G마켓 산스 Bold"/>
              </a:rPr>
              <a:t>목차 </a:t>
            </a:r>
            <a:endParaRPr lang="en-US" altLang="ko-KR" sz="3200">
              <a:solidFill>
                <a:schemeClr val="tx1">
                  <a:lumMod val="95000"/>
                  <a:lumOff val="5000"/>
                </a:schemeClr>
              </a:solidFill>
              <a:latin typeface="G마켓 산스 Bold"/>
              <a:ea typeface="G마켓 산스 Bold"/>
            </a:endParaRPr>
          </a:p>
        </p:txBody>
      </p:sp>
      <p:grpSp>
        <p:nvGrpSpPr>
          <p:cNvPr id="27" name="그룹 26"/>
          <p:cNvGrpSpPr/>
          <p:nvPr/>
        </p:nvGrpSpPr>
        <p:grpSpPr>
          <a:xfrm rot="0">
            <a:off x="4057798" y="2400596"/>
            <a:ext cx="1028404" cy="1028404"/>
            <a:chOff x="3925454" y="2236278"/>
            <a:chExt cx="1028404" cy="1028404"/>
          </a:xfrm>
        </p:grpSpPr>
        <p:sp>
          <p:nvSpPr>
            <p:cNvPr id="24" name="타원 23"/>
            <p:cNvSpPr/>
            <p:nvPr/>
          </p:nvSpPr>
          <p:spPr>
            <a:xfrm>
              <a:off x="3980874" y="2290619"/>
              <a:ext cx="905528" cy="905528"/>
            </a:xfrm>
            <a:prstGeom prst="ellipse">
              <a:avLst/>
            </a:prstGeom>
            <a:gradFill>
              <a:gsLst>
                <a:gs pos="0">
                  <a:srgbClr val="bacbe4"/>
                </a:gs>
                <a:gs pos="100000">
                  <a:srgbClr val="d4ddf0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3925454" y="2236278"/>
              <a:ext cx="1028404" cy="1028404"/>
            </a:xfrm>
            <a:prstGeom prst="ellipse">
              <a:avLst/>
            </a:prstGeom>
            <a:noFill/>
            <a:ln w="19050">
              <a:solidFill>
                <a:srgbClr val="bacb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55301" y="2526581"/>
              <a:ext cx="748997" cy="4504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400">
                  <a:solidFill>
                    <a:schemeClr val="bg1"/>
                  </a:solidFill>
                  <a:latin typeface="G마켓 산스 Bold"/>
                  <a:ea typeface="G마켓 산스 Bold"/>
                </a:rPr>
                <a:t>01</a:t>
              </a:r>
              <a:endParaRPr lang="ko-KR" altLang="en-US" sz="2400">
                <a:solidFill>
                  <a:schemeClr val="bg1"/>
                </a:solidFill>
                <a:latin typeface="G마켓 산스 Bold"/>
                <a:ea typeface="G마켓 산스 Bold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 rot="0">
            <a:off x="4057798" y="4393870"/>
            <a:ext cx="1028404" cy="1028404"/>
            <a:chOff x="3925454" y="2236278"/>
            <a:chExt cx="1028404" cy="1028404"/>
          </a:xfrm>
        </p:grpSpPr>
        <p:sp>
          <p:nvSpPr>
            <p:cNvPr id="50" name="타원 49"/>
            <p:cNvSpPr/>
            <p:nvPr/>
          </p:nvSpPr>
          <p:spPr>
            <a:xfrm>
              <a:off x="3980874" y="2290619"/>
              <a:ext cx="905528" cy="905528"/>
            </a:xfrm>
            <a:prstGeom prst="ellipse">
              <a:avLst/>
            </a:prstGeom>
            <a:gradFill>
              <a:gsLst>
                <a:gs pos="0">
                  <a:srgbClr val="bacbe4"/>
                </a:gs>
                <a:gs pos="100000">
                  <a:srgbClr val="d4ddf0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3925454" y="2236278"/>
              <a:ext cx="1028404" cy="1028404"/>
            </a:xfrm>
            <a:prstGeom prst="ellipse">
              <a:avLst/>
            </a:prstGeom>
            <a:noFill/>
            <a:ln w="19050">
              <a:solidFill>
                <a:srgbClr val="bacb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055301" y="2526581"/>
              <a:ext cx="748997" cy="4508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400">
                  <a:solidFill>
                    <a:schemeClr val="bg1"/>
                  </a:solidFill>
                  <a:latin typeface="G마켓 산스 Bold"/>
                  <a:ea typeface="G마켓 산스 Bold"/>
                </a:rPr>
                <a:t>02</a:t>
              </a:r>
              <a:endParaRPr lang="ko-KR" altLang="en-US" sz="2400">
                <a:solidFill>
                  <a:schemeClr val="bg1"/>
                </a:solidFill>
                <a:latin typeface="G마켓 산스 Bold"/>
                <a:ea typeface="G마켓 산스 Bold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611463" y="4716895"/>
            <a:ext cx="1703123" cy="396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/>
                <a:ea typeface="G마켓 산스 Bold"/>
              </a:rPr>
              <a:t>화면 설계</a:t>
            </a:r>
            <a:endParaRPr lang="ko-KR" altLang="en-US" sz="2000">
              <a:solidFill>
                <a:schemeClr val="tx1">
                  <a:lumMod val="95000"/>
                  <a:lumOff val="5000"/>
                </a:schemeClr>
              </a:solidFill>
              <a:latin typeface="G마켓 산스 Bold"/>
              <a:ea typeface="G마켓 산스 Bold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3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35000">
              <a:srgbClr val="f3e7e9"/>
            </a:gs>
            <a:gs pos="100000">
              <a:srgbClr val="e3eeff"/>
            </a:gs>
          </a:gsLst>
          <a:lin ang="2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/>
          <p:cNvSpPr/>
          <p:nvPr/>
        </p:nvSpPr>
        <p:spPr>
          <a:xfrm>
            <a:off x="463826" y="324015"/>
            <a:ext cx="11251096" cy="6209969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>
            <a:noFill/>
          </a:ln>
          <a:effectLst>
            <a:outerShdw blurRad="63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229428" y="3035724"/>
            <a:ext cx="5733143" cy="572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/>
                <a:ea typeface="G마켓 산스 Bold"/>
              </a:rPr>
              <a:t>이상입니다.</a:t>
            </a:r>
            <a:endParaRPr lang="ko-KR" altLang="en-US" sz="3200">
              <a:solidFill>
                <a:schemeClr val="tx1">
                  <a:lumMod val="85000"/>
                  <a:lumOff val="15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29428" y="3639355"/>
            <a:ext cx="57331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endParaRPr lang="ko-KR" altLang="en-US" sz="1600">
              <a:solidFill>
                <a:schemeClr val="bg1">
                  <a:lumMod val="65000"/>
                </a:schemeClr>
              </a:solidFill>
              <a:latin typeface="G마켓 산스 Light"/>
              <a:ea typeface="G마켓 산스 Light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3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35000">
              <a:srgbClr val="f3e7e9"/>
            </a:gs>
            <a:gs pos="100000">
              <a:srgbClr val="e3eeff"/>
            </a:gs>
          </a:gsLst>
          <a:lin ang="2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214504" y="397906"/>
            <a:ext cx="11676328" cy="6209969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>
            <a:noFill/>
          </a:ln>
          <a:effectLst>
            <a:outerShdw blurRad="63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869422" y="3269832"/>
            <a:ext cx="2790328" cy="395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/>
                <a:ea typeface="G마켓 산스 Bold"/>
              </a:rPr>
              <a:t>Use Case Diagram</a:t>
            </a:r>
            <a:endParaRPr lang="en-US" altLang="ko-KR" sz="2000">
              <a:solidFill>
                <a:schemeClr val="tx1">
                  <a:lumMod val="95000"/>
                  <a:lumOff val="5000"/>
                </a:schemeClr>
              </a:solidFill>
              <a:latin typeface="G마켓 산스 Bold"/>
              <a:ea typeface="G마켓 산스 Bold"/>
            </a:endParaRPr>
          </a:p>
        </p:txBody>
      </p:sp>
      <p:grpSp>
        <p:nvGrpSpPr>
          <p:cNvPr id="27" name="그룹 26"/>
          <p:cNvGrpSpPr/>
          <p:nvPr/>
        </p:nvGrpSpPr>
        <p:grpSpPr>
          <a:xfrm rot="0">
            <a:off x="4572000" y="2914798"/>
            <a:ext cx="1028404" cy="1028404"/>
            <a:chOff x="3925454" y="2236278"/>
            <a:chExt cx="1028404" cy="1028404"/>
          </a:xfrm>
        </p:grpSpPr>
        <p:sp>
          <p:nvSpPr>
            <p:cNvPr id="24" name="타원 23"/>
            <p:cNvSpPr/>
            <p:nvPr/>
          </p:nvSpPr>
          <p:spPr>
            <a:xfrm>
              <a:off x="3986892" y="2297716"/>
              <a:ext cx="905528" cy="905528"/>
            </a:xfrm>
            <a:prstGeom prst="ellipse">
              <a:avLst/>
            </a:prstGeom>
            <a:gradFill>
              <a:gsLst>
                <a:gs pos="0">
                  <a:srgbClr val="bacbe4"/>
                </a:gs>
                <a:gs pos="100000">
                  <a:srgbClr val="d4ddf0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3925454" y="2236278"/>
              <a:ext cx="1028404" cy="1028404"/>
            </a:xfrm>
            <a:prstGeom prst="ellipse">
              <a:avLst/>
            </a:prstGeom>
            <a:noFill/>
            <a:ln w="19050">
              <a:solidFill>
                <a:srgbClr val="bacb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55301" y="2526581"/>
              <a:ext cx="748997" cy="4505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400">
                  <a:solidFill>
                    <a:schemeClr val="bg1"/>
                  </a:solidFill>
                  <a:latin typeface="G마켓 산스 Bold"/>
                  <a:ea typeface="G마켓 산스 Bold"/>
                </a:rPr>
                <a:t>0</a:t>
              </a:r>
              <a:r>
                <a:rPr lang="ko-KR" altLang="en-US" sz="2400">
                  <a:solidFill>
                    <a:schemeClr val="bg1"/>
                  </a:solidFill>
                  <a:latin typeface="G마켓 산스 Bold"/>
                  <a:ea typeface="G마켓 산스 Bold"/>
                </a:rPr>
                <a:t>1</a:t>
              </a:r>
              <a:endParaRPr lang="ko-KR" altLang="en-US" sz="2400">
                <a:solidFill>
                  <a:schemeClr val="bg1"/>
                </a:solidFill>
                <a:latin typeface="G마켓 산스 Bold"/>
                <a:ea typeface="G마켓 산스 Bold"/>
              </a:endParaRPr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3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35000">
              <a:srgbClr val="f3e7e9"/>
            </a:gs>
            <a:gs pos="100000">
              <a:srgbClr val="e3eeff"/>
            </a:gs>
          </a:gsLst>
          <a:lin ang="2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486646" y="324015"/>
            <a:ext cx="11466036" cy="6209969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>
            <a:noFill/>
          </a:ln>
          <a:effectLst>
            <a:outerShdw blurRad="63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15019" y="351391"/>
            <a:ext cx="9757806" cy="6155217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3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35000">
              <a:srgbClr val="f3e7e9"/>
            </a:gs>
            <a:gs pos="100000">
              <a:srgbClr val="e3eeff"/>
            </a:gs>
          </a:gsLst>
          <a:lin ang="2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214504" y="397906"/>
            <a:ext cx="11676328" cy="6209969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>
            <a:noFill/>
          </a:ln>
          <a:effectLst>
            <a:outerShdw blurRad="63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869422" y="3269832"/>
            <a:ext cx="2790328" cy="395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/>
                <a:ea typeface="G마켓 산스 Bold"/>
              </a:rPr>
              <a:t>화면 설계</a:t>
            </a:r>
            <a:endParaRPr lang="ko-KR" altLang="en-US" sz="2000">
              <a:solidFill>
                <a:schemeClr val="tx1">
                  <a:lumMod val="95000"/>
                  <a:lumOff val="5000"/>
                </a:schemeClr>
              </a:solidFill>
              <a:latin typeface="G마켓 산스 Bold"/>
              <a:ea typeface="G마켓 산스 Bold"/>
            </a:endParaRPr>
          </a:p>
        </p:txBody>
      </p:sp>
      <p:grpSp>
        <p:nvGrpSpPr>
          <p:cNvPr id="27" name="그룹 26"/>
          <p:cNvGrpSpPr/>
          <p:nvPr/>
        </p:nvGrpSpPr>
        <p:grpSpPr>
          <a:xfrm rot="0">
            <a:off x="4572000" y="2914798"/>
            <a:ext cx="1028404" cy="1028404"/>
            <a:chOff x="3925454" y="2236278"/>
            <a:chExt cx="1028404" cy="1028404"/>
          </a:xfrm>
        </p:grpSpPr>
        <p:sp>
          <p:nvSpPr>
            <p:cNvPr id="24" name="타원 23"/>
            <p:cNvSpPr/>
            <p:nvPr/>
          </p:nvSpPr>
          <p:spPr>
            <a:xfrm>
              <a:off x="3986892" y="2297716"/>
              <a:ext cx="905528" cy="905528"/>
            </a:xfrm>
            <a:prstGeom prst="ellipse">
              <a:avLst/>
            </a:prstGeom>
            <a:gradFill>
              <a:gsLst>
                <a:gs pos="0">
                  <a:srgbClr val="bacbe4"/>
                </a:gs>
                <a:gs pos="100000">
                  <a:srgbClr val="d4ddf0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3925454" y="2236278"/>
              <a:ext cx="1028404" cy="1028404"/>
            </a:xfrm>
            <a:prstGeom prst="ellipse">
              <a:avLst/>
            </a:prstGeom>
            <a:noFill/>
            <a:ln w="19050">
              <a:solidFill>
                <a:srgbClr val="bacb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55301" y="2526581"/>
              <a:ext cx="748997" cy="4505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400">
                  <a:solidFill>
                    <a:schemeClr val="bg1"/>
                  </a:solidFill>
                  <a:latin typeface="G마켓 산스 Bold"/>
                  <a:ea typeface="G마켓 산스 Bold"/>
                </a:rPr>
                <a:t>02</a:t>
              </a:r>
              <a:endParaRPr lang="en-US" altLang="ko-KR" sz="2400">
                <a:solidFill>
                  <a:schemeClr val="bg1"/>
                </a:solidFill>
                <a:latin typeface="G마켓 산스 Bold"/>
                <a:ea typeface="G마켓 산스 Bold"/>
              </a:endParaRPr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3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35000">
              <a:srgbClr val="f3e7e9"/>
            </a:gs>
            <a:gs pos="100000">
              <a:srgbClr val="e3eeff"/>
            </a:gs>
          </a:gsLst>
          <a:lin ang="2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499016" y="324015"/>
            <a:ext cx="11466036" cy="6209969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>
            <a:noFill/>
          </a:ln>
          <a:effectLst>
            <a:outerShdw blurRad="63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423558" y="450649"/>
            <a:ext cx="3804229" cy="54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000"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/>
                <a:ea typeface="G마켓 산스 Bold"/>
              </a:rPr>
              <a:t>메인화면 - 로그인 전</a:t>
            </a:r>
            <a:endParaRPr lang="ko-KR" altLang="en-US" sz="3000">
              <a:solidFill>
                <a:schemeClr val="tx1">
                  <a:lumMod val="95000"/>
                  <a:lumOff val="5000"/>
                </a:schemeClr>
              </a:solidFill>
              <a:latin typeface="G마켓 산스 Bold"/>
              <a:ea typeface="G마켓 산스 Bold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70658" y="1128155"/>
            <a:ext cx="10622069" cy="11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01436" y="1172228"/>
            <a:ext cx="8530096" cy="5302297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3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35000">
              <a:srgbClr val="f3e7e9"/>
            </a:gs>
            <a:gs pos="100000">
              <a:srgbClr val="e3eeff"/>
            </a:gs>
          </a:gsLst>
          <a:lin ang="2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499016" y="324015"/>
            <a:ext cx="11466036" cy="6209969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>
            <a:noFill/>
          </a:ln>
          <a:effectLst>
            <a:outerShdw blurRad="63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423558" y="450649"/>
            <a:ext cx="3804228" cy="54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000"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/>
                <a:ea typeface="G마켓 산스 Bold"/>
              </a:rPr>
              <a:t>회원가입</a:t>
            </a:r>
            <a:endParaRPr lang="ko-KR" altLang="en-US" sz="3000">
              <a:solidFill>
                <a:schemeClr val="tx1">
                  <a:lumMod val="95000"/>
                  <a:lumOff val="5000"/>
                </a:schemeClr>
              </a:solidFill>
              <a:latin typeface="G마켓 산스 Bold"/>
              <a:ea typeface="G마켓 산스 Bold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70658" y="1128155"/>
            <a:ext cx="10622069" cy="11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08748" y="1150710"/>
            <a:ext cx="8970350" cy="5352309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3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35000">
              <a:srgbClr val="f3e7e9"/>
            </a:gs>
            <a:gs pos="100000">
              <a:srgbClr val="e3eeff"/>
            </a:gs>
          </a:gsLst>
          <a:lin ang="2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499016" y="324015"/>
            <a:ext cx="11466036" cy="6209969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>
            <a:noFill/>
          </a:ln>
          <a:effectLst>
            <a:outerShdw blurRad="63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250376" y="450649"/>
            <a:ext cx="3804229" cy="54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000"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/>
                <a:ea typeface="G마켓 산스 Bold"/>
              </a:rPr>
              <a:t>로그인</a:t>
            </a:r>
            <a:endParaRPr lang="ko-KR" altLang="en-US" sz="3000">
              <a:solidFill>
                <a:schemeClr val="tx1">
                  <a:lumMod val="95000"/>
                  <a:lumOff val="5000"/>
                </a:schemeClr>
              </a:solidFill>
              <a:latin typeface="G마켓 산스 Bold"/>
              <a:ea typeface="G마켓 산스 Bold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70658" y="1128155"/>
            <a:ext cx="10622069" cy="11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1774" y="1185058"/>
            <a:ext cx="10472551" cy="52362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3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35000">
              <a:srgbClr val="f3e7e9"/>
            </a:gs>
            <a:gs pos="100000">
              <a:srgbClr val="e3eeff"/>
            </a:gs>
          </a:gsLst>
          <a:lin ang="2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499016" y="324015"/>
            <a:ext cx="11466036" cy="6209969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>
            <a:noFill/>
          </a:ln>
          <a:effectLst>
            <a:outerShdw blurRad="63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423558" y="450649"/>
            <a:ext cx="3804228" cy="54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000"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/>
                <a:ea typeface="G마켓 산스 Bold"/>
              </a:rPr>
              <a:t>아이디 찾기</a:t>
            </a:r>
            <a:endParaRPr lang="ko-KR" altLang="en-US" sz="3000">
              <a:solidFill>
                <a:schemeClr val="tx1">
                  <a:lumMod val="95000"/>
                  <a:lumOff val="5000"/>
                </a:schemeClr>
              </a:solidFill>
              <a:latin typeface="G마켓 산스 Bold"/>
              <a:ea typeface="G마켓 산스 Bold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70658" y="1128155"/>
            <a:ext cx="10622069" cy="11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9404" y="1243313"/>
            <a:ext cx="10398331" cy="5207831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tags/tag1.xml><?xml version="1.0" encoding="utf-8"?>
<p:tag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tag name="TIMING" val="|0.6|1.4"/>
</p:tagLst>
</file>

<file path=ppt/tags/tag10.xml><?xml version="1.0" encoding="utf-8"?>
<p:tag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tag name="TIMING" val="|0.6|1.4"/>
</p:tagLst>
</file>

<file path=ppt/tags/tag11.xml><?xml version="1.0" encoding="utf-8"?>
<p:tag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tag name="TIMING" val="|0.6|1.4"/>
</p:tagLst>
</file>

<file path=ppt/tags/tag12.xml><?xml version="1.0" encoding="utf-8"?>
<p:tag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tag name="TIMING" val="|0.6|1.4"/>
</p:tagLst>
</file>

<file path=ppt/tags/tag13.xml><?xml version="1.0" encoding="utf-8"?>
<p:tag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tag name="TIMING" val="|0.6|1.4"/>
</p:tagLst>
</file>

<file path=ppt/tags/tag14.xml><?xml version="1.0" encoding="utf-8"?>
<p:tag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tag name="TIMING" val="|0.6|1.4"/>
</p:tagLst>
</file>

<file path=ppt/tags/tag15.xml><?xml version="1.0" encoding="utf-8"?>
<p:tag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tag name="TIMING" val="|0.6|1.4"/>
</p:tagLst>
</file>

<file path=ppt/tags/tag2.xml><?xml version="1.0" encoding="utf-8"?>
<p:tag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tag name="TIMING" val="|0.6|1.4"/>
</p:tagLst>
</file>

<file path=ppt/tags/tag3.xml><?xml version="1.0" encoding="utf-8"?>
<p:tag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tag name="TIMING" val="|0.6|1.4"/>
</p:tagLst>
</file>

<file path=ppt/tags/tag4.xml><?xml version="1.0" encoding="utf-8"?>
<p:tag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tag name="TIMING" val="|0.6|1.4"/>
</p:tagLst>
</file>

<file path=ppt/tags/tag5.xml><?xml version="1.0" encoding="utf-8"?>
<p:tag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tag name="TIMING" val="|0.6|1.4"/>
</p:tagLst>
</file>

<file path=ppt/tags/tag6.xml><?xml version="1.0" encoding="utf-8"?>
<p:tag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tag name="TIMING" val="|0.6|1.4"/>
</p:tagLst>
</file>

<file path=ppt/tags/tag7.xml><?xml version="1.0" encoding="utf-8"?>
<p:tag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tag name="TIMING" val="|0.6|1.4"/>
</p:tagLst>
</file>

<file path=ppt/tags/tag8.xml><?xml version="1.0" encoding="utf-8"?>
<p:tag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tag name="TIMING" val="|0.6|1.4"/>
</p:tagLst>
</file>

<file path=ppt/tags/tag9.xml><?xml version="1.0" encoding="utf-8"?>
<p:tag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tag name="TIMING" val="|0.6|1.4"/>
</p:tagLst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360</ep:Words>
  <ep:PresentationFormat>와이드스크린</ep:PresentationFormat>
  <ep:Paragraphs>158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2020-04-01T01:18:34.000</dcterms:created>
  <dc:creator>이봄</dc:creator>
  <cp:lastModifiedBy>lenovo</cp:lastModifiedBy>
  <dcterms:modified xsi:type="dcterms:W3CDTF">2021-10-11T06:05:02.062</dcterms:modified>
  <cp:revision>45</cp:revision>
  <dc:title>PowerPoint 프레젠테이션</dc:title>
</cp:coreProperties>
</file>