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60" r:id="rId4"/>
    <p:sldId id="262" r:id="rId5"/>
    <p:sldId id="263" r:id="rId6"/>
    <p:sldId id="264" r:id="rId7"/>
    <p:sldId id="267" r:id="rId8"/>
    <p:sldId id="268" r:id="rId9"/>
    <p:sldId id="261"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yush Gupta" initials="PG" lastIdx="1" clrIdx="0">
    <p:extLst>
      <p:ext uri="{19B8F6BF-5375-455C-9EA6-DF929625EA0E}">
        <p15:presenceInfo xmlns:p15="http://schemas.microsoft.com/office/powerpoint/2012/main" xmlns="" userId="9360a6047289bd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E602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39559786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58968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503942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43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5080199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67601193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3701230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4947999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16122425"/>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4935690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5306929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0081085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1853185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1/19/2020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2910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1/19/2020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76721521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1D41B-F286-420F-A7F3-9C872A14FDFB}"/>
              </a:ext>
            </a:extLst>
          </p:cNvPr>
          <p:cNvSpPr>
            <a:spLocks noGrp="1"/>
          </p:cNvSpPr>
          <p:nvPr>
            <p:ph type="title"/>
          </p:nvPr>
        </p:nvSpPr>
        <p:spPr>
          <a:xfrm>
            <a:off x="464012" y="556052"/>
            <a:ext cx="10571998" cy="713303"/>
          </a:xfrm>
        </p:spPr>
        <p:txBody>
          <a:bodyPr/>
          <a:lstStyle/>
          <a:p>
            <a:pPr algn="ctr"/>
            <a:r>
              <a:rPr lang="en-IN" b="1" u="sng" dirty="0">
                <a:solidFill>
                  <a:schemeClr val="accent3"/>
                </a:solidFill>
              </a:rPr>
              <a:t>AUTOMATED TOLL PLAZA</a:t>
            </a:r>
          </a:p>
        </p:txBody>
      </p:sp>
      <p:sp>
        <p:nvSpPr>
          <p:cNvPr id="3" name="Subtitle 2">
            <a:extLst>
              <a:ext uri="{FF2B5EF4-FFF2-40B4-BE49-F238E27FC236}">
                <a16:creationId xmlns:a16="http://schemas.microsoft.com/office/drawing/2014/main" xmlns="" id="{45DD7E90-AFCB-4B18-9899-EB1D301D3904}"/>
              </a:ext>
            </a:extLst>
          </p:cNvPr>
          <p:cNvSpPr>
            <a:spLocks noGrp="1"/>
          </p:cNvSpPr>
          <p:nvPr>
            <p:ph idx="1"/>
          </p:nvPr>
        </p:nvSpPr>
        <p:spPr>
          <a:xfrm>
            <a:off x="7080420" y="2469423"/>
            <a:ext cx="4465859" cy="3636511"/>
          </a:xfrm>
        </p:spPr>
        <p:txBody>
          <a:bodyPr/>
          <a:lstStyle/>
          <a:p>
            <a:pPr marL="0" indent="0">
              <a:buNone/>
            </a:pPr>
            <a:r>
              <a:rPr lang="en-IN" dirty="0">
                <a:solidFill>
                  <a:schemeClr val="accent1">
                    <a:lumMod val="60000"/>
                    <a:lumOff val="40000"/>
                  </a:schemeClr>
                </a:solidFill>
              </a:rPr>
              <a:t>--</a:t>
            </a:r>
            <a:r>
              <a:rPr lang="en-IN" b="1" i="1" dirty="0">
                <a:solidFill>
                  <a:schemeClr val="accent1">
                    <a:lumMod val="60000"/>
                    <a:lumOff val="40000"/>
                  </a:schemeClr>
                </a:solidFill>
              </a:rPr>
              <a:t>project </a:t>
            </a:r>
            <a:r>
              <a:rPr lang="en-IN" b="1" i="1" dirty="0" smtClean="0">
                <a:solidFill>
                  <a:schemeClr val="accent1">
                    <a:lumMod val="60000"/>
                    <a:lumOff val="40000"/>
                  </a:schemeClr>
                </a:solidFill>
              </a:rPr>
              <a:t>by</a:t>
            </a:r>
          </a:p>
          <a:p>
            <a:pPr marL="0" indent="0">
              <a:buNone/>
            </a:pPr>
            <a:endParaRPr lang="en-IN" b="1" i="1" dirty="0" smtClean="0">
              <a:solidFill>
                <a:schemeClr val="accent1">
                  <a:lumMod val="60000"/>
                  <a:lumOff val="40000"/>
                </a:schemeClr>
              </a:solidFill>
            </a:endParaRPr>
          </a:p>
          <a:p>
            <a:pPr marL="0" indent="0">
              <a:buNone/>
            </a:pPr>
            <a:r>
              <a:rPr lang="en-IN" b="1" i="1" dirty="0" err="1" smtClean="0">
                <a:solidFill>
                  <a:schemeClr val="accent1">
                    <a:lumMod val="60000"/>
                    <a:lumOff val="40000"/>
                  </a:schemeClr>
                </a:solidFill>
              </a:rPr>
              <a:t>Ankit</a:t>
            </a:r>
            <a:r>
              <a:rPr lang="en-IN" b="1" i="1" dirty="0" smtClean="0">
                <a:solidFill>
                  <a:schemeClr val="accent1">
                    <a:lumMod val="60000"/>
                    <a:lumOff val="40000"/>
                  </a:schemeClr>
                </a:solidFill>
              </a:rPr>
              <a:t> raja</a:t>
            </a:r>
          </a:p>
          <a:p>
            <a:pPr marL="0" indent="0">
              <a:buNone/>
            </a:pPr>
            <a:r>
              <a:rPr lang="en-IN" b="1" i="1" dirty="0" err="1" smtClean="0">
                <a:solidFill>
                  <a:schemeClr val="accent1">
                    <a:lumMod val="60000"/>
                    <a:lumOff val="40000"/>
                  </a:schemeClr>
                </a:solidFill>
              </a:rPr>
              <a:t>Deepti</a:t>
            </a:r>
            <a:r>
              <a:rPr lang="en-IN" b="1" i="1" dirty="0" smtClean="0">
                <a:solidFill>
                  <a:schemeClr val="accent1">
                    <a:lumMod val="60000"/>
                    <a:lumOff val="40000"/>
                  </a:schemeClr>
                </a:solidFill>
              </a:rPr>
              <a:t> </a:t>
            </a:r>
            <a:r>
              <a:rPr lang="en-IN" b="1" i="1" dirty="0" err="1" smtClean="0">
                <a:solidFill>
                  <a:schemeClr val="accent1">
                    <a:lumMod val="60000"/>
                    <a:lumOff val="40000"/>
                  </a:schemeClr>
                </a:solidFill>
              </a:rPr>
              <a:t>kumari</a:t>
            </a:r>
            <a:endParaRPr lang="en-IN" b="1" i="1" dirty="0" smtClean="0">
              <a:solidFill>
                <a:schemeClr val="accent1">
                  <a:lumMod val="60000"/>
                  <a:lumOff val="40000"/>
                </a:schemeClr>
              </a:solidFill>
            </a:endParaRPr>
          </a:p>
          <a:p>
            <a:pPr marL="0" indent="0">
              <a:buNone/>
            </a:pPr>
            <a:r>
              <a:rPr lang="en-IN" b="1" i="1" dirty="0" err="1" smtClean="0">
                <a:solidFill>
                  <a:schemeClr val="accent1">
                    <a:lumMod val="60000"/>
                    <a:lumOff val="40000"/>
                  </a:schemeClr>
                </a:solidFill>
              </a:rPr>
              <a:t>Kunal</a:t>
            </a:r>
            <a:r>
              <a:rPr lang="en-IN" b="1" i="1" dirty="0" smtClean="0">
                <a:solidFill>
                  <a:schemeClr val="accent1">
                    <a:lumMod val="60000"/>
                    <a:lumOff val="40000"/>
                  </a:schemeClr>
                </a:solidFill>
              </a:rPr>
              <a:t> </a:t>
            </a:r>
            <a:r>
              <a:rPr lang="en-IN" b="1" i="1" dirty="0" err="1" smtClean="0">
                <a:solidFill>
                  <a:schemeClr val="accent1">
                    <a:lumMod val="60000"/>
                    <a:lumOff val="40000"/>
                  </a:schemeClr>
                </a:solidFill>
              </a:rPr>
              <a:t>kumar</a:t>
            </a:r>
            <a:endParaRPr lang="en-IN" b="1" i="1" dirty="0" smtClean="0">
              <a:solidFill>
                <a:schemeClr val="accent1">
                  <a:lumMod val="60000"/>
                  <a:lumOff val="40000"/>
                </a:schemeClr>
              </a:solidFill>
            </a:endParaRPr>
          </a:p>
          <a:p>
            <a:pPr marL="0" indent="0">
              <a:buNone/>
            </a:pPr>
            <a:r>
              <a:rPr lang="en-IN" b="1" i="1" dirty="0" smtClean="0">
                <a:solidFill>
                  <a:schemeClr val="accent1">
                    <a:lumMod val="60000"/>
                    <a:lumOff val="40000"/>
                  </a:schemeClr>
                </a:solidFill>
              </a:rPr>
              <a:t>[</a:t>
            </a:r>
            <a:r>
              <a:rPr lang="en-IN" b="1" i="1" dirty="0" err="1" smtClean="0">
                <a:solidFill>
                  <a:schemeClr val="accent1">
                    <a:lumMod val="60000"/>
                    <a:lumOff val="40000"/>
                  </a:schemeClr>
                </a:solidFill>
              </a:rPr>
              <a:t>B.tech</a:t>
            </a:r>
            <a:r>
              <a:rPr lang="en-IN" b="1" i="1" dirty="0" smtClean="0">
                <a:solidFill>
                  <a:schemeClr val="accent1">
                    <a:lumMod val="60000"/>
                    <a:lumOff val="40000"/>
                  </a:schemeClr>
                </a:solidFill>
              </a:rPr>
              <a:t> </a:t>
            </a:r>
            <a:r>
              <a:rPr lang="en-IN" b="1" i="1" dirty="0" err="1" smtClean="0">
                <a:solidFill>
                  <a:schemeClr val="accent1">
                    <a:lumMod val="60000"/>
                    <a:lumOff val="40000"/>
                  </a:schemeClr>
                </a:solidFill>
              </a:rPr>
              <a:t>Ece</a:t>
            </a:r>
            <a:r>
              <a:rPr lang="en-IN" b="1" i="1" dirty="0" smtClean="0">
                <a:solidFill>
                  <a:schemeClr val="accent1">
                    <a:lumMod val="60000"/>
                    <a:lumOff val="40000"/>
                  </a:schemeClr>
                </a:solidFill>
              </a:rPr>
              <a:t>, ACEIT </a:t>
            </a:r>
            <a:r>
              <a:rPr lang="en-IN" b="1" i="1" dirty="0" err="1" smtClean="0">
                <a:solidFill>
                  <a:schemeClr val="accent1">
                    <a:lumMod val="60000"/>
                    <a:lumOff val="40000"/>
                  </a:schemeClr>
                </a:solidFill>
              </a:rPr>
              <a:t>jaipur</a:t>
            </a:r>
            <a:r>
              <a:rPr lang="en-IN" b="1" i="1" dirty="0" smtClean="0">
                <a:solidFill>
                  <a:schemeClr val="accent1">
                    <a:lumMod val="60000"/>
                    <a:lumOff val="40000"/>
                  </a:schemeClr>
                </a:solidFill>
              </a:rPr>
              <a:t>]</a:t>
            </a:r>
            <a:endParaRPr lang="en-IN" b="1" i="1" dirty="0">
              <a:solidFill>
                <a:schemeClr val="accent1">
                  <a:lumMod val="60000"/>
                  <a:lumOff val="40000"/>
                </a:schemeClr>
              </a:solidFill>
            </a:endParaRPr>
          </a:p>
        </p:txBody>
      </p:sp>
    </p:spTree>
    <p:extLst>
      <p:ext uri="{BB962C8B-B14F-4D97-AF65-F5344CB8AC3E}">
        <p14:creationId xmlns:p14="http://schemas.microsoft.com/office/powerpoint/2010/main" xmlns="" val="3873452130"/>
      </p:ext>
    </p:extLst>
  </p:cSld>
  <p:clrMapOvr>
    <a:masterClrMapping/>
  </p:clrMapOvr>
  <mc:AlternateContent xmlns:mc="http://schemas.openxmlformats.org/markup-compatibility/2006">
    <mc:Choice xmlns:p14="http://schemas.microsoft.com/office/powerpoint/2010/main" xmlns="" Requires="p14">
      <p:transition spd="slow" p14:dur="575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547F6A-D4BC-4606-8609-AB1A9A0673E0}"/>
              </a:ext>
            </a:extLst>
          </p:cNvPr>
          <p:cNvSpPr>
            <a:spLocks noGrp="1"/>
          </p:cNvSpPr>
          <p:nvPr>
            <p:ph type="title"/>
          </p:nvPr>
        </p:nvSpPr>
        <p:spPr>
          <a:xfrm>
            <a:off x="1073151" y="345320"/>
            <a:ext cx="3547533" cy="1618396"/>
          </a:xfrm>
        </p:spPr>
        <p:txBody>
          <a:bodyPr/>
          <a:lstStyle/>
          <a:p>
            <a:r>
              <a:rPr lang="en-IN" sz="3600" dirty="0"/>
              <a:t>FUTURE PROSPECTIVE</a:t>
            </a:r>
          </a:p>
        </p:txBody>
      </p:sp>
      <p:pic>
        <p:nvPicPr>
          <p:cNvPr id="6" name="Content Placeholder 5">
            <a:extLst>
              <a:ext uri="{FF2B5EF4-FFF2-40B4-BE49-F238E27FC236}">
                <a16:creationId xmlns:a16="http://schemas.microsoft.com/office/drawing/2014/main" xmlns="" id="{C3765163-0653-4CF2-A027-01ADECBA6244}"/>
              </a:ext>
            </a:extLst>
          </p:cNvPr>
          <p:cNvPicPr>
            <a:picLocks noGrp="1" noChangeAspect="1"/>
          </p:cNvPicPr>
          <p:nvPr>
            <p:ph idx="1"/>
          </p:nvPr>
        </p:nvPicPr>
        <p:blipFill>
          <a:blip r:embed="rId2"/>
          <a:stretch>
            <a:fillRect/>
          </a:stretch>
        </p:blipFill>
        <p:spPr>
          <a:xfrm>
            <a:off x="6096000" y="457199"/>
            <a:ext cx="4629665" cy="2570593"/>
          </a:xfrm>
          <a:prstGeom prst="rect">
            <a:avLst/>
          </a:prstGeom>
        </p:spPr>
      </p:pic>
      <p:sp>
        <p:nvSpPr>
          <p:cNvPr id="3" name="Content Placeholder 2">
            <a:extLst>
              <a:ext uri="{FF2B5EF4-FFF2-40B4-BE49-F238E27FC236}">
                <a16:creationId xmlns:a16="http://schemas.microsoft.com/office/drawing/2014/main" xmlns="" id="{D3473CA0-F280-43DE-B77C-C0AF765BB6ED}"/>
              </a:ext>
            </a:extLst>
          </p:cNvPr>
          <p:cNvSpPr>
            <a:spLocks noGrp="1"/>
          </p:cNvSpPr>
          <p:nvPr>
            <p:ph type="body" sz="half" idx="2"/>
          </p:nvPr>
        </p:nvSpPr>
        <p:spPr>
          <a:xfrm>
            <a:off x="954373" y="3027792"/>
            <a:ext cx="3547533" cy="3395900"/>
          </a:xfrm>
        </p:spPr>
        <p:txBody>
          <a:bodyPr/>
          <a:lstStyle/>
          <a:p>
            <a:pPr algn="ctr"/>
            <a:r>
              <a:rPr lang="en-IN" sz="2400" b="1" u="sng" dirty="0"/>
              <a:t>Automated parking system</a:t>
            </a:r>
            <a:r>
              <a:rPr lang="en-IN" sz="2400" b="1" dirty="0"/>
              <a:t> </a:t>
            </a:r>
          </a:p>
          <a:p>
            <a:endParaRPr lang="en-IN" dirty="0"/>
          </a:p>
          <a:p>
            <a:endParaRPr lang="en-IN" dirty="0"/>
          </a:p>
          <a:p>
            <a:r>
              <a:rPr lang="en-IN" sz="1800" dirty="0"/>
              <a:t>--app</a:t>
            </a:r>
            <a:r>
              <a:rPr lang="en-IN" sz="1800" b="1" dirty="0"/>
              <a:t> </a:t>
            </a:r>
            <a:r>
              <a:rPr lang="en-IN" sz="1800" dirty="0"/>
              <a:t>can also be implemented using our app through minute modifications.</a:t>
            </a:r>
          </a:p>
          <a:p>
            <a:pPr marL="0" indent="0">
              <a:buNone/>
            </a:pPr>
            <a:endParaRPr lang="en-IN" dirty="0"/>
          </a:p>
          <a:p>
            <a:pPr marL="0" indent="0">
              <a:buNone/>
            </a:pPr>
            <a:endParaRPr lang="en-IN" dirty="0"/>
          </a:p>
          <a:p>
            <a:pPr>
              <a:buFont typeface="Wingdings" panose="05000000000000000000" pitchFamily="2" charset="2"/>
              <a:buChar char="Ø"/>
            </a:pPr>
            <a:endParaRPr lang="en-IN" dirty="0"/>
          </a:p>
        </p:txBody>
      </p:sp>
      <p:pic>
        <p:nvPicPr>
          <p:cNvPr id="7" name="Picture 6">
            <a:extLst>
              <a:ext uri="{FF2B5EF4-FFF2-40B4-BE49-F238E27FC236}">
                <a16:creationId xmlns:a16="http://schemas.microsoft.com/office/drawing/2014/main" xmlns="" id="{81491B7C-8E17-4229-8096-47DF8E1294A3}"/>
              </a:ext>
            </a:extLst>
          </p:cNvPr>
          <p:cNvPicPr>
            <a:picLocks noChangeAspect="1"/>
          </p:cNvPicPr>
          <p:nvPr/>
        </p:nvPicPr>
        <p:blipFill>
          <a:blip r:embed="rId3"/>
          <a:stretch>
            <a:fillRect/>
          </a:stretch>
        </p:blipFill>
        <p:spPr>
          <a:xfrm>
            <a:off x="6096000" y="3429000"/>
            <a:ext cx="4629665" cy="2570593"/>
          </a:xfrm>
          <a:prstGeom prst="rect">
            <a:avLst/>
          </a:prstGeom>
        </p:spPr>
      </p:pic>
    </p:spTree>
    <p:extLst>
      <p:ext uri="{BB962C8B-B14F-4D97-AF65-F5344CB8AC3E}">
        <p14:creationId xmlns:p14="http://schemas.microsoft.com/office/powerpoint/2010/main" xmlns="" val="116449995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F45B32-FC7A-480C-9145-C7A0FD37C2C8}"/>
              </a:ext>
            </a:extLst>
          </p:cNvPr>
          <p:cNvSpPr>
            <a:spLocks noGrp="1"/>
          </p:cNvSpPr>
          <p:nvPr>
            <p:ph type="title"/>
          </p:nvPr>
        </p:nvSpPr>
        <p:spPr>
          <a:xfrm>
            <a:off x="562866" y="3521676"/>
            <a:ext cx="10571998" cy="1418160"/>
          </a:xfrm>
        </p:spPr>
        <p:txBody>
          <a:bodyPr/>
          <a:lstStyle/>
          <a:p>
            <a:pPr algn="ctr"/>
            <a:r>
              <a:rPr lang="en-IN" dirty="0">
                <a:solidFill>
                  <a:schemeClr val="accent4">
                    <a:lumMod val="75000"/>
                  </a:schemeClr>
                </a:solidFill>
              </a:rPr>
              <a:t>THANK YOU ALL</a:t>
            </a:r>
            <a:r>
              <a:rPr lang="en-IN" dirty="0"/>
              <a:t/>
            </a:r>
            <a:br>
              <a:rPr lang="en-IN" dirty="0"/>
            </a:br>
            <a:r>
              <a:rPr lang="en-IN" dirty="0"/>
              <a:t>                                               </a:t>
            </a:r>
            <a:r>
              <a:rPr lang="en-IN" sz="2000" dirty="0">
                <a:solidFill>
                  <a:schemeClr val="accent1"/>
                </a:solidFill>
              </a:rPr>
              <a:t>--team </a:t>
            </a:r>
            <a:r>
              <a:rPr lang="en-IN" sz="2000" dirty="0" smtClean="0">
                <a:solidFill>
                  <a:schemeClr val="accent1"/>
                </a:solidFill>
              </a:rPr>
              <a:t>IGNIS</a:t>
            </a:r>
            <a:endParaRPr lang="en-IN" dirty="0">
              <a:solidFill>
                <a:schemeClr val="accent1"/>
              </a:solidFill>
            </a:endParaRPr>
          </a:p>
        </p:txBody>
      </p:sp>
    </p:spTree>
    <p:extLst>
      <p:ext uri="{BB962C8B-B14F-4D97-AF65-F5344CB8AC3E}">
        <p14:creationId xmlns:p14="http://schemas.microsoft.com/office/powerpoint/2010/main" xmlns="" val="3388341152"/>
      </p:ext>
    </p:extLst>
  </p:cSld>
  <p:clrMapOvr>
    <a:masterClrMapping/>
  </p:clrMapOvr>
  <mc:AlternateContent xmlns:mc="http://schemas.openxmlformats.org/markup-compatibility/2006">
    <mc:Choice xmlns:p14="http://schemas.microsoft.com/office/powerpoint/2010/main" xmlns="" Requires="p14">
      <p:transition spd="slow" p14:dur="15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AF108-825C-42D5-ACAF-C0659A11450F}"/>
              </a:ext>
            </a:extLst>
          </p:cNvPr>
          <p:cNvSpPr>
            <a:spLocks noGrp="1"/>
          </p:cNvSpPr>
          <p:nvPr>
            <p:ph type="title"/>
          </p:nvPr>
        </p:nvSpPr>
        <p:spPr>
          <a:xfrm>
            <a:off x="633946" y="799242"/>
            <a:ext cx="5214551" cy="1137669"/>
          </a:xfrm>
        </p:spPr>
        <p:txBody>
          <a:bodyPr>
            <a:normAutofit/>
          </a:bodyPr>
          <a:lstStyle/>
          <a:p>
            <a:r>
              <a:rPr lang="en-IN" sz="2800" dirty="0">
                <a:solidFill>
                  <a:schemeClr val="tx1"/>
                </a:solidFill>
              </a:rPr>
              <a:t>PROBLEMS FACED BY PEOPLE AND ENVIRONMENT--</a:t>
            </a:r>
          </a:p>
        </p:txBody>
      </p:sp>
      <p:pic>
        <p:nvPicPr>
          <p:cNvPr id="5" name="Picture Placeholder 4">
            <a:extLst>
              <a:ext uri="{FF2B5EF4-FFF2-40B4-BE49-F238E27FC236}">
                <a16:creationId xmlns:a16="http://schemas.microsoft.com/office/drawing/2014/main" xmlns="" id="{9B8D9A32-CAB5-427B-8ABD-9A3BD3D794F2}"/>
              </a:ext>
            </a:extLst>
          </p:cNvPr>
          <p:cNvPicPr>
            <a:picLocks noGrp="1" noChangeAspect="1"/>
          </p:cNvPicPr>
          <p:nvPr>
            <p:ph type="pic" sz="quarter" idx="13"/>
          </p:nvPr>
        </p:nvPicPr>
        <p:blipFill>
          <a:blip r:embed="rId2"/>
          <a:srcRect l="28368" r="28368"/>
          <a:stretch>
            <a:fillRect/>
          </a:stretch>
        </p:blipFill>
        <p:spPr>
          <a:xfrm>
            <a:off x="6343650" y="799242"/>
            <a:ext cx="5605334" cy="5259516"/>
          </a:xfrm>
          <a:prstGeom prst="rect">
            <a:avLst/>
          </a:prstGeom>
        </p:spPr>
      </p:pic>
      <p:sp>
        <p:nvSpPr>
          <p:cNvPr id="3" name="Subtitle 2">
            <a:extLst>
              <a:ext uri="{FF2B5EF4-FFF2-40B4-BE49-F238E27FC236}">
                <a16:creationId xmlns:a16="http://schemas.microsoft.com/office/drawing/2014/main" xmlns="" id="{25DFA698-560D-4044-9AC7-CF1657020D0F}"/>
              </a:ext>
            </a:extLst>
          </p:cNvPr>
          <p:cNvSpPr>
            <a:spLocks noGrp="1"/>
          </p:cNvSpPr>
          <p:nvPr>
            <p:ph type="body" sz="half" idx="2"/>
          </p:nvPr>
        </p:nvSpPr>
        <p:spPr>
          <a:xfrm>
            <a:off x="814728" y="2344684"/>
            <a:ext cx="4852988" cy="3714074"/>
          </a:xfrm>
        </p:spPr>
        <p:txBody>
          <a:bodyPr>
            <a:noAutofit/>
          </a:bodyPr>
          <a:lstStyle/>
          <a:p>
            <a:pPr marL="342900" indent="-342900">
              <a:buFont typeface="Wingdings" panose="05000000000000000000" pitchFamily="2" charset="2"/>
              <a:buChar char="§"/>
            </a:pPr>
            <a:r>
              <a:rPr lang="en-IN" sz="1800" dirty="0">
                <a:solidFill>
                  <a:schemeClr val="accent1"/>
                </a:solidFill>
              </a:rPr>
              <a:t>People have to wait for long due to the slow manual receipt systems used on the toll booths of the highways. </a:t>
            </a:r>
          </a:p>
          <a:p>
            <a:pPr marL="342900" indent="-342900">
              <a:buFont typeface="Wingdings" panose="05000000000000000000" pitchFamily="2" charset="2"/>
              <a:buChar char="§"/>
            </a:pPr>
            <a:r>
              <a:rPr lang="en-IN" sz="1800" dirty="0">
                <a:solidFill>
                  <a:schemeClr val="accent1"/>
                </a:solidFill>
              </a:rPr>
              <a:t>Common people face large number of problems and are often late for their work owing to undesired long queues. </a:t>
            </a:r>
          </a:p>
          <a:p>
            <a:pPr marL="342900" indent="-342900">
              <a:buFont typeface="Wingdings" panose="05000000000000000000" pitchFamily="2" charset="2"/>
              <a:buChar char="§"/>
            </a:pPr>
            <a:r>
              <a:rPr lang="en-IN" sz="1800" dirty="0">
                <a:solidFill>
                  <a:schemeClr val="accent1"/>
                </a:solidFill>
              </a:rPr>
              <a:t>Availability of liquid cash and lower denominations has also been a concern on which our PM is focussing.</a:t>
            </a:r>
          </a:p>
          <a:p>
            <a:pPr marL="342900" indent="-342900">
              <a:buFont typeface="Wingdings" panose="05000000000000000000" pitchFamily="2" charset="2"/>
              <a:buChar char="§"/>
            </a:pPr>
            <a:r>
              <a:rPr lang="en-IN" sz="1800" dirty="0">
                <a:solidFill>
                  <a:schemeClr val="accent1"/>
                </a:solidFill>
              </a:rPr>
              <a:t>Emissions from the automobiles are a big concern and the environment is hit badly by the poisonous gases emitted.</a:t>
            </a:r>
          </a:p>
        </p:txBody>
      </p:sp>
    </p:spTree>
    <p:extLst>
      <p:ext uri="{BB962C8B-B14F-4D97-AF65-F5344CB8AC3E}">
        <p14:creationId xmlns:p14="http://schemas.microsoft.com/office/powerpoint/2010/main" xmlns="" val="21926204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5487D9-0A08-4BFB-9D89-D916AF8256A3}"/>
              </a:ext>
            </a:extLst>
          </p:cNvPr>
          <p:cNvSpPr>
            <a:spLocks noGrp="1"/>
          </p:cNvSpPr>
          <p:nvPr>
            <p:ph type="title"/>
          </p:nvPr>
        </p:nvSpPr>
        <p:spPr>
          <a:xfrm>
            <a:off x="587579" y="382209"/>
            <a:ext cx="10571998" cy="838567"/>
          </a:xfrm>
        </p:spPr>
        <p:txBody>
          <a:bodyPr>
            <a:normAutofit/>
          </a:bodyPr>
          <a:lstStyle/>
          <a:p>
            <a:r>
              <a:rPr lang="en-IN" sz="2800" dirty="0">
                <a:solidFill>
                  <a:schemeClr val="accent4">
                    <a:lumMod val="75000"/>
                  </a:schemeClr>
                </a:solidFill>
              </a:rPr>
              <a:t>OUR SOLUTION TO THE PROBLEM</a:t>
            </a:r>
          </a:p>
        </p:txBody>
      </p:sp>
      <p:sp>
        <p:nvSpPr>
          <p:cNvPr id="3" name="Subtitle 2">
            <a:extLst>
              <a:ext uri="{FF2B5EF4-FFF2-40B4-BE49-F238E27FC236}">
                <a16:creationId xmlns:a16="http://schemas.microsoft.com/office/drawing/2014/main" xmlns="" id="{29786E8A-27C4-4E6E-9C1F-2A465EF557F8}"/>
              </a:ext>
            </a:extLst>
          </p:cNvPr>
          <p:cNvSpPr>
            <a:spLocks noGrp="1"/>
          </p:cNvSpPr>
          <p:nvPr>
            <p:ph idx="1"/>
          </p:nvPr>
        </p:nvSpPr>
        <p:spPr>
          <a:xfrm>
            <a:off x="818712" y="2419996"/>
            <a:ext cx="10554574" cy="3636511"/>
          </a:xfrm>
        </p:spPr>
        <p:txBody>
          <a:bodyPr/>
          <a:lstStyle/>
          <a:p>
            <a:pPr marL="342900" indent="-342900">
              <a:buFont typeface="Wingdings" panose="05000000000000000000" pitchFamily="2" charset="2"/>
              <a:buChar char="ü"/>
            </a:pPr>
            <a:r>
              <a:rPr lang="en-IN" dirty="0">
                <a:solidFill>
                  <a:schemeClr val="accent1"/>
                </a:solidFill>
              </a:rPr>
              <a:t>We have worked upon designing an android application which would serve the needs of the people by allowing them to complete their payment beforehand on the app.</a:t>
            </a:r>
          </a:p>
          <a:p>
            <a:pPr marL="342900" indent="-342900">
              <a:buFont typeface="Wingdings" panose="05000000000000000000" pitchFamily="2" charset="2"/>
              <a:buChar char="ü"/>
            </a:pPr>
            <a:r>
              <a:rPr lang="en-IN" dirty="0">
                <a:solidFill>
                  <a:schemeClr val="accent1"/>
                </a:solidFill>
              </a:rPr>
              <a:t>Total amount payable will be corresponding to the total sum of all the toll plazas which will be encountered during the course of our journey.</a:t>
            </a:r>
          </a:p>
          <a:p>
            <a:pPr marL="342900" indent="-342900">
              <a:buFont typeface="Wingdings" panose="05000000000000000000" pitchFamily="2" charset="2"/>
              <a:buChar char="ü"/>
            </a:pPr>
            <a:r>
              <a:rPr lang="en-IN" dirty="0">
                <a:solidFill>
                  <a:schemeClr val="accent1"/>
                </a:solidFill>
              </a:rPr>
              <a:t>The payment will be made corresponding to our vehicle’s registration number before or during our journey.</a:t>
            </a:r>
          </a:p>
          <a:p>
            <a:pPr marL="342900" indent="-342900">
              <a:buFont typeface="Wingdings" panose="05000000000000000000" pitchFamily="2" charset="2"/>
              <a:buChar char="ü"/>
            </a:pPr>
            <a:r>
              <a:rPr lang="en-IN" dirty="0">
                <a:solidFill>
                  <a:schemeClr val="accent1"/>
                </a:solidFill>
              </a:rPr>
              <a:t>When the vehicle approaches the toll booth, cameras will capture the image of the vehicle’s number plate and the gate will automatically open if the number matches with our database which contains the vehicle numbers whose payments are completed.</a:t>
            </a:r>
          </a:p>
        </p:txBody>
      </p:sp>
    </p:spTree>
    <p:extLst>
      <p:ext uri="{BB962C8B-B14F-4D97-AF65-F5344CB8AC3E}">
        <p14:creationId xmlns:p14="http://schemas.microsoft.com/office/powerpoint/2010/main" xmlns="" val="2686541516"/>
      </p:ext>
    </p:extLst>
  </p:cSld>
  <p:clrMapOvr>
    <a:masterClrMapping/>
  </p:clrMapOvr>
  <mc:AlternateContent xmlns:mc="http://schemas.openxmlformats.org/markup-compatibility/2006">
    <mc:Choice xmlns:p14="http://schemas.microsoft.com/office/powerpoint/2010/main" xmlns="" Requires="p14">
      <p:transition spd="slow" p14:dur="125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7D6C6C8-6BD6-40A3-BABB-2F27A7831361}"/>
              </a:ext>
            </a:extLst>
          </p:cNvPr>
          <p:cNvPicPr>
            <a:picLocks noChangeAspect="1"/>
          </p:cNvPicPr>
          <p:nvPr/>
        </p:nvPicPr>
        <p:blipFill>
          <a:blip r:embed="rId2"/>
          <a:stretch>
            <a:fillRect/>
          </a:stretch>
        </p:blipFill>
        <p:spPr>
          <a:xfrm>
            <a:off x="2891481" y="172995"/>
            <a:ext cx="6264876" cy="6487298"/>
          </a:xfrm>
          <a:prstGeom prst="rect">
            <a:avLst/>
          </a:prstGeom>
        </p:spPr>
      </p:pic>
    </p:spTree>
    <p:extLst>
      <p:ext uri="{BB962C8B-B14F-4D97-AF65-F5344CB8AC3E}">
        <p14:creationId xmlns:p14="http://schemas.microsoft.com/office/powerpoint/2010/main" xmlns="" val="159169817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92AB5-48A8-49B7-B7C0-353FC53D585A}"/>
              </a:ext>
            </a:extLst>
          </p:cNvPr>
          <p:cNvSpPr>
            <a:spLocks noGrp="1"/>
          </p:cNvSpPr>
          <p:nvPr>
            <p:ph type="title"/>
          </p:nvPr>
        </p:nvSpPr>
        <p:spPr>
          <a:xfrm>
            <a:off x="653006" y="373047"/>
            <a:ext cx="10571998" cy="970450"/>
          </a:xfrm>
        </p:spPr>
        <p:txBody>
          <a:bodyPr/>
          <a:lstStyle/>
          <a:p>
            <a:r>
              <a:rPr lang="en-IN" dirty="0"/>
              <a:t>RECOGNIZATION OF NUMBER PLATE</a:t>
            </a:r>
          </a:p>
        </p:txBody>
      </p:sp>
      <p:sp>
        <p:nvSpPr>
          <p:cNvPr id="3" name="Content Placeholder 2">
            <a:extLst>
              <a:ext uri="{FF2B5EF4-FFF2-40B4-BE49-F238E27FC236}">
                <a16:creationId xmlns:a16="http://schemas.microsoft.com/office/drawing/2014/main" xmlns="" id="{8249A83D-A11C-4A2F-BA5A-64D71710025F}"/>
              </a:ext>
            </a:extLst>
          </p:cNvPr>
          <p:cNvSpPr>
            <a:spLocks noGrp="1"/>
          </p:cNvSpPr>
          <p:nvPr>
            <p:ph idx="1"/>
          </p:nvPr>
        </p:nvSpPr>
        <p:spPr>
          <a:xfrm>
            <a:off x="670430" y="2592990"/>
            <a:ext cx="10554574" cy="3636511"/>
          </a:xfrm>
        </p:spPr>
        <p:txBody>
          <a:bodyPr/>
          <a:lstStyle/>
          <a:p>
            <a:pPr>
              <a:buFont typeface="Wingdings" panose="05000000000000000000" pitchFamily="2" charset="2"/>
              <a:buChar char="Ø"/>
            </a:pPr>
            <a:r>
              <a:rPr lang="en-IN" dirty="0"/>
              <a:t>We will use the CCTV cameras installed at the toll booth to scan the pictures of vehicles entering.</a:t>
            </a:r>
          </a:p>
          <a:p>
            <a:pPr>
              <a:buFont typeface="Wingdings" panose="05000000000000000000" pitchFamily="2" charset="2"/>
              <a:buChar char="Ø"/>
            </a:pPr>
            <a:r>
              <a:rPr lang="en-IN" dirty="0"/>
              <a:t>Our model will detect the REGISTRATION no of the car using the image processing using MATLAB.</a:t>
            </a:r>
          </a:p>
          <a:p>
            <a:pPr>
              <a:buFont typeface="Wingdings" panose="05000000000000000000" pitchFamily="2" charset="2"/>
              <a:buChar char="Ø"/>
            </a:pPr>
            <a:r>
              <a:rPr lang="en-IN" dirty="0"/>
              <a:t>The registration no will then go in our database and check whether  the payment is completed for the vehicle .</a:t>
            </a:r>
          </a:p>
          <a:p>
            <a:pPr>
              <a:buFont typeface="Wingdings" panose="05000000000000000000" pitchFamily="2" charset="2"/>
              <a:buChar char="Ø"/>
            </a:pPr>
            <a:r>
              <a:rPr lang="en-IN" dirty="0"/>
              <a:t>If we get a positive response on the query, then the toll gate will allow the vehicle to move on.</a:t>
            </a:r>
          </a:p>
        </p:txBody>
      </p:sp>
    </p:spTree>
    <p:extLst>
      <p:ext uri="{BB962C8B-B14F-4D97-AF65-F5344CB8AC3E}">
        <p14:creationId xmlns:p14="http://schemas.microsoft.com/office/powerpoint/2010/main" xmlns="" val="335651049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7A5F15F-40C9-4B09-A980-23AB0ABCD5B7}"/>
              </a:ext>
            </a:extLst>
          </p:cNvPr>
          <p:cNvPicPr>
            <a:picLocks noChangeAspect="1"/>
          </p:cNvPicPr>
          <p:nvPr/>
        </p:nvPicPr>
        <p:blipFill>
          <a:blip r:embed="rId2"/>
          <a:stretch>
            <a:fillRect/>
          </a:stretch>
        </p:blipFill>
        <p:spPr>
          <a:xfrm>
            <a:off x="5787181" y="874727"/>
            <a:ext cx="6201670" cy="4729806"/>
          </a:xfrm>
          <a:prstGeom prst="rect">
            <a:avLst/>
          </a:prstGeom>
        </p:spPr>
      </p:pic>
      <p:sp>
        <p:nvSpPr>
          <p:cNvPr id="6" name="Rectangle 5">
            <a:extLst>
              <a:ext uri="{FF2B5EF4-FFF2-40B4-BE49-F238E27FC236}">
                <a16:creationId xmlns:a16="http://schemas.microsoft.com/office/drawing/2014/main" xmlns="" id="{E657CCA1-DD0F-4B7F-AE1C-717C4B9ECB76}"/>
              </a:ext>
            </a:extLst>
          </p:cNvPr>
          <p:cNvSpPr/>
          <p:nvPr/>
        </p:nvSpPr>
        <p:spPr>
          <a:xfrm>
            <a:off x="86498" y="441136"/>
            <a:ext cx="1984832" cy="115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images</a:t>
            </a:r>
          </a:p>
        </p:txBody>
      </p:sp>
      <p:sp>
        <p:nvSpPr>
          <p:cNvPr id="7" name="Rectangle 6">
            <a:extLst>
              <a:ext uri="{FF2B5EF4-FFF2-40B4-BE49-F238E27FC236}">
                <a16:creationId xmlns:a16="http://schemas.microsoft.com/office/drawing/2014/main" xmlns="" id="{7ED3A46E-D5DA-4DA8-B917-DD1AE02E3926}"/>
              </a:ext>
            </a:extLst>
          </p:cNvPr>
          <p:cNvSpPr/>
          <p:nvPr/>
        </p:nvSpPr>
        <p:spPr>
          <a:xfrm>
            <a:off x="3442257" y="441135"/>
            <a:ext cx="1984832" cy="115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 processing</a:t>
            </a:r>
          </a:p>
        </p:txBody>
      </p:sp>
      <p:sp>
        <p:nvSpPr>
          <p:cNvPr id="8" name="Rectangle 7">
            <a:extLst>
              <a:ext uri="{FF2B5EF4-FFF2-40B4-BE49-F238E27FC236}">
                <a16:creationId xmlns:a16="http://schemas.microsoft.com/office/drawing/2014/main" xmlns="" id="{5A150C3F-467D-4F0C-AA3F-8FDB61CF5F67}"/>
              </a:ext>
            </a:extLst>
          </p:cNvPr>
          <p:cNvSpPr/>
          <p:nvPr/>
        </p:nvSpPr>
        <p:spPr>
          <a:xfrm flipH="1">
            <a:off x="3442255" y="2810336"/>
            <a:ext cx="1984831" cy="115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Plate localisation</a:t>
            </a:r>
          </a:p>
        </p:txBody>
      </p:sp>
      <p:sp>
        <p:nvSpPr>
          <p:cNvPr id="9" name="Rectangle 8">
            <a:extLst>
              <a:ext uri="{FF2B5EF4-FFF2-40B4-BE49-F238E27FC236}">
                <a16:creationId xmlns:a16="http://schemas.microsoft.com/office/drawing/2014/main" xmlns="" id="{803DA08F-2F4F-4B79-9EA0-57E4F93E3368}"/>
              </a:ext>
            </a:extLst>
          </p:cNvPr>
          <p:cNvSpPr/>
          <p:nvPr/>
        </p:nvSpPr>
        <p:spPr>
          <a:xfrm>
            <a:off x="86498" y="2832349"/>
            <a:ext cx="2104609" cy="1007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Character segmentation</a:t>
            </a:r>
          </a:p>
        </p:txBody>
      </p:sp>
      <p:sp>
        <p:nvSpPr>
          <p:cNvPr id="10" name="Rectangle 9">
            <a:extLst>
              <a:ext uri="{FF2B5EF4-FFF2-40B4-BE49-F238E27FC236}">
                <a16:creationId xmlns:a16="http://schemas.microsoft.com/office/drawing/2014/main" xmlns="" id="{635F7BF0-A741-4BB0-BF06-982C101F5509}"/>
              </a:ext>
            </a:extLst>
          </p:cNvPr>
          <p:cNvSpPr/>
          <p:nvPr/>
        </p:nvSpPr>
        <p:spPr>
          <a:xfrm>
            <a:off x="203150" y="5184297"/>
            <a:ext cx="1916390" cy="1067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Character recognition</a:t>
            </a:r>
          </a:p>
        </p:txBody>
      </p:sp>
      <p:sp>
        <p:nvSpPr>
          <p:cNvPr id="11" name="Rectangle 10">
            <a:extLst>
              <a:ext uri="{FF2B5EF4-FFF2-40B4-BE49-F238E27FC236}">
                <a16:creationId xmlns:a16="http://schemas.microsoft.com/office/drawing/2014/main" xmlns="" id="{17C39A0A-8333-4837-B56C-397C2FAB3C2A}"/>
              </a:ext>
            </a:extLst>
          </p:cNvPr>
          <p:cNvSpPr/>
          <p:nvPr/>
        </p:nvSpPr>
        <p:spPr>
          <a:xfrm>
            <a:off x="3442255" y="5173780"/>
            <a:ext cx="1984832" cy="1007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 plate character as text</a:t>
            </a:r>
          </a:p>
        </p:txBody>
      </p:sp>
      <p:sp>
        <p:nvSpPr>
          <p:cNvPr id="12" name="Arrow: Right 11">
            <a:extLst>
              <a:ext uri="{FF2B5EF4-FFF2-40B4-BE49-F238E27FC236}">
                <a16:creationId xmlns:a16="http://schemas.microsoft.com/office/drawing/2014/main" xmlns="" id="{F3C23D43-5EC8-41D1-B2B7-5ECE636061E8}"/>
              </a:ext>
            </a:extLst>
          </p:cNvPr>
          <p:cNvSpPr/>
          <p:nvPr/>
        </p:nvSpPr>
        <p:spPr>
          <a:xfrm>
            <a:off x="2146118" y="867554"/>
            <a:ext cx="1249073" cy="2647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xmlns="" id="{9725B2CF-4A66-4893-991D-D4648D1C0594}"/>
              </a:ext>
            </a:extLst>
          </p:cNvPr>
          <p:cNvSpPr/>
          <p:nvPr/>
        </p:nvSpPr>
        <p:spPr>
          <a:xfrm flipV="1">
            <a:off x="6106506" y="644962"/>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xmlns="" id="{4277896C-C138-4034-9B15-28975175EA37}"/>
              </a:ext>
            </a:extLst>
          </p:cNvPr>
          <p:cNvSpPr/>
          <p:nvPr/>
        </p:nvSpPr>
        <p:spPr>
          <a:xfrm>
            <a:off x="2226695" y="5569714"/>
            <a:ext cx="1137743" cy="2647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xmlns="" id="{B5612AFA-F932-4AA0-97A0-697F31B230B7}"/>
              </a:ext>
            </a:extLst>
          </p:cNvPr>
          <p:cNvSpPr/>
          <p:nvPr/>
        </p:nvSpPr>
        <p:spPr>
          <a:xfrm>
            <a:off x="1085238" y="3981052"/>
            <a:ext cx="383138" cy="11527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Left 16">
            <a:extLst>
              <a:ext uri="{FF2B5EF4-FFF2-40B4-BE49-F238E27FC236}">
                <a16:creationId xmlns:a16="http://schemas.microsoft.com/office/drawing/2014/main" xmlns="" id="{6C3502AA-4787-42DA-A765-0CE6CD9C858B}"/>
              </a:ext>
            </a:extLst>
          </p:cNvPr>
          <p:cNvSpPr/>
          <p:nvPr/>
        </p:nvSpPr>
        <p:spPr>
          <a:xfrm>
            <a:off x="2270408" y="3066425"/>
            <a:ext cx="1091961" cy="3607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xmlns="" id="{DA797FCF-8852-467F-A77C-9FB11A98052B}"/>
              </a:ext>
            </a:extLst>
          </p:cNvPr>
          <p:cNvSpPr/>
          <p:nvPr/>
        </p:nvSpPr>
        <p:spPr>
          <a:xfrm>
            <a:off x="4378849" y="1638562"/>
            <a:ext cx="329035" cy="1126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19849014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4C07DB-03E1-48BB-B66C-BD7D396DF4E6}"/>
              </a:ext>
            </a:extLst>
          </p:cNvPr>
          <p:cNvSpPr>
            <a:spLocks noGrp="1"/>
          </p:cNvSpPr>
          <p:nvPr>
            <p:ph type="title"/>
          </p:nvPr>
        </p:nvSpPr>
        <p:spPr>
          <a:xfrm>
            <a:off x="562865" y="298907"/>
            <a:ext cx="10571998" cy="970450"/>
          </a:xfrm>
        </p:spPr>
        <p:txBody>
          <a:bodyPr>
            <a:normAutofit/>
          </a:bodyPr>
          <a:lstStyle/>
          <a:p>
            <a:r>
              <a:rPr lang="en-IN" sz="2800" dirty="0">
                <a:solidFill>
                  <a:schemeClr val="accent4">
                    <a:lumMod val="75000"/>
                  </a:schemeClr>
                </a:solidFill>
              </a:rPr>
              <a:t>Benefits to society and environment </a:t>
            </a:r>
          </a:p>
        </p:txBody>
      </p:sp>
      <p:sp>
        <p:nvSpPr>
          <p:cNvPr id="4" name="Content Placeholder 3">
            <a:extLst>
              <a:ext uri="{FF2B5EF4-FFF2-40B4-BE49-F238E27FC236}">
                <a16:creationId xmlns:a16="http://schemas.microsoft.com/office/drawing/2014/main" xmlns="" id="{F8A0CDCA-8CF2-477C-898A-9AAB8603EFEA}"/>
              </a:ext>
            </a:extLst>
          </p:cNvPr>
          <p:cNvSpPr>
            <a:spLocks noGrp="1"/>
          </p:cNvSpPr>
          <p:nvPr>
            <p:ph idx="1"/>
          </p:nvPr>
        </p:nvSpPr>
        <p:spPr>
          <a:xfrm>
            <a:off x="719858" y="2605347"/>
            <a:ext cx="10554574" cy="3636511"/>
          </a:xfrm>
        </p:spPr>
        <p:txBody>
          <a:bodyPr>
            <a:normAutofit/>
          </a:bodyPr>
          <a:lstStyle/>
          <a:p>
            <a:pPr>
              <a:buFont typeface="Wingdings" panose="05000000000000000000" pitchFamily="2" charset="2"/>
              <a:buChar char="Ø"/>
            </a:pPr>
            <a:r>
              <a:rPr lang="en-IN" sz="2000" dirty="0">
                <a:solidFill>
                  <a:schemeClr val="accent1"/>
                </a:solidFill>
              </a:rPr>
              <a:t>No human involvement in the billing process hence </a:t>
            </a:r>
            <a:r>
              <a:rPr lang="en-IN" sz="2000" b="1" dirty="0">
                <a:solidFill>
                  <a:schemeClr val="accent1"/>
                </a:solidFill>
              </a:rPr>
              <a:t>reducing chances of errors</a:t>
            </a:r>
            <a:r>
              <a:rPr lang="en-IN" sz="2000" dirty="0">
                <a:solidFill>
                  <a:schemeClr val="accent1"/>
                </a:solidFill>
              </a:rPr>
              <a:t>.</a:t>
            </a:r>
          </a:p>
          <a:p>
            <a:pPr>
              <a:buFont typeface="Wingdings" panose="05000000000000000000" pitchFamily="2" charset="2"/>
              <a:buChar char="Ø"/>
            </a:pPr>
            <a:r>
              <a:rPr lang="en-IN" sz="2000" dirty="0">
                <a:solidFill>
                  <a:schemeClr val="accent1"/>
                </a:solidFill>
              </a:rPr>
              <a:t>Cash which would have been lost by the government due to the corrupt employees at the booth will now go directly to the linked government account, hence </a:t>
            </a:r>
            <a:r>
              <a:rPr lang="en-IN" sz="2000" b="1" dirty="0">
                <a:solidFill>
                  <a:schemeClr val="accent1"/>
                </a:solidFill>
              </a:rPr>
              <a:t>end of corruption</a:t>
            </a:r>
            <a:r>
              <a:rPr lang="en-IN" sz="2000" dirty="0">
                <a:solidFill>
                  <a:schemeClr val="accent1"/>
                </a:solidFill>
              </a:rPr>
              <a:t>.</a:t>
            </a:r>
          </a:p>
          <a:p>
            <a:pPr>
              <a:buFont typeface="Wingdings" panose="05000000000000000000" pitchFamily="2" charset="2"/>
              <a:buChar char="Ø"/>
            </a:pPr>
            <a:r>
              <a:rPr lang="en-IN" sz="2000" b="1" dirty="0">
                <a:solidFill>
                  <a:schemeClr val="accent1"/>
                </a:solidFill>
              </a:rPr>
              <a:t>ZERO</a:t>
            </a:r>
            <a:r>
              <a:rPr lang="en-IN" sz="2000" dirty="0">
                <a:solidFill>
                  <a:schemeClr val="accent1"/>
                </a:solidFill>
              </a:rPr>
              <a:t> waiting time at toll booths.</a:t>
            </a:r>
          </a:p>
          <a:p>
            <a:pPr>
              <a:buFont typeface="Wingdings" panose="05000000000000000000" pitchFamily="2" charset="2"/>
              <a:buChar char="Ø"/>
            </a:pPr>
            <a:r>
              <a:rPr lang="en-IN" sz="2000" dirty="0">
                <a:solidFill>
                  <a:schemeClr val="accent1"/>
                </a:solidFill>
              </a:rPr>
              <a:t>hence, </a:t>
            </a:r>
            <a:r>
              <a:rPr lang="en-IN" sz="2000" b="1" dirty="0">
                <a:solidFill>
                  <a:schemeClr val="accent1"/>
                </a:solidFill>
              </a:rPr>
              <a:t>no wastage </a:t>
            </a:r>
            <a:r>
              <a:rPr lang="en-IN" sz="2000" dirty="0">
                <a:solidFill>
                  <a:schemeClr val="accent1"/>
                </a:solidFill>
              </a:rPr>
              <a:t>of costly time of our valuable </a:t>
            </a:r>
            <a:r>
              <a:rPr lang="en-IN" sz="2000" dirty="0" err="1">
                <a:solidFill>
                  <a:schemeClr val="accent1"/>
                </a:solidFill>
              </a:rPr>
              <a:t>lifes</a:t>
            </a:r>
            <a:r>
              <a:rPr lang="en-IN" sz="2000" dirty="0">
                <a:solidFill>
                  <a:schemeClr val="accent1"/>
                </a:solidFill>
              </a:rPr>
              <a:t>.</a:t>
            </a:r>
          </a:p>
          <a:p>
            <a:pPr>
              <a:buFont typeface="Wingdings" panose="05000000000000000000" pitchFamily="2" charset="2"/>
              <a:buChar char="Ø"/>
            </a:pPr>
            <a:r>
              <a:rPr lang="en-IN" sz="2000" dirty="0">
                <a:solidFill>
                  <a:schemeClr val="accent1"/>
                </a:solidFill>
              </a:rPr>
              <a:t>and, </a:t>
            </a:r>
            <a:r>
              <a:rPr lang="en-IN" sz="2000" b="1" dirty="0">
                <a:solidFill>
                  <a:schemeClr val="accent1"/>
                </a:solidFill>
              </a:rPr>
              <a:t>reduction in air pollution </a:t>
            </a:r>
            <a:r>
              <a:rPr lang="en-IN" sz="2000" dirty="0">
                <a:solidFill>
                  <a:schemeClr val="accent1"/>
                </a:solidFill>
              </a:rPr>
              <a:t>due to vehicles which would have stopped due to the slow manual billing system and pollute our mother earth with harmful gases.</a:t>
            </a:r>
          </a:p>
          <a:p>
            <a:pPr marL="0" indent="0">
              <a:buNone/>
            </a:pPr>
            <a:endParaRPr lang="en-IN" sz="2000" dirty="0">
              <a:solidFill>
                <a:schemeClr val="accent1"/>
              </a:solidFill>
            </a:endParaRPr>
          </a:p>
        </p:txBody>
      </p:sp>
    </p:spTree>
    <p:extLst>
      <p:ext uri="{BB962C8B-B14F-4D97-AF65-F5344CB8AC3E}">
        <p14:creationId xmlns:p14="http://schemas.microsoft.com/office/powerpoint/2010/main" xmlns="" val="406414792"/>
      </p:ext>
    </p:extLst>
  </p:cSld>
  <p:clrMapOvr>
    <a:masterClrMapping/>
  </p:clrMapOvr>
  <mc:AlternateContent xmlns:mc="http://schemas.openxmlformats.org/markup-compatibility/2006">
    <mc:Choice xmlns:p14="http://schemas.microsoft.com/office/powerpoint/2010/main" xmlns="" Requires="p14">
      <p:transition spd="slow" p14:dur="20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348</TotalTime>
  <Words>440</Words>
  <Application>Microsoft Office PowerPoint</Application>
  <PresentationFormat>Custom</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Quotable</vt:lpstr>
      <vt:lpstr>AUTOMATED TOLL PLAZA</vt:lpstr>
      <vt:lpstr>PROBLEMS FACED BY PEOPLE AND ENVIRONMENT--</vt:lpstr>
      <vt:lpstr>OUR SOLUTION TO THE PROBLEM</vt:lpstr>
      <vt:lpstr>Slide 4</vt:lpstr>
      <vt:lpstr>RECOGNIZATION OF NUMBER PLATE</vt:lpstr>
      <vt:lpstr>Slide 6</vt:lpstr>
      <vt:lpstr>Slide 7</vt:lpstr>
      <vt:lpstr>Slide 8</vt:lpstr>
      <vt:lpstr>Benefits to society and environment </vt:lpstr>
      <vt:lpstr>FUTURE PROSPECTIVE</vt:lpstr>
      <vt:lpstr>THANK YOU ALL                                                --team IGNIS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TOLL PLAZA</dc:title>
  <dc:creator>Pratyush Gupta</dc:creator>
  <cp:lastModifiedBy>dell</cp:lastModifiedBy>
  <cp:revision>29</cp:revision>
  <dcterms:created xsi:type="dcterms:W3CDTF">2019-03-17T00:56:19Z</dcterms:created>
  <dcterms:modified xsi:type="dcterms:W3CDTF">2020-01-19T04:10:35Z</dcterms:modified>
</cp:coreProperties>
</file>