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13" r:id="rId6"/>
    <p:sldId id="335" r:id="rId7"/>
    <p:sldId id="337" r:id="rId8"/>
    <p:sldId id="268" r:id="rId9"/>
    <p:sldId id="339" r:id="rId10"/>
    <p:sldId id="340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455"/>
    <a:srgbClr val="00A7E2"/>
    <a:srgbClr val="011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7A7A-F1AD-4867-822B-917D51B29211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898C-5208-41FD-B8CE-4FF9A60A7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898C-5208-41FD-B8CE-4FF9A60A77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898C-5208-41FD-B8CE-4FF9A60A77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7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898C-5208-41FD-B8CE-4FF9A60A77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C15-B4BB-A1D0-EAE1-60F24430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C096F-F323-2B3E-F154-971E749D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47F2-5E46-AC34-937B-600BF052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1FD2-4C75-41EA-9EF8-7586D0FC5340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09A0-D376-7391-E74C-A29CA66D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0EF-6BD8-563C-D86A-5E3457CD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DC22-7464-0F3D-F8B4-9F2F44D3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13A9D-B716-9DEB-7501-C8149DC4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EC8C-C266-0EDE-6A4C-ED962FFF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E0E6-E053-476A-8BB0-15D14A685776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723A-F713-B551-186A-133D149C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D0CE-0CD8-0C64-69AF-C44E1C5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8F304-1627-0A3F-8415-ED0761B1A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ADFCD-2433-903E-75D3-9240359E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8DF3-B56C-07B2-A85F-D01E3D07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B33-B903-453C-B8D7-8CA98DF1447A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10FC-B534-B9BB-F201-823FEB4C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3AC8-F360-B928-F544-21584AD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2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FBCD-703E-BA7E-EDEB-DB691552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1E6A-711D-55A0-50BE-C51EA96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5008-772B-FEC0-42A7-5D5BEAC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672-E162-4C18-8498-64AC03CE02B5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F893-0CE7-B56C-53FC-9D8EFE0C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B0A7-47B0-1BBB-6639-6F874F58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686B-7809-B51B-D760-214FD3A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4F39-C8B3-D30C-E10A-CD842F16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CCFE-60BA-7072-B3DD-B18464AE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4D84-B1FC-463A-A8FC-83C99C2811BB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98F9-B26C-67FC-607B-783B777A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B6D1-81CF-BC5A-517A-A28E79E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C8BD-5B95-AF84-BE5F-CE62715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2CEE-01D8-DD05-8546-04E3DD845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BDCC-B22F-EB54-6C86-6AF6A70F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24420-9648-860A-1D1D-E6AA38CB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CECE-D67A-444B-A79F-07482995D0E3}" type="datetime1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690B-8282-96EA-D1A6-AAC96B6A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BE71-67EC-F793-749E-032E966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EF57-59CC-C38A-E9C2-52A72DFB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09F2-C8B2-2F56-8EB3-4E13C2BC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F5068-8093-56FC-A0DE-DD86DF68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CE3C7-4D8A-54B8-D1F9-9DDEE6C6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86E6B-3C24-0EEE-6643-D250BEAC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FED6C-A142-24AF-C424-1F0751D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7A5-5156-41E3-905D-7B9C5EF382AD}" type="datetime1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4695D-2190-BBE7-E129-3F079F6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6E6BF-1E1D-7683-579D-A2BDB34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4E7D-EA75-FA18-34A0-02EC358E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F920-3FAC-A638-B4BA-B01297D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28D-E75D-4014-9F56-9059D0D81EF4}" type="datetime1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B84E-2C1B-411D-8312-7C3B696F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33C30-2DC1-63AC-B368-0795E522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E566D-3F0F-147D-51E6-34C7CDE1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5E0-D1BA-46FD-898E-F6C56E0F085A}" type="datetime1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72686-EABA-B30E-36AE-26630B8A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26F9-8128-3CC0-8107-50BA63AE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7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8723-64D2-A6BC-6AB6-09908FBB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8DA6-B709-3C90-7678-3ED49410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4887-ADC2-469F-0065-BAF286C9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61EB0-36ED-F8CF-8F57-65B525A3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A41-046B-4E21-BC75-39CFA775F4DD}" type="datetime1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D9F3-1C0B-5047-443A-D827F798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9B5B-E33E-443E-F775-ECD7AD70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64D6-70E7-6AA8-48E5-097F7FA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B8E5-1543-C1B3-3737-1B74647B8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452DC-6159-2EB3-1948-35493F5D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C003-E908-92ED-9D0C-DDCBC9A9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857F-9124-4AE5-8DA4-C826C5953B0A}" type="datetime1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E4544-65EE-2C65-5A23-21DF3F5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Mnguni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4E36-4738-56CB-4864-212632AA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2AA54-E61B-A2A5-14E6-ABF57796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F319-452A-8B21-2F2F-B228302A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45E0-AB0C-47D5-51F8-55969499D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18C55-1A1F-43E4-98D0-4972619F688A}" type="datetime1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C2D6-DFC5-DCEB-F3DA-8E03B79EA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Dr. Mnguni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6B27-CC0D-0035-ACA4-48B4F502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83837-7488-43F1-A241-BBF137CD6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a.pinterest.com/pin/7207167466130044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2A51-427C-1F65-08F2-84C843B5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 err="1">
                <a:latin typeface="Calibri"/>
              </a:rPr>
              <a:t>PBT</a:t>
            </a:r>
            <a:r>
              <a:rPr lang="en-US" sz="2800" i="1" dirty="0" err="1">
                <a:latin typeface="Bradley Hand ITC" panose="03070402050302030203" pitchFamily="66" charset="0"/>
              </a:rPr>
              <a:t>group</a:t>
            </a:r>
            <a:br>
              <a:rPr lang="en-US" sz="4000" b="1" dirty="0">
                <a:latin typeface="Calibri"/>
              </a:rPr>
            </a:br>
            <a:br>
              <a:rPr lang="en-US" sz="4000" b="1" dirty="0">
                <a:latin typeface="Calibri"/>
              </a:rPr>
            </a:b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VMobile</a:t>
            </a:r>
            <a:r>
              <a:rPr lang="en-US" sz="4000" b="1" dirty="0">
                <a:latin typeface="Calibri"/>
                <a:cs typeface="Calibri"/>
              </a:rPr>
              <a:t> Project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E159-35B7-87AC-4974-B73F59DDF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376" y="4627271"/>
            <a:ext cx="6214871" cy="172269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latin typeface="Calibri"/>
                <a:cs typeface="Calibri"/>
              </a:rPr>
              <a:t> Initials and Surname: </a:t>
            </a:r>
            <a:r>
              <a:rPr lang="en-US" b="1" dirty="0">
                <a:latin typeface="Calibri"/>
                <a:cs typeface="Calibri"/>
              </a:rPr>
              <a:t>IA Gogela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5EBD-4613-F5E2-1234-E6E8702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5458D0-6602-40BE-BEF0-E7E8585BE71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8" name="Picture 4" descr="Home - PBT Group">
            <a:extLst>
              <a:ext uri="{FF2B5EF4-FFF2-40B4-BE49-F238E27FC236}">
                <a16:creationId xmlns:a16="http://schemas.microsoft.com/office/drawing/2014/main" id="{08CAE164-9C38-5B8A-27A7-94F3DA11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7" y="479691"/>
            <a:ext cx="5548634" cy="13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llular Network Images – Browse 370,507 Stock Photos, Vectors, and Video |  Adobe Stock">
            <a:extLst>
              <a:ext uri="{FF2B5EF4-FFF2-40B4-BE49-F238E27FC236}">
                <a16:creationId xmlns:a16="http://schemas.microsoft.com/office/drawing/2014/main" id="{04914BBC-CECB-BC92-303A-FA95A1413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t="15102" r="5567" b="11026"/>
          <a:stretch>
            <a:fillRect/>
          </a:stretch>
        </p:blipFill>
        <p:spPr bwMode="auto">
          <a:xfrm>
            <a:off x="7666182" y="689651"/>
            <a:ext cx="3306618" cy="2533073"/>
          </a:xfrm>
          <a:prstGeom prst="rect">
            <a:avLst/>
          </a:prstGeom>
          <a:noFill/>
          <a:effectLst>
            <a:reflection blurRad="50800" stA="2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8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35D925-4327-A637-08EC-C49F9830C731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/>
              <a:t>Outline </a:t>
            </a:r>
            <a:endParaRPr lang="en-US" sz="540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D5F0A2-FE0A-DD46-6658-770BB442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Introduction</a:t>
            </a:r>
          </a:p>
          <a:p>
            <a:pPr marL="0" indent="0">
              <a:buNone/>
            </a:pPr>
            <a:r>
              <a:rPr lang="en-US" sz="2400" dirty="0"/>
              <a:t>2. Project Objectives</a:t>
            </a:r>
          </a:p>
          <a:p>
            <a:pPr marL="0" indent="0">
              <a:buNone/>
            </a:pPr>
            <a:r>
              <a:rPr lang="en-US" sz="2400" dirty="0"/>
              <a:t>3. Solution Flow Diagram</a:t>
            </a:r>
          </a:p>
          <a:p>
            <a:pPr marL="0" indent="0">
              <a:buNone/>
            </a:pPr>
            <a:r>
              <a:rPr lang="en-US" sz="2400" dirty="0"/>
              <a:t>4. Data Visualization</a:t>
            </a:r>
          </a:p>
          <a:p>
            <a:pPr marL="0" indent="0">
              <a:buNone/>
            </a:pPr>
            <a:r>
              <a:rPr lang="en-US" sz="2400" dirty="0"/>
              <a:t>5.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9E90D-7C72-ADE1-E562-C9AA1F29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B835966-2214-4926-BCE1-8A6B8A199F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B6F8D0-9668-009A-895C-60E03AF0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4552"/>
            <a:ext cx="554784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4296-99EC-D062-733D-28284B8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Z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158858-31CA-F20E-2760-A293A5C7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514" y="496134"/>
            <a:ext cx="2915267" cy="29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F67FB3-EE40-D238-1527-0441B1C9E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494" y="2706624"/>
            <a:ext cx="675562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altLang="en-US" sz="2400" b="1" dirty="0">
                <a:latin typeface="Calibri"/>
                <a:ea typeface="Calibri" panose="020F0502020204030204" pitchFamily="34" charset="0"/>
                <a:cs typeface="Calibri"/>
              </a:rPr>
              <a:t>The idea of business analytics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US" altLang="en-US" sz="2400" b="1" i="0" u="none" strike="noStrike" cap="none" normalizeH="0" baseline="0" dirty="0">
              <a:ln>
                <a:noFill/>
              </a:ln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eaLnBrk="0" fontAlgn="base" hangingPunct="0"/>
            <a:r>
              <a:rPr lang="en-US" altLang="en-US" sz="2400" b="1" dirty="0">
                <a:latin typeface="Calibri"/>
                <a:ea typeface="Calibri" panose="020F0502020204030204" pitchFamily="34" charset="0"/>
                <a:cs typeface="Calibri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Calibri"/>
              </a:rPr>
              <a:t>scope of the project.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B9200-2E84-04A5-CC05-9F66821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283837-7488-43F1-A241-BBF137CD6B7A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A49C9-77AB-288F-6944-45914D00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15" y="4443985"/>
            <a:ext cx="5543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4296-99EC-D062-733D-28284B8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GB" sz="5400" b="1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lang="en-ZA" sz="5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CDFA1C-2C76-ADB4-6202-134A280E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1" y="2706624"/>
            <a:ext cx="675562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b="1" dirty="0">
                <a:latin typeface="Calibri"/>
                <a:cs typeface="Calibri"/>
              </a:rPr>
              <a:t>What the Project Provides for </a:t>
            </a:r>
            <a:r>
              <a:rPr lang="en-GB" sz="2400" b="1" dirty="0" err="1">
                <a:latin typeface="Calibri"/>
                <a:cs typeface="Calibri"/>
              </a:rPr>
              <a:t>VMobile</a:t>
            </a:r>
            <a:r>
              <a:rPr lang="en-GB" sz="2400" dirty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ZA" sz="2400" b="1" dirty="0"/>
              <a:t>Data Analysis</a:t>
            </a:r>
            <a:endParaRPr lang="en-GB" sz="2400" dirty="0">
              <a:latin typeface="Calibri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 b="1" dirty="0">
                <a:latin typeface="Calibri"/>
                <a:ea typeface="+mn-lt"/>
                <a:cs typeface="+mn-lt"/>
              </a:rPr>
              <a:t>Data Preparation</a:t>
            </a:r>
          </a:p>
          <a:p>
            <a:pPr>
              <a:buFont typeface="Arial"/>
              <a:buChar char="•"/>
            </a:pPr>
            <a:r>
              <a:rPr lang="en-GB" sz="2400" b="1" dirty="0">
                <a:latin typeface="Calibri"/>
                <a:ea typeface="+mn-lt"/>
                <a:cs typeface="+mn-lt"/>
              </a:rPr>
              <a:t>Data Visualisation</a:t>
            </a:r>
          </a:p>
          <a:p>
            <a:pPr marL="0" indent="0">
              <a:buNone/>
            </a:pP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B9200-2E84-04A5-CC05-9F66821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283837-7488-43F1-A241-BBF137CD6B7A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457F1-1C87-6FFE-1C70-4A50D990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6" y="4809744"/>
            <a:ext cx="5049328" cy="1215168"/>
          </a:xfrm>
          <a:prstGeom prst="rect">
            <a:avLst/>
          </a:prstGeom>
        </p:spPr>
      </p:pic>
      <p:pic>
        <p:nvPicPr>
          <p:cNvPr id="2058" name="Picture 10" descr="This may contain: a black and white line drawing of a notepad with a pencil on it's side">
            <a:hlinkClick r:id="rId3"/>
            <a:extLst>
              <a:ext uri="{FF2B5EF4-FFF2-40B4-BE49-F238E27FC236}">
                <a16:creationId xmlns:a16="http://schemas.microsoft.com/office/drawing/2014/main" id="{8CD6D675-8B7D-8C7C-71FA-06DBDA4C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4" y="604948"/>
            <a:ext cx="3230540" cy="32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0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838C8-BF02-6852-0A41-F9935B37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20" y="278218"/>
            <a:ext cx="4674445" cy="1124949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BE4FB6A-053B-EF92-E597-8F9B52EB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521068"/>
            <a:ext cx="5720414" cy="61655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3D8302C-B99C-94F8-9A15-616F3222A12E}"/>
              </a:ext>
            </a:extLst>
          </p:cNvPr>
          <p:cNvSpPr txBox="1">
            <a:spLocks/>
          </p:cNvSpPr>
          <p:nvPr/>
        </p:nvSpPr>
        <p:spPr>
          <a:xfrm>
            <a:off x="3830405" y="1544232"/>
            <a:ext cx="8603877" cy="313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b="1" dirty="0">
                <a:latin typeface="Calibri" panose="020F0502020204030204" pitchFamily="34" charset="0"/>
                <a:cs typeface="Calibri" panose="020F0502020204030204" pitchFamily="34" charset="0"/>
              </a:rPr>
              <a:t>3. S</a:t>
            </a:r>
            <a:r>
              <a:rPr lang="en-GB" sz="5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flow </a:t>
            </a:r>
          </a:p>
          <a:p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Z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2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B64089-2653-3FE1-584F-77139DB4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3" y="17252"/>
            <a:ext cx="1219200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B9200-2E84-04A5-CC05-9F66821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4962" y="6356350"/>
            <a:ext cx="18212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283837-7488-43F1-A241-BBF137CD6B7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D58040-AB9E-09D1-CAD5-0B3EB01E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996" y="228503"/>
            <a:ext cx="1821267" cy="437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84296-99EC-D062-733D-28284B8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816" y="319088"/>
            <a:ext cx="6466813" cy="10450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4. Data Visualization </a:t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8136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4296-99EC-D062-733D-28284B8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/>
              <a:t>5. Technology</a:t>
            </a:r>
            <a:endParaRPr lang="en-US" sz="5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B9200-2E84-04A5-CC05-9F66821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283837-7488-43F1-A241-BBF137CD6B7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B2376B-79BD-2044-7F9C-343A459E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76046"/>
              </p:ext>
            </p:extLst>
          </p:nvPr>
        </p:nvGraphicFramePr>
        <p:xfrm>
          <a:off x="1049136" y="2619751"/>
          <a:ext cx="6814702" cy="3186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742">
                  <a:extLst>
                    <a:ext uri="{9D8B030D-6E8A-4147-A177-3AD203B41FA5}">
                      <a16:colId xmlns:a16="http://schemas.microsoft.com/office/drawing/2014/main" val="3197700852"/>
                    </a:ext>
                  </a:extLst>
                </a:gridCol>
                <a:gridCol w="1231002">
                  <a:extLst>
                    <a:ext uri="{9D8B030D-6E8A-4147-A177-3AD203B41FA5}">
                      <a16:colId xmlns:a16="http://schemas.microsoft.com/office/drawing/2014/main" val="3345569592"/>
                    </a:ext>
                  </a:extLst>
                </a:gridCol>
                <a:gridCol w="1230213">
                  <a:extLst>
                    <a:ext uri="{9D8B030D-6E8A-4147-A177-3AD203B41FA5}">
                      <a16:colId xmlns:a16="http://schemas.microsoft.com/office/drawing/2014/main" val="240619194"/>
                    </a:ext>
                  </a:extLst>
                </a:gridCol>
                <a:gridCol w="1230213">
                  <a:extLst>
                    <a:ext uri="{9D8B030D-6E8A-4147-A177-3AD203B41FA5}">
                      <a16:colId xmlns:a16="http://schemas.microsoft.com/office/drawing/2014/main" val="1960376854"/>
                    </a:ext>
                  </a:extLst>
                </a:gridCol>
                <a:gridCol w="1337532">
                  <a:extLst>
                    <a:ext uri="{9D8B030D-6E8A-4147-A177-3AD203B41FA5}">
                      <a16:colId xmlns:a16="http://schemas.microsoft.com/office/drawing/2014/main" val="1449040540"/>
                    </a:ext>
                  </a:extLst>
                </a:gridCol>
              </a:tblGrid>
              <a:tr h="979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Data </a:t>
                      </a:r>
                      <a:endParaRPr lang="en-GB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Analysis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Data Preparation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Data Visualisation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Client </a:t>
                      </a:r>
                      <a:endParaRPr lang="en-GB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Presentation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486772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SQL Server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989443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Python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  <a:highlight>
                            <a:srgbClr val="00FF00"/>
                          </a:highlight>
                        </a:rPr>
                        <a:t>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  <a:highlight>
                            <a:srgbClr val="00FF00"/>
                          </a:highlight>
                        </a:rPr>
                        <a:t>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984454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PowerBI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  <a:highlight>
                            <a:srgbClr val="00FF00"/>
                          </a:highlight>
                        </a:rPr>
                        <a:t>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641062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PowerQuery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685424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Excel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186189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PowerPoint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  <a:highlight>
                            <a:srgbClr val="00FF00"/>
                          </a:highlight>
                        </a:rPr>
                        <a:t>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317238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ZA" sz="1200">
                          <a:effectLst/>
                        </a:rPr>
                        <a:t>Canva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Arial Bold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5695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E6F434-BBEE-8729-BB5A-917CEF90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302837"/>
            <a:ext cx="3815785" cy="9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6513-510B-F541-DBD1-D74C4E33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5F19-56A4-557D-46AB-2FE2A494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283837-7488-43F1-A241-BBF137CD6B7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31A1-8726-A305-1FA5-7B88C0A5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60" y="558983"/>
            <a:ext cx="7016480" cy="16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f9c8ac-b8b4-4c0e-93f8-2c1007ea5f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033505C532A418140209914D718E2" ma:contentTypeVersion="16" ma:contentTypeDescription="Create a new document." ma:contentTypeScope="" ma:versionID="9e23fed4e694fbb7714b9cf0a39c6f40">
  <xsd:schema xmlns:xsd="http://www.w3.org/2001/XMLSchema" xmlns:xs="http://www.w3.org/2001/XMLSchema" xmlns:p="http://schemas.microsoft.com/office/2006/metadata/properties" xmlns:ns3="caf9c8ac-b8b4-4c0e-93f8-2c1007ea5ffc" xmlns:ns4="893186d4-3036-4c3a-994a-f88cf3e9a444" targetNamespace="http://schemas.microsoft.com/office/2006/metadata/properties" ma:root="true" ma:fieldsID="36b2c4386aa5e5408c220867c94db384" ns3:_="" ns4:_="">
    <xsd:import namespace="caf9c8ac-b8b4-4c0e-93f8-2c1007ea5ffc"/>
    <xsd:import namespace="893186d4-3036-4c3a-994a-f88cf3e9a4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9c8ac-b8b4-4c0e-93f8-2c1007ea5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186d4-3036-4c3a-994a-f88cf3e9a44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F2DC9D-3B12-4703-8D37-46E6B367A1E6}">
  <ds:schemaRefs>
    <ds:schemaRef ds:uri="http://schemas.microsoft.com/office/2006/documentManagement/types"/>
    <ds:schemaRef ds:uri="http://www.w3.org/XML/1998/namespace"/>
    <ds:schemaRef ds:uri="caf9c8ac-b8b4-4c0e-93f8-2c1007ea5ffc"/>
    <ds:schemaRef ds:uri="http://purl.org/dc/dcmitype/"/>
    <ds:schemaRef ds:uri="http://purl.org/dc/terms/"/>
    <ds:schemaRef ds:uri="893186d4-3036-4c3a-994a-f88cf3e9a444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629D72-7353-4EB9-9D3B-6B65F18CDE78}">
  <ds:schemaRefs>
    <ds:schemaRef ds:uri="893186d4-3036-4c3a-994a-f88cf3e9a444"/>
    <ds:schemaRef ds:uri="caf9c8ac-b8b4-4c0e-93f8-2c1007ea5f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B4CDA0-0C8F-4281-96F0-A248B8A526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137</Words>
  <Application>Microsoft Office PowerPoint</Application>
  <PresentationFormat>Widescreen</PresentationFormat>
  <Paragraphs>75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Bradley Hand ITC</vt:lpstr>
      <vt:lpstr>Calibri</vt:lpstr>
      <vt:lpstr>Office Theme</vt:lpstr>
      <vt:lpstr>PBTgroup   VMobile Project</vt:lpstr>
      <vt:lpstr>PowerPoint Presentation</vt:lpstr>
      <vt:lpstr>1. Introduction</vt:lpstr>
      <vt:lpstr>2. Project Objectives</vt:lpstr>
      <vt:lpstr>PowerPoint Presentation</vt:lpstr>
      <vt:lpstr>4. Data Visualization  </vt:lpstr>
      <vt:lpstr>5. Technology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automation (SA)</dc:title>
  <dc:creator>Dr. Mnguni</dc:creator>
  <cp:lastModifiedBy>Inga Asanda Gogela</cp:lastModifiedBy>
  <cp:revision>374</cp:revision>
  <dcterms:created xsi:type="dcterms:W3CDTF">2022-07-06T12:11:36Z</dcterms:created>
  <dcterms:modified xsi:type="dcterms:W3CDTF">2025-09-05T09:00:36Z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0x010100793033505C532A418140209914D718E2</vt:lpwstr>
  </property>
</Properties>
</file>