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9" r:id="rId2"/>
    <p:sldMasterId id="2147483677" r:id="rId3"/>
  </p:sldMasterIdLst>
  <p:notesMasterIdLst>
    <p:notesMasterId r:id="rId22"/>
  </p:notesMasterIdLst>
  <p:sldIdLst>
    <p:sldId id="257" r:id="rId4"/>
    <p:sldId id="320" r:id="rId5"/>
    <p:sldId id="364" r:id="rId6"/>
    <p:sldId id="397" r:id="rId7"/>
    <p:sldId id="411" r:id="rId8"/>
    <p:sldId id="412" r:id="rId9"/>
    <p:sldId id="402" r:id="rId10"/>
    <p:sldId id="398" r:id="rId11"/>
    <p:sldId id="404" r:id="rId12"/>
    <p:sldId id="406" r:id="rId13"/>
    <p:sldId id="407" r:id="rId14"/>
    <p:sldId id="414" r:id="rId15"/>
    <p:sldId id="415" r:id="rId16"/>
    <p:sldId id="416" r:id="rId17"/>
    <p:sldId id="408" r:id="rId18"/>
    <p:sldId id="410" r:id="rId19"/>
    <p:sldId id="417" r:id="rId20"/>
    <p:sldId id="418" r:id="rId2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A79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51" autoAdjust="0"/>
    <p:restoredTop sz="88659" autoAdjust="0"/>
  </p:normalViewPr>
  <p:slideViewPr>
    <p:cSldViewPr snapToGrid="0" snapToObjects="1">
      <p:cViewPr varScale="1">
        <p:scale>
          <a:sx n="104" d="100"/>
          <a:sy n="104" d="100"/>
        </p:scale>
        <p:origin x="-1824" y="-9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42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B6190-9516-4F83-A560-6B2FC2CD4349}" type="datetimeFigureOut">
              <a:rPr lang="es-MX" smtClean="0"/>
              <a:pPr/>
              <a:t>21/08/2020</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D00814-23D6-4A63-816A-1AF95E8E616A}" type="slidenum">
              <a:rPr lang="es-MX" smtClean="0"/>
              <a:pPr/>
              <a:t>‹Nº›</a:t>
            </a:fld>
            <a:endParaRPr lang="es-MX"/>
          </a:p>
        </p:txBody>
      </p:sp>
    </p:spTree>
    <p:extLst>
      <p:ext uri="{BB962C8B-B14F-4D97-AF65-F5344CB8AC3E}">
        <p14:creationId xmlns:p14="http://schemas.microsoft.com/office/powerpoint/2010/main" xmlns="" val="1486829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90D00814-23D6-4A63-816A-1AF95E8E616A}" type="slidenum">
              <a:rPr lang="es-MX" smtClean="0"/>
              <a:pPr/>
              <a:t>3</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90D00814-23D6-4A63-816A-1AF95E8E616A}" type="slidenum">
              <a:rPr lang="es-MX" smtClean="0"/>
              <a:pPr/>
              <a:t>4</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90D00814-23D6-4A63-816A-1AF95E8E616A}" type="slidenum">
              <a:rPr lang="es-MX" smtClean="0"/>
              <a:pPr/>
              <a:t>6</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smtClean="0">
              <a:latin typeface="Century Gothic" pitchFamily="34" charset="0"/>
              <a:cs typeface="Avenir Next Medium"/>
            </a:endParaRPr>
          </a:p>
        </p:txBody>
      </p:sp>
      <p:sp>
        <p:nvSpPr>
          <p:cNvPr id="4" name="3 Marcador de número de diapositiva"/>
          <p:cNvSpPr>
            <a:spLocks noGrp="1"/>
          </p:cNvSpPr>
          <p:nvPr>
            <p:ph type="sldNum" sz="quarter" idx="10"/>
          </p:nvPr>
        </p:nvSpPr>
        <p:spPr/>
        <p:txBody>
          <a:bodyPr/>
          <a:lstStyle/>
          <a:p>
            <a:fld id="{90D00814-23D6-4A63-816A-1AF95E8E616A}" type="slidenum">
              <a:rPr lang="es-MX" smtClean="0"/>
              <a:pPr/>
              <a:t>15</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s-ES_tradnl" smtClean="0"/>
              <a:t>Clic para editar título</a:t>
            </a:r>
            <a:endParaRPr dirty="0"/>
          </a:p>
        </p:txBody>
      </p:sp>
      <p:sp>
        <p:nvSpPr>
          <p:cNvPr id="3" name="Content Placeholder 2"/>
          <p:cNvSpPr>
            <a:spLocks noGrp="1"/>
          </p:cNvSpPr>
          <p:nvPr>
            <p:ph idx="1"/>
          </p:nvPr>
        </p:nvSpPr>
        <p:spPr>
          <a:xfrm>
            <a:off x="1781503" y="2133600"/>
            <a:ext cx="7076747" cy="3992563"/>
          </a:xfrm>
          <a:prstGeom prst="rect">
            <a:avLst/>
          </a:prstGeom>
        </p:spPr>
        <p:txBody>
          <a:bodyPr/>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5" name="Footer Placeholder 4"/>
          <p:cNvSpPr>
            <a:spLocks noGrp="1"/>
          </p:cNvSpPr>
          <p:nvPr>
            <p:ph type="ftr" sz="quarter" idx="11"/>
          </p:nvPr>
        </p:nvSpPr>
        <p:spPr/>
        <p:txBody>
          <a:bodyPr/>
          <a:lstStyle/>
          <a:p>
            <a:endParaRPr lang="es-ES"/>
          </a:p>
        </p:txBody>
      </p:sp>
      <p:pic>
        <p:nvPicPr>
          <p:cNvPr id="12" name="Imagen 11" descr="media cara.png"/>
          <p:cNvPicPr>
            <a:picLocks noChangeAspect="1"/>
          </p:cNvPicPr>
          <p:nvPr userDrawn="1"/>
        </p:nvPicPr>
        <p:blipFill rotWithShape="1">
          <a:blip r:embed="rId2">
            <a:alphaModFix amt="23000"/>
            <a:extLst>
              <a:ext uri="{28A0092B-C50C-407E-A947-70E740481C1C}">
                <a14:useLocalDpi xmlns:a14="http://schemas.microsoft.com/office/drawing/2010/main" xmlns="" val="0"/>
              </a:ext>
            </a:extLst>
          </a:blip>
          <a:srcRect l="10415" b="22351"/>
          <a:stretch/>
        </p:blipFill>
        <p:spPr>
          <a:xfrm>
            <a:off x="10502" y="0"/>
            <a:ext cx="1152844" cy="109737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s-ES_tradnl" smtClean="0"/>
              <a:t>Clic para editar título</a:t>
            </a:r>
            <a:endParaRPr/>
          </a:p>
        </p:txBody>
      </p:sp>
      <p:sp>
        <p:nvSpPr>
          <p:cNvPr id="3" name="Content Placeholder 2"/>
          <p:cNvSpPr>
            <a:spLocks noGrp="1"/>
          </p:cNvSpPr>
          <p:nvPr>
            <p:ph idx="1"/>
          </p:nvPr>
        </p:nvSpPr>
        <p:spPr>
          <a:xfrm>
            <a:off x="4783567" y="914400"/>
            <a:ext cx="4069080" cy="5211763"/>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Text Placeholder 3"/>
          <p:cNvSpPr>
            <a:spLocks noGrp="1"/>
          </p:cNvSpPr>
          <p:nvPr>
            <p:ph type="body" sz="half" idx="2"/>
          </p:nvPr>
        </p:nvSpPr>
        <p:spPr>
          <a:xfrm>
            <a:off x="268941" y="2456329"/>
            <a:ext cx="4069080" cy="3182472"/>
          </a:xfrm>
          <a:prstGeom prst="rect">
            <a:avLst/>
          </a:prstGeo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1BA0C7-F863-F145-9B2F-8E6EA9DEB3D9}" type="slidenum">
              <a:rPr lang="es-ES" smtClean="0"/>
              <a:pPr/>
              <a:t>‹Nº›</a:t>
            </a:fld>
            <a:endParaRPr lang="es-E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s-ES_tradnl" smtClean="0"/>
              <a:t>Clic para editar título</a:t>
            </a:r>
            <a:endParaRPr/>
          </a:p>
        </p:txBody>
      </p:sp>
      <p:sp>
        <p:nvSpPr>
          <p:cNvPr id="3" name="Picture Placeholder 2"/>
          <p:cNvSpPr>
            <a:spLocks noGrp="1"/>
          </p:cNvSpPr>
          <p:nvPr>
            <p:ph type="pic" idx="1"/>
          </p:nvPr>
        </p:nvSpPr>
        <p:spPr>
          <a:xfrm>
            <a:off x="284163" y="457199"/>
            <a:ext cx="8577072" cy="43525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419099" y="5367338"/>
            <a:ext cx="8304213" cy="804862"/>
          </a:xfrm>
          <a:prstGeom prst="rect">
            <a:avLst/>
          </a:prstGeo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1BA0C7-F863-F145-9B2F-8E6EA9DEB3D9}"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alternativo">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s-ES_tradnl" smtClean="0"/>
              <a:t>Clic para editar título</a:t>
            </a:r>
            <a:endParaRPr/>
          </a:p>
        </p:txBody>
      </p:sp>
      <p:sp>
        <p:nvSpPr>
          <p:cNvPr id="3" name="Picture Placeholder 2"/>
          <p:cNvSpPr>
            <a:spLocks noGrp="1"/>
          </p:cNvSpPr>
          <p:nvPr>
            <p:ph type="pic" idx="1"/>
          </p:nvPr>
        </p:nvSpPr>
        <p:spPr>
          <a:xfrm>
            <a:off x="284163" y="457200"/>
            <a:ext cx="8577072" cy="382219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419099" y="5344927"/>
            <a:ext cx="8304213" cy="804862"/>
          </a:xfrm>
          <a:prstGeom prst="rect">
            <a:avLst/>
          </a:prstGeo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1BA0C7-F863-F145-9B2F-8E6EA9DEB3D9}" type="slidenum">
              <a:rPr lang="es-ES" smtClean="0"/>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bjetos, imagen y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Date Placeholder 4"/>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1BA0C7-F863-F145-9B2F-8E6EA9DEB3D9}" type="slidenum">
              <a:rPr lang="es-ES" smtClean="0"/>
              <a:pPr/>
              <a:t>‹Nº›</a:t>
            </a:fld>
            <a:endParaRPr lang="es-E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a:prstGeom prst="rect">
            <a:avLst/>
          </a:prstGeo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s-ES_tradnl" smtClean="0"/>
              <a:t>Clic para editar título</a:t>
            </a:r>
            <a:endParaRPr/>
          </a:p>
        </p:txBody>
      </p:sp>
      <p:sp>
        <p:nvSpPr>
          <p:cNvPr id="14" name="Picture Placeholder 13"/>
          <p:cNvSpPr>
            <a:spLocks noGrp="1"/>
          </p:cNvSpPr>
          <p:nvPr>
            <p:ph type="pic" sz="quarter" idx="13"/>
          </p:nvPr>
        </p:nvSpPr>
        <p:spPr>
          <a:xfrm>
            <a:off x="284164" y="594360"/>
            <a:ext cx="2743200" cy="3675888"/>
          </a:xfrm>
          <a:prstGeom prst="rect">
            <a:avLst/>
          </a:prstGeom>
        </p:spPr>
        <p:txBody>
          <a:bodyPr/>
          <a:lstStyle>
            <a:lvl1pPr>
              <a:buNone/>
              <a:defRPr/>
            </a:lvl1pPr>
          </a:lstStyle>
          <a:p>
            <a:r>
              <a:rPr lang="es-ES_tradnl" smtClean="0"/>
              <a:t>Arrastre la imagen al marcador de posición o haga clic en el icono para agregar</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imágenes con título">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s-ES_tradnl" smtClean="0"/>
              <a:t>Clic para editar título</a:t>
            </a:r>
            <a:endParaRPr/>
          </a:p>
        </p:txBody>
      </p:sp>
      <p:sp>
        <p:nvSpPr>
          <p:cNvPr id="3" name="Picture Placeholder 2"/>
          <p:cNvSpPr>
            <a:spLocks noGrp="1"/>
          </p:cNvSpPr>
          <p:nvPr>
            <p:ph type="pic" idx="1"/>
          </p:nvPr>
        </p:nvSpPr>
        <p:spPr>
          <a:xfrm>
            <a:off x="3021014" y="457199"/>
            <a:ext cx="5833872" cy="4352544"/>
          </a:xfrm>
          <a:prstGeom prst="rect">
            <a:avLst/>
          </a:prstGeo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3069805" y="5367338"/>
            <a:ext cx="5653507" cy="804862"/>
          </a:xfrm>
          <a:prstGeom prst="rect">
            <a:avLst/>
          </a:prstGeo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1BA0C7-F863-F145-9B2F-8E6EA9DEB3D9}" type="slidenum">
              <a:rPr lang="es-ES" smtClean="0"/>
              <a:pPr/>
              <a:t>‹Nº›</a:t>
            </a:fld>
            <a:endParaRPr lang="es-ES"/>
          </a:p>
        </p:txBody>
      </p:sp>
      <p:sp>
        <p:nvSpPr>
          <p:cNvPr id="13" name="Picture Placeholder 2"/>
          <p:cNvSpPr>
            <a:spLocks noGrp="1"/>
          </p:cNvSpPr>
          <p:nvPr>
            <p:ph type="pic" idx="13"/>
          </p:nvPr>
        </p:nvSpPr>
        <p:spPr>
          <a:xfrm>
            <a:off x="284164" y="457200"/>
            <a:ext cx="2736850" cy="2907792"/>
          </a:xfrm>
          <a:prstGeom prst="rect">
            <a:avLst/>
          </a:prstGeo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14" name="Picture Placeholder 2"/>
          <p:cNvSpPr>
            <a:spLocks noGrp="1"/>
          </p:cNvSpPr>
          <p:nvPr>
            <p:ph type="pic" idx="14"/>
          </p:nvPr>
        </p:nvSpPr>
        <p:spPr>
          <a:xfrm>
            <a:off x="284164" y="3364992"/>
            <a:ext cx="2736850" cy="2898648"/>
          </a:xfrm>
          <a:prstGeom prst="rect">
            <a:avLst/>
          </a:prstGeo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s-ES_tradnl" smtClean="0"/>
              <a:t>Clic para editar título</a:t>
            </a:r>
            <a:endParaRPr/>
          </a:p>
        </p:txBody>
      </p:sp>
      <p:sp>
        <p:nvSpPr>
          <p:cNvPr id="3" name="Vertical Text Placeholder 2"/>
          <p:cNvSpPr>
            <a:spLocks noGrp="1"/>
          </p:cNvSpPr>
          <p:nvPr>
            <p:ph type="body" orient="vert" idx="1"/>
          </p:nvPr>
        </p:nvSpPr>
        <p:spPr>
          <a:xfrm>
            <a:off x="284163" y="2133600"/>
            <a:ext cx="8574087" cy="4013200"/>
          </a:xfrm>
          <a:prstGeom prst="rect">
            <a:avLst/>
          </a:prstGeom>
        </p:spPr>
        <p:txBody>
          <a:bodyPr vert="eaVert"/>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1BA0C7-F863-F145-9B2F-8E6EA9DEB3D9}" type="slidenum">
              <a:rPr lang="es-ES" smtClean="0"/>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s-ES_tradnl" smtClean="0"/>
              <a:t>Clic para editar título</a:t>
            </a:r>
            <a:endParaRPr/>
          </a:p>
        </p:txBody>
      </p:sp>
      <p:sp>
        <p:nvSpPr>
          <p:cNvPr id="3" name="Vertical Text Placeholder 2"/>
          <p:cNvSpPr>
            <a:spLocks noGrp="1"/>
          </p:cNvSpPr>
          <p:nvPr>
            <p:ph type="body" orient="vert" idx="1"/>
          </p:nvPr>
        </p:nvSpPr>
        <p:spPr>
          <a:xfrm>
            <a:off x="284163" y="457200"/>
            <a:ext cx="6497637" cy="5937250"/>
          </a:xfrm>
          <a:prstGeom prst="rect">
            <a:avLst/>
          </a:prstGeom>
        </p:spPr>
        <p:txBody>
          <a:bodyPr vert="eaVert"/>
          <a:lstStyle>
            <a:lvl5pPr algn="l">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1BA0C7-F863-F145-9B2F-8E6EA9DEB3D9}" type="slidenum">
              <a:rPr lang="es-ES" smtClean="0"/>
              <a:pPr/>
              <a:t>‹Nº›</a:t>
            </a:fld>
            <a:endParaRPr lang="es-E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D8CE2A5-DA06-5644-A59D-1AD94B6ECD9D}" type="datetimeFigureOut">
              <a:rPr lang="es-ES" smtClean="0"/>
              <a:pPr/>
              <a:t>21/08/2020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2150475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0D8CE2A5-DA06-5644-A59D-1AD94B6ECD9D}" type="datetimeFigureOut">
              <a:rPr lang="es-ES" smtClean="0"/>
              <a:pPr/>
              <a:t>21/08/2020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1103697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0D8CE2A5-DA06-5644-A59D-1AD94B6ECD9D}" type="datetimeFigureOut">
              <a:rPr lang="es-ES" smtClean="0"/>
              <a:pPr/>
              <a:t>21/08/2020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15839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1BA0C7-F863-F145-9B2F-8E6EA9DEB3D9}" type="slidenum">
              <a:rPr lang="es-ES" smtClean="0"/>
              <a:pPr/>
              <a:t>‹Nº›</a:t>
            </a:fld>
            <a:endParaRPr lang="es-ES"/>
          </a:p>
        </p:txBody>
      </p:sp>
      <p:grpSp>
        <p:nvGrpSpPr>
          <p:cNvPr id="8" name="Group 16"/>
          <p:cNvGrpSpPr/>
          <p:nvPr/>
        </p:nvGrpSpPr>
        <p:grpSpPr>
          <a:xfrm>
            <a:off x="191875" y="6570483"/>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2020859"/>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Avenir Heavy"/>
                <a:ea typeface="+mj-ea"/>
                <a:cs typeface="Avenir Heavy"/>
              </a:defRPr>
            </a:lvl1pPr>
          </a:lstStyle>
          <a:p>
            <a:r>
              <a:rPr lang="es-ES_tradnl" smtClean="0"/>
              <a:t>Clic para editar título</a:t>
            </a:r>
            <a:endParaRPr dirty="0"/>
          </a:p>
        </p:txBody>
      </p:sp>
      <p:sp>
        <p:nvSpPr>
          <p:cNvPr id="3" name="Subtitle 2"/>
          <p:cNvSpPr>
            <a:spLocks noGrp="1"/>
          </p:cNvSpPr>
          <p:nvPr>
            <p:ph type="subTitle" idx="1"/>
          </p:nvPr>
        </p:nvSpPr>
        <p:spPr>
          <a:xfrm>
            <a:off x="421341" y="4210866"/>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Avenir Medium"/>
                <a:ea typeface="+mn-ea"/>
                <a:cs typeface="Avenir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pic>
        <p:nvPicPr>
          <p:cNvPr id="14" name="Imagen 13"/>
          <p:cNvPicPr>
            <a:picLocks noChangeAspect="1"/>
          </p:cNvPicPr>
          <p:nvPr/>
        </p:nvPicPr>
        <p:blipFill>
          <a:blip r:embed="rId2" cstate="email">
            <a:extLst>
              <a:ext uri="{28A0092B-C50C-407E-A947-70E740481C1C}">
                <a14:useLocalDpi xmlns:a14="http://schemas.microsoft.com/office/drawing/2010/main" xmlns=""/>
              </a:ext>
            </a:extLst>
          </a:blip>
          <a:stretch>
            <a:fillRect/>
          </a:stretch>
        </p:blipFill>
        <p:spPr>
          <a:xfrm>
            <a:off x="7777978" y="167347"/>
            <a:ext cx="1159102" cy="113840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0D8CE2A5-DA06-5644-A59D-1AD94B6ECD9D}" type="datetimeFigureOut">
              <a:rPr lang="es-ES" smtClean="0"/>
              <a:pPr/>
              <a:t>21/08/2020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841484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0D8CE2A5-DA06-5644-A59D-1AD94B6ECD9D}" type="datetimeFigureOut">
              <a:rPr lang="es-ES" smtClean="0"/>
              <a:pPr/>
              <a:t>21/08/2020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1042707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0D8CE2A5-DA06-5644-A59D-1AD94B6ECD9D}" type="datetimeFigureOut">
              <a:rPr lang="es-ES" smtClean="0"/>
              <a:pPr/>
              <a:t>21/08/2020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3590432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D8CE2A5-DA06-5644-A59D-1AD94B6ECD9D}" type="datetimeFigureOut">
              <a:rPr lang="es-ES" smtClean="0"/>
              <a:pPr/>
              <a:t>21/08/2020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4191403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0D8CE2A5-DA06-5644-A59D-1AD94B6ECD9D}" type="datetimeFigureOut">
              <a:rPr lang="es-ES" smtClean="0"/>
              <a:pPr/>
              <a:t>21/08/2020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2235699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0D8CE2A5-DA06-5644-A59D-1AD94B6ECD9D}" type="datetimeFigureOut">
              <a:rPr lang="es-ES" smtClean="0"/>
              <a:pPr/>
              <a:t>21/08/2020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3040115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0D8CE2A5-DA06-5644-A59D-1AD94B6ECD9D}" type="datetimeFigureOut">
              <a:rPr lang="es-ES" smtClean="0"/>
              <a:pPr/>
              <a:t>21/08/2020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21043842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0D8CE2A5-DA06-5644-A59D-1AD94B6ECD9D}" type="datetimeFigureOut">
              <a:rPr lang="es-ES" smtClean="0"/>
              <a:pPr/>
              <a:t>21/08/2020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143966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F7C02B7E-A116-F24E-8EED-8CF3367A732A}" type="datetimeFigureOut">
              <a:rPr lang="es-ES" smtClean="0"/>
              <a:pPr/>
              <a:t>21/08/2020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44743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F7C02B7E-A116-F24E-8EED-8CF3367A732A}" type="datetimeFigureOut">
              <a:rPr lang="es-ES" smtClean="0"/>
              <a:pPr/>
              <a:t>21/08/2020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357711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con imagen">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1BA0C7-F863-F145-9B2F-8E6EA9DEB3D9}" type="slidenum">
              <a:rPr lang="es-ES" smtClean="0"/>
              <a:pPr/>
              <a:t>‹Nº›</a:t>
            </a:fld>
            <a:endParaRPr lang="es-ES"/>
          </a:p>
        </p:txBody>
      </p:sp>
      <p:sp>
        <p:nvSpPr>
          <p:cNvPr id="8" name="Picture Placeholder 7"/>
          <p:cNvSpPr>
            <a:spLocks noGrp="1"/>
          </p:cNvSpPr>
          <p:nvPr>
            <p:ph type="pic" sz="quarter" idx="13"/>
          </p:nvPr>
        </p:nvSpPr>
        <p:spPr>
          <a:xfrm>
            <a:off x="284162" y="2017058"/>
            <a:ext cx="8574087" cy="4377391"/>
          </a:xfrm>
          <a:prstGeom prst="rect">
            <a:avLst/>
          </a:prstGeom>
        </p:spPr>
        <p:txBody>
          <a:bodyPr/>
          <a:lstStyle>
            <a:lvl1pPr>
              <a:buNone/>
              <a:defRPr/>
            </a:lvl1pPr>
          </a:lstStyle>
          <a:p>
            <a:r>
              <a:rPr lang="es-ES_tradnl" smtClean="0"/>
              <a:t>Arrastre la imagen al marcador de posición o haga clic en el icono para agregar</a:t>
            </a:r>
            <a:endParaRPr/>
          </a:p>
        </p:txBody>
      </p:sp>
      <p:sp>
        <p:nvSpPr>
          <p:cNvPr id="3" name="Subtitle 2"/>
          <p:cNvSpPr>
            <a:spLocks noGrp="1"/>
          </p:cNvSpPr>
          <p:nvPr>
            <p:ph type="subTitle" idx="1"/>
          </p:nvPr>
        </p:nvSpPr>
        <p:spPr>
          <a:xfrm>
            <a:off x="472420" y="1532965"/>
            <a:ext cx="7754284" cy="484094"/>
          </a:xfrm>
          <a:prstGeom prst="rect">
            <a:avLst/>
          </a:prstGeo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s-ES_tradnl" smtClean="0"/>
              <a:t>Clic para editar título</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F7C02B7E-A116-F24E-8EED-8CF3367A732A}" type="datetimeFigureOut">
              <a:rPr lang="es-ES" smtClean="0"/>
              <a:pPr/>
              <a:t>21/08/2020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42527360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F7C02B7E-A116-F24E-8EED-8CF3367A732A}" type="datetimeFigureOut">
              <a:rPr lang="es-ES" smtClean="0"/>
              <a:pPr/>
              <a:t>21/08/2020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42550524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F7C02B7E-A116-F24E-8EED-8CF3367A732A}" type="datetimeFigureOut">
              <a:rPr lang="es-ES" smtClean="0"/>
              <a:pPr/>
              <a:t>21/08/2020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34563485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F7C02B7E-A116-F24E-8EED-8CF3367A732A}" type="datetimeFigureOut">
              <a:rPr lang="es-ES" smtClean="0"/>
              <a:pPr/>
              <a:t>21/08/2020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29962353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7C02B7E-A116-F24E-8EED-8CF3367A732A}" type="datetimeFigureOut">
              <a:rPr lang="es-ES" smtClean="0"/>
              <a:pPr/>
              <a:t>21/08/2020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7348470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F7C02B7E-A116-F24E-8EED-8CF3367A732A}" type="datetimeFigureOut">
              <a:rPr lang="es-ES" smtClean="0"/>
              <a:pPr/>
              <a:t>21/08/2020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1379023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F7C02B7E-A116-F24E-8EED-8CF3367A732A}" type="datetimeFigureOut">
              <a:rPr lang="es-ES" smtClean="0"/>
              <a:pPr/>
              <a:t>21/08/2020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38209532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F7C02B7E-A116-F24E-8EED-8CF3367A732A}" type="datetimeFigureOut">
              <a:rPr lang="es-ES" smtClean="0"/>
              <a:pPr/>
              <a:t>21/08/2020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24367442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F7C02B7E-A116-F24E-8EED-8CF3367A732A}" type="datetimeFigureOut">
              <a:rPr lang="es-ES" smtClean="0"/>
              <a:pPr/>
              <a:t>21/08/2020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428838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s-ES_tradnl" smtClean="0"/>
              <a:t>Clic para editar título</a:t>
            </a:r>
            <a:endParaRPr/>
          </a:p>
        </p:txBody>
      </p:sp>
      <p:sp>
        <p:nvSpPr>
          <p:cNvPr id="3" name="Text Placeholder 2"/>
          <p:cNvSpPr>
            <a:spLocks noGrp="1"/>
          </p:cNvSpPr>
          <p:nvPr>
            <p:ph type="body" idx="1"/>
          </p:nvPr>
        </p:nvSpPr>
        <p:spPr>
          <a:xfrm>
            <a:off x="475488" y="5861304"/>
            <a:ext cx="7735824" cy="402336"/>
          </a:xfrm>
          <a:prstGeom prst="rect">
            <a:avLst/>
          </a:prstGeo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s-ES_tradnl" smtClean="0"/>
              <a:t>Haga clic para modificar el estilo de texto del patrón</a:t>
            </a:r>
          </a:p>
        </p:txBody>
      </p:sp>
      <p:sp>
        <p:nvSpPr>
          <p:cNvPr id="4" name="Date Placeholder 3"/>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1BA0C7-F863-F145-9B2F-8E6EA9DEB3D9}"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 con imagen">
    <p:spTree>
      <p:nvGrpSpPr>
        <p:cNvPr id="1" name=""/>
        <p:cNvGrpSpPr/>
        <p:nvPr/>
      </p:nvGrpSpPr>
      <p:grpSpPr>
        <a:xfrm>
          <a:off x="0" y="0"/>
          <a:ext cx="0" cy="0"/>
          <a:chOff x="0" y="0"/>
          <a:chExt cx="0" cy="0"/>
        </a:xfrm>
      </p:grpSpPr>
      <p:sp>
        <p:nvSpPr>
          <p:cNvPr id="7" name="Rectangle 6"/>
          <p:cNvSpPr/>
          <p:nvPr/>
        </p:nvSpPr>
        <p:spPr>
          <a:xfrm>
            <a:off x="4626593" y="6458768"/>
            <a:ext cx="2016484" cy="137411"/>
          </a:xfrm>
          <a:prstGeom prst="rect">
            <a:avLst/>
          </a:prstGeom>
          <a:solidFill>
            <a:schemeClr val="accent3">
              <a:alpha val="85000"/>
            </a:schemeClr>
          </a:solidFill>
        </p:spPr>
        <p:txBody>
          <a:bodyPr vert="horz" lIns="91440" tIns="45720" rIns="182880" bIns="365760" rtlCol="0" anchor="b" anchorCtr="0">
            <a:normAutofit fontScale="25000" lnSpcReduction="20000"/>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458769"/>
            <a:ext cx="8576372" cy="137411"/>
            <a:chOff x="284163" y="1759424"/>
            <a:chExt cx="8576372" cy="137411"/>
          </a:xfrm>
        </p:grpSpPr>
        <p:sp>
          <p:nvSpPr>
            <p:cNvPr id="9" name="Rectangle 8"/>
            <p:cNvSpPr/>
            <p:nvPr/>
          </p:nvSpPr>
          <p:spPr>
            <a:xfrm>
              <a:off x="284163" y="1759425"/>
              <a:ext cx="1786914" cy="137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071077" y="1759425"/>
              <a:ext cx="2555515" cy="1374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6643076" y="1759424"/>
              <a:ext cx="2217459"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284163" y="630382"/>
            <a:ext cx="8574087" cy="959340"/>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403412" y="2151063"/>
            <a:ext cx="3931920" cy="39751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Content Placeholder 3"/>
          <p:cNvSpPr>
            <a:spLocks noGrp="1"/>
          </p:cNvSpPr>
          <p:nvPr>
            <p:ph sz="half" idx="2"/>
          </p:nvPr>
        </p:nvSpPr>
        <p:spPr>
          <a:xfrm>
            <a:off x="4778188" y="2151063"/>
            <a:ext cx="3931920" cy="39751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Date Placeholder 4"/>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6" name="Footer Placeholder 5"/>
          <p:cNvSpPr>
            <a:spLocks noGrp="1"/>
          </p:cNvSpPr>
          <p:nvPr>
            <p:ph type="ftr" sz="quarter" idx="11"/>
          </p:nvPr>
        </p:nvSpPr>
        <p:spPr/>
        <p:txBody>
          <a:bodyPr/>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s-ES_tradnl" smtClean="0"/>
              <a:t>Clic para editar título</a:t>
            </a:r>
            <a:endParaRPr/>
          </a:p>
        </p:txBody>
      </p:sp>
      <p:sp>
        <p:nvSpPr>
          <p:cNvPr id="3" name="Text Placeholder 2"/>
          <p:cNvSpPr>
            <a:spLocks noGrp="1"/>
          </p:cNvSpPr>
          <p:nvPr>
            <p:ph type="body" idx="1"/>
          </p:nvPr>
        </p:nvSpPr>
        <p:spPr>
          <a:xfrm>
            <a:off x="403412" y="1735138"/>
            <a:ext cx="3931920" cy="833250"/>
          </a:xfrm>
          <a:prstGeom prst="rect">
            <a:avLst/>
          </a:prstGeo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403412" y="2590800"/>
            <a:ext cx="3931920" cy="3535362"/>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Text Placeholder 4"/>
          <p:cNvSpPr>
            <a:spLocks noGrp="1"/>
          </p:cNvSpPr>
          <p:nvPr>
            <p:ph type="body" sz="quarter" idx="3"/>
          </p:nvPr>
        </p:nvSpPr>
        <p:spPr>
          <a:xfrm>
            <a:off x="4779495" y="1735138"/>
            <a:ext cx="3931920" cy="833250"/>
          </a:xfrm>
          <a:prstGeom prst="rect">
            <a:avLst/>
          </a:prstGeo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779495" y="2590800"/>
            <a:ext cx="3931920" cy="3535362"/>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7" name="Date Placeholder 6"/>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1BA0C7-F863-F145-9B2F-8E6EA9DEB3D9}"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4" name="Footer Placeholder 3"/>
          <p:cNvSpPr>
            <a:spLocks noGrp="1"/>
          </p:cNvSpPr>
          <p:nvPr>
            <p:ph type="ftr" sz="quarter" idx="11"/>
          </p:nvPr>
        </p:nvSpPr>
        <p:spPr/>
        <p:txBody>
          <a:bodyPr/>
          <a:lstStyle/>
          <a:p>
            <a:endParaRPr lang="es-ES"/>
          </a:p>
        </p:txBody>
      </p:sp>
      <p:sp>
        <p:nvSpPr>
          <p:cNvPr id="11" name="Rectángulo 10"/>
          <p:cNvSpPr/>
          <p:nvPr/>
        </p:nvSpPr>
        <p:spPr>
          <a:xfrm>
            <a:off x="284163" y="351176"/>
            <a:ext cx="7572531" cy="848507"/>
          </a:xfrm>
          <a:prstGeom prst="rect">
            <a:avLst/>
          </a:prstGeom>
          <a:solidFill>
            <a:srgbClr val="0D11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s-ES" dirty="0">
              <a:solidFill>
                <a:schemeClr val="bg1"/>
              </a:solidFill>
              <a:latin typeface="Avenir Medium"/>
              <a:cs typeface="Avenir Medium"/>
            </a:endParaRPr>
          </a:p>
        </p:txBody>
      </p:sp>
      <p:pic>
        <p:nvPicPr>
          <p:cNvPr id="12" name="Imagen 11"/>
          <p:cNvPicPr>
            <a:picLocks noChangeAspect="1"/>
          </p:cNvPicPr>
          <p:nvPr/>
        </p:nvPicPr>
        <p:blipFill>
          <a:blip r:embed="rId2" cstate="email">
            <a:extLst>
              <a:ext uri="{28A0092B-C50C-407E-A947-70E740481C1C}">
                <a14:useLocalDpi xmlns:a14="http://schemas.microsoft.com/office/drawing/2010/main" xmlns=""/>
              </a:ext>
            </a:extLst>
          </a:blip>
          <a:stretch>
            <a:fillRect/>
          </a:stretch>
        </p:blipFill>
        <p:spPr>
          <a:xfrm>
            <a:off x="7856694" y="188615"/>
            <a:ext cx="1029450" cy="1011068"/>
          </a:xfrm>
          <a:prstGeom prst="rect">
            <a:avLst/>
          </a:prstGeom>
        </p:spPr>
      </p:pic>
      <p:grpSp>
        <p:nvGrpSpPr>
          <p:cNvPr id="13" name="Group 4"/>
          <p:cNvGrpSpPr/>
          <p:nvPr/>
        </p:nvGrpSpPr>
        <p:grpSpPr>
          <a:xfrm>
            <a:off x="284163" y="188643"/>
            <a:ext cx="7572530" cy="155940"/>
            <a:chOff x="284162" y="1577847"/>
            <a:chExt cx="8576374" cy="137411"/>
          </a:xfrm>
        </p:grpSpPr>
        <p:sp>
          <p:nvSpPr>
            <p:cNvPr id="14" name="Rectangle 5"/>
            <p:cNvSpPr/>
            <p:nvPr/>
          </p:nvSpPr>
          <p:spPr>
            <a:xfrm>
              <a:off x="284162" y="1577847"/>
              <a:ext cx="271036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7"/>
            <p:cNvSpPr/>
            <p:nvPr/>
          </p:nvSpPr>
          <p:spPr>
            <a:xfrm>
              <a:off x="6324600" y="1577847"/>
              <a:ext cx="2535936"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Rectangle 6"/>
          <p:cNvSpPr/>
          <p:nvPr/>
        </p:nvSpPr>
        <p:spPr>
          <a:xfrm>
            <a:off x="2677285" y="182022"/>
            <a:ext cx="3330073" cy="1625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51E82-E1F5-1249-B550-E438B30847DB}" type="datetimeFigureOut">
              <a:rPr lang="es-ES" smtClean="0"/>
              <a:pPr/>
              <a:t>21/08/2020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1BA0C7-F863-F145-9B2F-8E6EA9DEB3D9}" type="slidenum">
              <a:rPr lang="es-ES" smtClean="0"/>
              <a:pPr/>
              <a:t>‹Nº›</a:t>
            </a:fld>
            <a:endParaRPr lang="es-ES"/>
          </a:p>
        </p:txBody>
      </p:sp>
      <p:grpSp>
        <p:nvGrpSpPr>
          <p:cNvPr id="5" name="Group 4"/>
          <p:cNvGrpSpPr/>
          <p:nvPr/>
        </p:nvGrpSpPr>
        <p:grpSpPr>
          <a:xfrm>
            <a:off x="284162" y="452718"/>
            <a:ext cx="8576374" cy="137411"/>
            <a:chOff x="284162" y="1577847"/>
            <a:chExt cx="8576374" cy="137411"/>
          </a:xfrm>
        </p:grpSpPr>
        <p:sp>
          <p:nvSpPr>
            <p:cNvPr id="6" name="Rectangle 5"/>
            <p:cNvSpPr/>
            <p:nvPr/>
          </p:nvSpPr>
          <p:spPr>
            <a:xfrm>
              <a:off x="284162" y="1577847"/>
              <a:ext cx="271036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324600" y="1577847"/>
              <a:ext cx="2535936"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9" name="Imagen 8"/>
          <p:cNvPicPr>
            <a:picLocks noChangeAspect="1"/>
          </p:cNvPicPr>
          <p:nvPr/>
        </p:nvPicPr>
        <p:blipFill>
          <a:blip r:embed="rId2" cstate="email">
            <a:extLst>
              <a:ext uri="{28A0092B-C50C-407E-A947-70E740481C1C}">
                <a14:useLocalDpi xmlns:a14="http://schemas.microsoft.com/office/drawing/2010/main" xmlns=""/>
              </a:ext>
            </a:extLst>
          </a:blip>
          <a:stretch>
            <a:fillRect/>
          </a:stretch>
        </p:blipFill>
        <p:spPr>
          <a:xfrm>
            <a:off x="8178601" y="590129"/>
            <a:ext cx="681935" cy="669758"/>
          </a:xfrm>
          <a:prstGeom prst="rect">
            <a:avLst/>
          </a:prstGeom>
        </p:spPr>
      </p:pic>
      <p:sp>
        <p:nvSpPr>
          <p:cNvPr id="10" name="Rectangle 6"/>
          <p:cNvSpPr/>
          <p:nvPr/>
        </p:nvSpPr>
        <p:spPr>
          <a:xfrm>
            <a:off x="2994526" y="452718"/>
            <a:ext cx="3330073" cy="1374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F751E82-E1F5-1249-B550-E438B30847DB}" type="datetimeFigureOut">
              <a:rPr lang="es-ES" smtClean="0"/>
              <a:pPr/>
              <a:t>21/08/2020</a:t>
            </a:fld>
            <a:endParaRPr lang="es-E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s-E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131BA0C7-F863-F145-9B2F-8E6EA9DEB3D9}" type="slidenum">
              <a:rPr lang="es-ES" smtClean="0"/>
              <a:pPr/>
              <a:t>‹Nº›</a:t>
            </a:fld>
            <a:endParaRPr lang="es-ES"/>
          </a:p>
        </p:txBody>
      </p:sp>
      <p:sp>
        <p:nvSpPr>
          <p:cNvPr id="2" name="Title Placeholder 1"/>
          <p:cNvSpPr>
            <a:spLocks noGrp="1"/>
          </p:cNvSpPr>
          <p:nvPr>
            <p:ph type="title"/>
          </p:nvPr>
        </p:nvSpPr>
        <p:spPr>
          <a:xfrm>
            <a:off x="284163" y="630382"/>
            <a:ext cx="8574087" cy="967840"/>
          </a:xfrm>
          <a:prstGeom prst="rect">
            <a:avLst/>
          </a:prstGeom>
          <a:solidFill>
            <a:srgbClr val="0D1112">
              <a:alpha val="70000"/>
            </a:srgbClr>
          </a:solidFill>
        </p:spPr>
        <p:txBody>
          <a:bodyPr vert="horz" lIns="91440" tIns="45720" rIns="91440" bIns="45720" rtlCol="0" anchor="ctr">
            <a:normAutofit/>
          </a:bodyPr>
          <a:lstStyle/>
          <a:p>
            <a:r>
              <a:rPr lang="es-ES_tradnl" smtClean="0"/>
              <a:t>Clic para editar título</a:t>
            </a:r>
            <a:endParaRP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CE2A5-DA06-5644-A59D-1AD94B6ECD9D}" type="datetimeFigureOut">
              <a:rPr lang="es-ES" smtClean="0"/>
              <a:pPr/>
              <a:t>21/08/2020</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DBEA1-1193-1343-9D5B-F309EF3A9CB8}" type="slidenum">
              <a:rPr lang="es-ES" smtClean="0"/>
              <a:pPr/>
              <a:t>‹Nº›</a:t>
            </a:fld>
            <a:endParaRPr lang="es-ES"/>
          </a:p>
        </p:txBody>
      </p:sp>
    </p:spTree>
    <p:extLst>
      <p:ext uri="{BB962C8B-B14F-4D97-AF65-F5344CB8AC3E}">
        <p14:creationId xmlns:p14="http://schemas.microsoft.com/office/powerpoint/2010/main" xmlns="" val="246436417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02B7E-A116-F24E-8EED-8CF3367A732A}" type="datetimeFigureOut">
              <a:rPr lang="es-ES" smtClean="0"/>
              <a:pPr/>
              <a:t>21/08/2020</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4437B-6D6B-2940-A6A5-6F3656B874BE}" type="slidenum">
              <a:rPr lang="es-ES" smtClean="0"/>
              <a:pPr/>
              <a:t>‹Nº›</a:t>
            </a:fld>
            <a:endParaRPr lang="es-ES"/>
          </a:p>
        </p:txBody>
      </p:sp>
    </p:spTree>
    <p:extLst>
      <p:ext uri="{BB962C8B-B14F-4D97-AF65-F5344CB8AC3E}">
        <p14:creationId xmlns:p14="http://schemas.microsoft.com/office/powerpoint/2010/main" xmlns="" val="25255059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s://proveedoresfemco.oxxo.com/AccessControl/pages/login_form.js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Imagen 3" descr="TAG LINE 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75222" y="3544428"/>
            <a:ext cx="6138436" cy="458893"/>
          </a:xfrm>
          <a:prstGeom prst="rect">
            <a:avLst/>
          </a:prstGeom>
        </p:spPr>
      </p:pic>
      <p:pic>
        <p:nvPicPr>
          <p:cNvPr id="5" name="Imagen 4" descr="OUI_Transparent_high.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60000" y="663222"/>
            <a:ext cx="3347488" cy="3287889"/>
          </a:xfrm>
          <a:prstGeom prst="rect">
            <a:avLst/>
          </a:prstGeom>
        </p:spPr>
      </p:pic>
      <p:sp>
        <p:nvSpPr>
          <p:cNvPr id="6" name="5 Rectángulo"/>
          <p:cNvSpPr/>
          <p:nvPr/>
        </p:nvSpPr>
        <p:spPr>
          <a:xfrm>
            <a:off x="5191137" y="5676900"/>
            <a:ext cx="3641967" cy="461665"/>
          </a:xfrm>
          <a:prstGeom prst="rect">
            <a:avLst/>
          </a:prstGeom>
          <a:noFill/>
        </p:spPr>
        <p:txBody>
          <a:bodyPr wrap="square" lIns="91440" tIns="45720" rIns="91440" bIns="45720" anchor="ctr" anchorCtr="1">
            <a:spAutoFit/>
          </a:bodyPr>
          <a:lstStyle/>
          <a:p>
            <a:pPr algn="ctr"/>
            <a:r>
              <a:rPr lang="es-ES" sz="2400" b="1" dirty="0" smtClean="0">
                <a:ln w="1905"/>
                <a:solidFill>
                  <a:srgbClr val="18A79E"/>
                </a:solidFill>
                <a:effectLst>
                  <a:innerShdw blurRad="69850" dist="43180" dir="5400000">
                    <a:srgbClr val="000000">
                      <a:alpha val="65000"/>
                    </a:srgbClr>
                  </a:innerShdw>
                </a:effectLst>
                <a:latin typeface="Century Gothic" pitchFamily="34" charset="0"/>
                <a:cs typeface="Shonar Bangla" pitchFamily="34" charset="0"/>
              </a:rPr>
              <a:t>Facturación OXXO</a:t>
            </a:r>
            <a:endParaRPr lang="es-ES" sz="2400" b="1" cap="none" spc="0" dirty="0">
              <a:ln w="1905"/>
              <a:solidFill>
                <a:srgbClr val="18A79E"/>
              </a:solidFill>
              <a:effectLst>
                <a:innerShdw blurRad="69850" dist="43180" dir="5400000">
                  <a:srgbClr val="000000">
                    <a:alpha val="65000"/>
                  </a:srgbClr>
                </a:innerShdw>
              </a:effectLst>
              <a:latin typeface="Century Gothic" pitchFamily="34" charset="0"/>
              <a:cs typeface="Shonar Bangla" pitchFamily="34" charset="0"/>
            </a:endParaRPr>
          </a:p>
        </p:txBody>
      </p:sp>
    </p:spTree>
    <p:extLst>
      <p:ext uri="{BB962C8B-B14F-4D97-AF65-F5344CB8AC3E}">
        <p14:creationId xmlns:p14="http://schemas.microsoft.com/office/powerpoint/2010/main" xmlns="" val="788030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2"/>
          <p:cNvSpPr txBox="1"/>
          <p:nvPr/>
        </p:nvSpPr>
        <p:spPr>
          <a:xfrm>
            <a:off x="221895" y="157811"/>
            <a:ext cx="8124497" cy="1015663"/>
          </a:xfrm>
          <a:prstGeom prst="rect">
            <a:avLst/>
          </a:prstGeom>
          <a:noFill/>
        </p:spPr>
        <p:txBody>
          <a:bodyPr wrap="square" rtlCol="0">
            <a:spAutoFit/>
          </a:bodyPr>
          <a:lstStyle/>
          <a:p>
            <a:r>
              <a:rPr lang="es-MX" sz="2000" dirty="0" smtClean="0">
                <a:latin typeface="Century Gothic" pitchFamily="34" charset="0"/>
                <a:cs typeface="Avenir Next Medium"/>
              </a:rPr>
              <a:t>Al descargar el archivo mostrará la lista de las Plaza con sus respectivos montos.</a:t>
            </a:r>
            <a:endParaRPr lang="es-ES" sz="2000" dirty="0" smtClean="0">
              <a:latin typeface="Century Gothic" pitchFamily="34" charset="0"/>
              <a:cs typeface="Avenir Next Medium"/>
            </a:endParaRPr>
          </a:p>
          <a:p>
            <a:endParaRPr lang="es-ES" sz="2000" dirty="0" smtClean="0">
              <a:solidFill>
                <a:schemeClr val="bg1">
                  <a:lumMod val="50000"/>
                </a:schemeClr>
              </a:solidFill>
              <a:latin typeface="Century Gothic" pitchFamily="34" charset="0"/>
              <a:cs typeface="Avenir Next Medium"/>
            </a:endParaRPr>
          </a:p>
        </p:txBody>
      </p:sp>
      <p:pic>
        <p:nvPicPr>
          <p:cNvPr id="4" name="Imagen 4" descr="OUI_Transparent_high.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8590" y="1008126"/>
            <a:ext cx="8892540" cy="53355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7799" y="1345828"/>
            <a:ext cx="8754197" cy="31532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CuadroTexto 12"/>
          <p:cNvSpPr txBox="1"/>
          <p:nvPr/>
        </p:nvSpPr>
        <p:spPr>
          <a:xfrm>
            <a:off x="177801" y="150273"/>
            <a:ext cx="7871412" cy="1200329"/>
          </a:xfrm>
          <a:prstGeom prst="rect">
            <a:avLst/>
          </a:prstGeom>
          <a:noFill/>
        </p:spPr>
        <p:txBody>
          <a:bodyPr wrap="square" rtlCol="0">
            <a:spAutoFit/>
          </a:bodyPr>
          <a:lstStyle/>
          <a:p>
            <a:pPr algn="just"/>
            <a:r>
              <a:rPr lang="es-ES" dirty="0" smtClean="0">
                <a:latin typeface="Century Gothic" pitchFamily="34" charset="0"/>
                <a:cs typeface="Avenir Next Medium"/>
              </a:rPr>
              <a:t>Copiar el contenido en el archivo “</a:t>
            </a:r>
            <a:r>
              <a:rPr lang="es-ES" b="1" dirty="0" smtClean="0">
                <a:latin typeface="Century Gothic" pitchFamily="34" charset="0"/>
                <a:cs typeface="Avenir Next Medium"/>
              </a:rPr>
              <a:t>FACTURACION OXXO</a:t>
            </a:r>
            <a:r>
              <a:rPr lang="es-ES" dirty="0" smtClean="0">
                <a:latin typeface="Century Gothic" pitchFamily="34" charset="0"/>
                <a:cs typeface="Avenir Next Medium"/>
              </a:rPr>
              <a:t>” en la pestaña “</a:t>
            </a:r>
            <a:r>
              <a:rPr lang="es-ES" b="1" dirty="0" smtClean="0">
                <a:latin typeface="Century Gothic" pitchFamily="34" charset="0"/>
                <a:cs typeface="Avenir Next Medium"/>
              </a:rPr>
              <a:t>Consulta de Factura</a:t>
            </a:r>
            <a:r>
              <a:rPr lang="es-ES" dirty="0" smtClean="0">
                <a:latin typeface="Century Gothic" pitchFamily="34" charset="0"/>
                <a:cs typeface="Avenir Next Medium"/>
              </a:rPr>
              <a:t>”. </a:t>
            </a:r>
            <a:r>
              <a:rPr lang="es-ES" dirty="0" smtClean="0">
                <a:solidFill>
                  <a:srgbClr val="00B0F0"/>
                </a:solidFill>
                <a:latin typeface="Century Gothic" pitchFamily="34" charset="0"/>
                <a:cs typeface="Avenir Next Medium"/>
              </a:rPr>
              <a:t>Los archivos están en </a:t>
            </a:r>
            <a:r>
              <a:rPr lang="es-ES" dirty="0">
                <a:solidFill>
                  <a:srgbClr val="00B0F0"/>
                </a:solidFill>
                <a:latin typeface="Century Gothic" pitchFamily="34" charset="0"/>
                <a:cs typeface="Avenir Next Medium"/>
              </a:rPr>
              <a:t>la ruta: E:\Usuarios\ahernandezlo\Documents\Excel\Facturas </a:t>
            </a:r>
            <a:r>
              <a:rPr lang="es-ES" dirty="0" smtClean="0">
                <a:solidFill>
                  <a:srgbClr val="00B0F0"/>
                </a:solidFill>
                <a:latin typeface="Century Gothic" pitchFamily="34" charset="0"/>
                <a:cs typeface="Avenir Next Medium"/>
              </a:rPr>
              <a:t>OXXO o en correos donde los  he copiado.</a:t>
            </a:r>
            <a:endParaRPr lang="es-ES" dirty="0" smtClean="0">
              <a:solidFill>
                <a:schemeClr val="bg1">
                  <a:lumMod val="50000"/>
                </a:schemeClr>
              </a:solidFill>
              <a:latin typeface="Century Gothic" pitchFamily="34" charset="0"/>
              <a:cs typeface="Avenir Next Medium"/>
            </a:endParaRPr>
          </a:p>
        </p:txBody>
      </p:sp>
      <p:pic>
        <p:nvPicPr>
          <p:cNvPr id="4" name="Imagen 4" descr="OUI_Transparent_high.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sp>
        <p:nvSpPr>
          <p:cNvPr id="7" name="CuadroTexto 12"/>
          <p:cNvSpPr txBox="1"/>
          <p:nvPr/>
        </p:nvSpPr>
        <p:spPr>
          <a:xfrm>
            <a:off x="480060" y="4813191"/>
            <a:ext cx="5774353" cy="923330"/>
          </a:xfrm>
          <a:prstGeom prst="rect">
            <a:avLst/>
          </a:prstGeom>
          <a:noFill/>
        </p:spPr>
        <p:txBody>
          <a:bodyPr wrap="square" rtlCol="0">
            <a:spAutoFit/>
          </a:bodyPr>
          <a:lstStyle/>
          <a:p>
            <a:pPr algn="just"/>
            <a:r>
              <a:rPr lang="es-ES" dirty="0" smtClean="0">
                <a:solidFill>
                  <a:srgbClr val="FF0000"/>
                </a:solidFill>
                <a:latin typeface="Century Gothic" pitchFamily="34" charset="0"/>
                <a:cs typeface="Avenir Next Medium"/>
              </a:rPr>
              <a:t>Automáticamente se realiza la suma total de los montos por plaza. Este debe ser igual al archivo que se descargó.</a:t>
            </a:r>
          </a:p>
        </p:txBody>
      </p:sp>
      <p:sp>
        <p:nvSpPr>
          <p:cNvPr id="5" name="4 Rectángulo"/>
          <p:cNvSpPr/>
          <p:nvPr/>
        </p:nvSpPr>
        <p:spPr>
          <a:xfrm>
            <a:off x="5726430" y="2158761"/>
            <a:ext cx="1565910" cy="243176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cxnSp>
        <p:nvCxnSpPr>
          <p:cNvPr id="8" name="7 Conector angular"/>
          <p:cNvCxnSpPr>
            <a:stCxn id="15" idx="3"/>
          </p:cNvCxnSpPr>
          <p:nvPr/>
        </p:nvCxnSpPr>
        <p:spPr>
          <a:xfrm flipH="1" flipV="1">
            <a:off x="6509386" y="4599467"/>
            <a:ext cx="1365884" cy="1614122"/>
          </a:xfrm>
          <a:prstGeom prst="bentConnector4">
            <a:avLst>
              <a:gd name="adj1" fmla="val -16736"/>
              <a:gd name="adj2" fmla="val 6001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14 Rectángulo"/>
          <p:cNvSpPr/>
          <p:nvPr/>
        </p:nvSpPr>
        <p:spPr>
          <a:xfrm>
            <a:off x="480060" y="5890423"/>
            <a:ext cx="7395210" cy="646331"/>
          </a:xfrm>
          <a:prstGeom prst="rect">
            <a:avLst/>
          </a:prstGeom>
        </p:spPr>
        <p:txBody>
          <a:bodyPr wrap="square">
            <a:spAutoFit/>
          </a:bodyPr>
          <a:lstStyle/>
          <a:p>
            <a:pPr algn="just"/>
            <a:r>
              <a:rPr lang="es-ES" dirty="0">
                <a:solidFill>
                  <a:srgbClr val="FF0000"/>
                </a:solidFill>
                <a:latin typeface="Century Gothic" pitchFamily="34" charset="0"/>
                <a:cs typeface="Avenir Next Medium"/>
              </a:rPr>
              <a:t>Si se actualiza a CERO el total, </a:t>
            </a:r>
            <a:r>
              <a:rPr lang="es-ES" dirty="0" smtClean="0">
                <a:solidFill>
                  <a:srgbClr val="FF0000"/>
                </a:solidFill>
                <a:latin typeface="Century Gothic" pitchFamily="34" charset="0"/>
                <a:cs typeface="Avenir Next Medium"/>
              </a:rPr>
              <a:t>al pegar la información cambiar el formato </a:t>
            </a:r>
            <a:r>
              <a:rPr lang="es-ES" dirty="0">
                <a:solidFill>
                  <a:srgbClr val="FF0000"/>
                </a:solidFill>
                <a:latin typeface="Century Gothic" pitchFamily="34" charset="0"/>
                <a:cs typeface="Avenir Next Medium"/>
              </a:rPr>
              <a:t>a número.</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7799" y="1350602"/>
            <a:ext cx="8754197" cy="324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9" name="8 Conector angular"/>
          <p:cNvCxnSpPr/>
          <p:nvPr/>
        </p:nvCxnSpPr>
        <p:spPr>
          <a:xfrm rot="5400000" flipH="1" flipV="1">
            <a:off x="5689326" y="2541375"/>
            <a:ext cx="3206026" cy="1986617"/>
          </a:xfrm>
          <a:prstGeom prst="bentConnector3">
            <a:avLst>
              <a:gd name="adj1" fmla="val -269"/>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16 Conector angular"/>
          <p:cNvCxnSpPr>
            <a:stCxn id="15" idx="3"/>
          </p:cNvCxnSpPr>
          <p:nvPr/>
        </p:nvCxnSpPr>
        <p:spPr>
          <a:xfrm flipV="1">
            <a:off x="7875270" y="4599467"/>
            <a:ext cx="662940" cy="161412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4" descr="OUI_Transparent_high.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sp>
        <p:nvSpPr>
          <p:cNvPr id="4" name="3 Rectángulo"/>
          <p:cNvSpPr/>
          <p:nvPr/>
        </p:nvSpPr>
        <p:spPr>
          <a:xfrm>
            <a:off x="102870" y="102326"/>
            <a:ext cx="8183880" cy="1200329"/>
          </a:xfrm>
          <a:prstGeom prst="rect">
            <a:avLst/>
          </a:prstGeom>
        </p:spPr>
        <p:txBody>
          <a:bodyPr wrap="square">
            <a:spAutoFit/>
          </a:bodyPr>
          <a:lstStyle/>
          <a:p>
            <a:pPr algn="just"/>
            <a:r>
              <a:rPr lang="es-ES" dirty="0" smtClean="0">
                <a:latin typeface="Century Gothic" pitchFamily="34" charset="0"/>
                <a:cs typeface="Avenir Next Medium"/>
              </a:rPr>
              <a:t>Automáticamente </a:t>
            </a:r>
            <a:r>
              <a:rPr lang="es-ES" dirty="0">
                <a:latin typeface="Century Gothic" pitchFamily="34" charset="0"/>
                <a:cs typeface="Avenir Next Medium"/>
              </a:rPr>
              <a:t>se </a:t>
            </a:r>
            <a:r>
              <a:rPr lang="es-ES" dirty="0" smtClean="0">
                <a:latin typeface="Century Gothic" pitchFamily="34" charset="0"/>
                <a:cs typeface="Avenir Next Medium"/>
              </a:rPr>
              <a:t>llenan las columnas “</a:t>
            </a:r>
            <a:r>
              <a:rPr lang="es-ES" b="1" dirty="0" smtClean="0">
                <a:latin typeface="Century Gothic" pitchFamily="34" charset="0"/>
                <a:cs typeface="Avenir Next Medium"/>
              </a:rPr>
              <a:t>Identificación</a:t>
            </a:r>
            <a:r>
              <a:rPr lang="es-ES" dirty="0" smtClean="0">
                <a:latin typeface="Century Gothic" pitchFamily="34" charset="0"/>
                <a:cs typeface="Avenir Next Medium"/>
              </a:rPr>
              <a:t>”, “</a:t>
            </a:r>
            <a:r>
              <a:rPr lang="es-ES" b="1" dirty="0" smtClean="0">
                <a:latin typeface="Century Gothic" pitchFamily="34" charset="0"/>
                <a:cs typeface="Avenir Next Medium"/>
              </a:rPr>
              <a:t>Valor</a:t>
            </a:r>
            <a:r>
              <a:rPr lang="es-ES" dirty="0" smtClean="0">
                <a:latin typeface="Century Gothic" pitchFamily="34" charset="0"/>
                <a:cs typeface="Avenir Next Medium"/>
              </a:rPr>
              <a:t> </a:t>
            </a:r>
            <a:r>
              <a:rPr lang="es-ES" b="1" dirty="0" smtClean="0">
                <a:latin typeface="Century Gothic" pitchFamily="34" charset="0"/>
                <a:cs typeface="Avenir Next Medium"/>
              </a:rPr>
              <a:t>Unitario</a:t>
            </a:r>
            <a:r>
              <a:rPr lang="es-ES" dirty="0" smtClean="0">
                <a:latin typeface="Century Gothic" pitchFamily="34" charset="0"/>
                <a:cs typeface="Avenir Next Medium"/>
              </a:rPr>
              <a:t>”, “</a:t>
            </a:r>
            <a:r>
              <a:rPr lang="es-ES" b="1" dirty="0" smtClean="0">
                <a:latin typeface="Century Gothic" pitchFamily="34" charset="0"/>
                <a:cs typeface="Avenir Next Medium"/>
              </a:rPr>
              <a:t>Importe</a:t>
            </a:r>
            <a:r>
              <a:rPr lang="es-ES" dirty="0" smtClean="0">
                <a:latin typeface="Century Gothic" pitchFamily="34" charset="0"/>
                <a:cs typeface="Avenir Next Medium"/>
              </a:rPr>
              <a:t>”,  “</a:t>
            </a:r>
            <a:r>
              <a:rPr lang="es-ES" b="1" dirty="0" smtClean="0">
                <a:latin typeface="Century Gothic" pitchFamily="34" charset="0"/>
                <a:cs typeface="Avenir Next Medium"/>
              </a:rPr>
              <a:t>Base</a:t>
            </a:r>
            <a:r>
              <a:rPr lang="es-ES" dirty="0" smtClean="0">
                <a:latin typeface="Century Gothic" pitchFamily="34" charset="0"/>
                <a:cs typeface="Avenir Next Medium"/>
              </a:rPr>
              <a:t>”, “</a:t>
            </a:r>
            <a:r>
              <a:rPr lang="es-ES" b="1" dirty="0" smtClean="0">
                <a:latin typeface="Century Gothic" pitchFamily="34" charset="0"/>
                <a:cs typeface="Avenir Next Medium"/>
              </a:rPr>
              <a:t>Importe</a:t>
            </a:r>
            <a:r>
              <a:rPr lang="es-ES" dirty="0" smtClean="0">
                <a:latin typeface="Century Gothic" pitchFamily="34" charset="0"/>
                <a:cs typeface="Avenir Next Medium"/>
              </a:rPr>
              <a:t>”, “</a:t>
            </a:r>
            <a:r>
              <a:rPr lang="es-ES" b="1" dirty="0" smtClean="0">
                <a:latin typeface="Century Gothic" pitchFamily="34" charset="0"/>
                <a:cs typeface="Avenir Next Medium"/>
              </a:rPr>
              <a:t>Monto</a:t>
            </a:r>
            <a:r>
              <a:rPr lang="es-ES" dirty="0" smtClean="0">
                <a:latin typeface="Century Gothic" pitchFamily="34" charset="0"/>
                <a:cs typeface="Avenir Next Medium"/>
              </a:rPr>
              <a:t>”, “</a:t>
            </a:r>
            <a:r>
              <a:rPr lang="es-ES" b="1" dirty="0" smtClean="0">
                <a:latin typeface="Century Gothic" pitchFamily="34" charset="0"/>
                <a:cs typeface="Avenir Next Medium"/>
              </a:rPr>
              <a:t>Subtotal</a:t>
            </a:r>
            <a:r>
              <a:rPr lang="es-ES" dirty="0" smtClean="0">
                <a:latin typeface="Century Gothic" pitchFamily="34" charset="0"/>
                <a:cs typeface="Avenir Next Medium"/>
              </a:rPr>
              <a:t>” y “</a:t>
            </a:r>
            <a:r>
              <a:rPr lang="es-ES" b="1" dirty="0" smtClean="0">
                <a:latin typeface="Century Gothic" pitchFamily="34" charset="0"/>
                <a:cs typeface="Avenir Next Medium"/>
              </a:rPr>
              <a:t>Total</a:t>
            </a:r>
            <a:r>
              <a:rPr lang="es-ES" dirty="0" smtClean="0">
                <a:latin typeface="Century Gothic" pitchFamily="34" charset="0"/>
                <a:cs typeface="Avenir Next Medium"/>
              </a:rPr>
              <a:t>” en la </a:t>
            </a:r>
            <a:r>
              <a:rPr lang="es-ES" b="1" dirty="0" smtClean="0">
                <a:latin typeface="Century Gothic" pitchFamily="34" charset="0"/>
                <a:cs typeface="Avenir Next Medium"/>
              </a:rPr>
              <a:t>pestaña ID </a:t>
            </a:r>
            <a:r>
              <a:rPr lang="es-ES" dirty="0" smtClean="0">
                <a:latin typeface="Century Gothic" pitchFamily="34" charset="0"/>
                <a:cs typeface="Avenir Next Medium"/>
              </a:rPr>
              <a:t>(Estás son las únicas columnas con valor variable, las demás deben quedar igual</a:t>
            </a:r>
            <a:endParaRPr lang="es-MX" b="1"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9507" y="1302655"/>
            <a:ext cx="8536838" cy="5032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2823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2"/>
          <p:cNvSpPr txBox="1"/>
          <p:nvPr/>
        </p:nvSpPr>
        <p:spPr>
          <a:xfrm>
            <a:off x="86360" y="1007261"/>
            <a:ext cx="2909390" cy="1569660"/>
          </a:xfrm>
          <a:prstGeom prst="rect">
            <a:avLst/>
          </a:prstGeom>
          <a:noFill/>
        </p:spPr>
        <p:txBody>
          <a:bodyPr wrap="square" rtlCol="0">
            <a:spAutoFit/>
          </a:bodyPr>
          <a:lstStyle/>
          <a:p>
            <a:pPr algn="just"/>
            <a:r>
              <a:rPr lang="es-ES" sz="1600" b="1" dirty="0" smtClean="0">
                <a:solidFill>
                  <a:srgbClr val="FF0000"/>
                </a:solidFill>
                <a:latin typeface="Century Gothic" pitchFamily="34" charset="0"/>
                <a:cs typeface="Avenir Next Medium"/>
              </a:rPr>
              <a:t>NOTA 1</a:t>
            </a:r>
            <a:r>
              <a:rPr lang="es-ES" sz="1600" dirty="0" smtClean="0">
                <a:solidFill>
                  <a:srgbClr val="FF0000"/>
                </a:solidFill>
                <a:latin typeface="Century Gothic" pitchFamily="34" charset="0"/>
                <a:cs typeface="Avenir Next Medium"/>
              </a:rPr>
              <a:t>: En caso de que sean mas de 43 plazas, en la </a:t>
            </a:r>
            <a:r>
              <a:rPr lang="es-ES" sz="1600" b="1" dirty="0" smtClean="0">
                <a:solidFill>
                  <a:srgbClr val="FF0000"/>
                </a:solidFill>
                <a:latin typeface="Century Gothic" pitchFamily="34" charset="0"/>
                <a:cs typeface="Avenir Next Medium"/>
              </a:rPr>
              <a:t>pestaña ID</a:t>
            </a:r>
            <a:r>
              <a:rPr lang="es-ES" sz="1600" dirty="0" smtClean="0">
                <a:solidFill>
                  <a:srgbClr val="FF0000"/>
                </a:solidFill>
                <a:latin typeface="Century Gothic" pitchFamily="34" charset="0"/>
                <a:cs typeface="Avenir Next Medium"/>
              </a:rPr>
              <a:t> seleccionar las últimas dos filas y arrastrar hacia abajo todas las columnas.</a:t>
            </a:r>
            <a:endParaRPr lang="es-ES" sz="2000" dirty="0" smtClean="0">
              <a:solidFill>
                <a:srgbClr val="FF0000"/>
              </a:solidFill>
              <a:latin typeface="Century Gothic" pitchFamily="34" charset="0"/>
              <a:cs typeface="Avenir Next Medium"/>
            </a:endParaRPr>
          </a:p>
        </p:txBody>
      </p:sp>
      <p:pic>
        <p:nvPicPr>
          <p:cNvPr id="3" name="Imagen 4" descr="OUI_Transparent_high.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3005" y="2981544"/>
            <a:ext cx="2156100" cy="2619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uadroTexto 12"/>
          <p:cNvSpPr txBox="1"/>
          <p:nvPr/>
        </p:nvSpPr>
        <p:spPr>
          <a:xfrm>
            <a:off x="3730411" y="1007261"/>
            <a:ext cx="5098449" cy="1077218"/>
          </a:xfrm>
          <a:prstGeom prst="rect">
            <a:avLst/>
          </a:prstGeom>
          <a:noFill/>
        </p:spPr>
        <p:txBody>
          <a:bodyPr wrap="square" rtlCol="0">
            <a:spAutoFit/>
          </a:bodyPr>
          <a:lstStyle/>
          <a:p>
            <a:pPr algn="just"/>
            <a:r>
              <a:rPr lang="es-ES" sz="1600" b="1" dirty="0" smtClean="0">
                <a:solidFill>
                  <a:srgbClr val="FF0000"/>
                </a:solidFill>
                <a:latin typeface="Century Gothic" pitchFamily="34" charset="0"/>
                <a:cs typeface="Avenir Next Medium"/>
              </a:rPr>
              <a:t>NOTA 2</a:t>
            </a:r>
            <a:r>
              <a:rPr lang="es-ES" sz="1600" dirty="0" smtClean="0">
                <a:solidFill>
                  <a:srgbClr val="FF0000"/>
                </a:solidFill>
                <a:latin typeface="Century Gothic" pitchFamily="34" charset="0"/>
                <a:cs typeface="Avenir Next Medium"/>
              </a:rPr>
              <a:t>: En caso de que sean menos de 43 plazas seleccionar las filas con datos vacíos, dar </a:t>
            </a:r>
            <a:r>
              <a:rPr lang="es-ES" sz="1600" dirty="0" err="1" smtClean="0">
                <a:solidFill>
                  <a:srgbClr val="FF0000"/>
                </a:solidFill>
                <a:latin typeface="Century Gothic" pitchFamily="34" charset="0"/>
                <a:cs typeface="Avenir Next Medium"/>
              </a:rPr>
              <a:t>click</a:t>
            </a:r>
            <a:r>
              <a:rPr lang="es-ES" sz="1600" dirty="0" smtClean="0">
                <a:solidFill>
                  <a:srgbClr val="FF0000"/>
                </a:solidFill>
                <a:latin typeface="Century Gothic" pitchFamily="34" charset="0"/>
                <a:cs typeface="Avenir Next Medium"/>
              </a:rPr>
              <a:t> derecho sobre cualquier número de la fila y eliminar.</a:t>
            </a:r>
            <a:endParaRPr lang="es-ES" sz="2000" dirty="0" smtClean="0">
              <a:solidFill>
                <a:srgbClr val="FF0000"/>
              </a:solidFill>
              <a:latin typeface="Century Gothic" pitchFamily="34" charset="0"/>
              <a:cs typeface="Avenir Next Medium"/>
            </a:endParaRP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76598" y="2239403"/>
            <a:ext cx="5152262" cy="27775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4289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2"/>
          <p:cNvSpPr txBox="1"/>
          <p:nvPr/>
        </p:nvSpPr>
        <p:spPr>
          <a:xfrm>
            <a:off x="177800" y="156085"/>
            <a:ext cx="7834630" cy="1138773"/>
          </a:xfrm>
          <a:prstGeom prst="rect">
            <a:avLst/>
          </a:prstGeom>
          <a:noFill/>
        </p:spPr>
        <p:txBody>
          <a:bodyPr wrap="square" rtlCol="0">
            <a:spAutoFit/>
          </a:bodyPr>
          <a:lstStyle/>
          <a:p>
            <a:r>
              <a:rPr lang="es-ES" sz="1600" b="1" dirty="0" smtClean="0">
                <a:solidFill>
                  <a:srgbClr val="FF0000"/>
                </a:solidFill>
                <a:latin typeface="Century Gothic" pitchFamily="34" charset="0"/>
                <a:cs typeface="Avenir Next Medium"/>
              </a:rPr>
              <a:t>NOTA 3</a:t>
            </a:r>
            <a:r>
              <a:rPr lang="es-ES" sz="1600" dirty="0" smtClean="0">
                <a:solidFill>
                  <a:srgbClr val="FF0000"/>
                </a:solidFill>
                <a:latin typeface="Century Gothic" pitchFamily="34" charset="0"/>
                <a:cs typeface="Avenir Next Medium"/>
              </a:rPr>
              <a:t>: La columna sin nombre, sombreada de color gris, es de referencia para calcular el monto sin IVA, de tal forma que el total sea el mismo que viene en el archivo descargado.</a:t>
            </a:r>
          </a:p>
          <a:p>
            <a:endParaRPr lang="es-ES" sz="2000" dirty="0" smtClean="0">
              <a:solidFill>
                <a:srgbClr val="FF0000"/>
              </a:solidFill>
              <a:latin typeface="Century Gothic" pitchFamily="34" charset="0"/>
              <a:cs typeface="Avenir Next Medium"/>
            </a:endParaRPr>
          </a:p>
        </p:txBody>
      </p:sp>
      <p:pic>
        <p:nvPicPr>
          <p:cNvPr id="3" name="Imagen 4" descr="OUI_Transparent_high.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60462" y="1805941"/>
            <a:ext cx="4470868" cy="30356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6014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2"/>
          <p:cNvSpPr txBox="1"/>
          <p:nvPr/>
        </p:nvSpPr>
        <p:spPr>
          <a:xfrm>
            <a:off x="134816" y="171450"/>
            <a:ext cx="8124497" cy="923330"/>
          </a:xfrm>
          <a:prstGeom prst="rect">
            <a:avLst/>
          </a:prstGeom>
          <a:noFill/>
        </p:spPr>
        <p:txBody>
          <a:bodyPr wrap="square" rtlCol="0">
            <a:spAutoFit/>
          </a:bodyPr>
          <a:lstStyle/>
          <a:p>
            <a:r>
              <a:rPr lang="es-ES" dirty="0" smtClean="0">
                <a:latin typeface="Century Gothic" pitchFamily="34" charset="0"/>
                <a:cs typeface="Avenir Next Medium"/>
              </a:rPr>
              <a:t>Copiar todo el contenido de la </a:t>
            </a:r>
            <a:r>
              <a:rPr lang="es-ES" b="1" dirty="0" smtClean="0">
                <a:latin typeface="Century Gothic" pitchFamily="34" charset="0"/>
                <a:cs typeface="Avenir Next Medium"/>
              </a:rPr>
              <a:t>pestaña ID </a:t>
            </a:r>
            <a:r>
              <a:rPr lang="es-ES" dirty="0" smtClean="0">
                <a:latin typeface="Century Gothic" pitchFamily="34" charset="0"/>
                <a:cs typeface="Avenir Next Medium"/>
              </a:rPr>
              <a:t>con encabezados y pegar en un nuevo archivo </a:t>
            </a:r>
            <a:r>
              <a:rPr lang="es-ES" dirty="0" err="1" smtClean="0">
                <a:latin typeface="Century Gothic" pitchFamily="34" charset="0"/>
                <a:cs typeface="Avenir Next Medium"/>
              </a:rPr>
              <a:t>excel</a:t>
            </a:r>
            <a:r>
              <a:rPr lang="es-ES" dirty="0" smtClean="0">
                <a:latin typeface="Century Gothic" pitchFamily="34" charset="0"/>
                <a:cs typeface="Avenir Next Medium"/>
              </a:rPr>
              <a:t> llamado “CARGA MASIVA” en versión 2007 (extensión .</a:t>
            </a:r>
            <a:r>
              <a:rPr lang="es-ES" dirty="0" err="1" smtClean="0">
                <a:latin typeface="Century Gothic" pitchFamily="34" charset="0"/>
                <a:cs typeface="Avenir Next Medium"/>
              </a:rPr>
              <a:t>xls</a:t>
            </a:r>
            <a:r>
              <a:rPr lang="es-ES" dirty="0" smtClean="0">
                <a:latin typeface="Century Gothic" pitchFamily="34" charset="0"/>
                <a:cs typeface="Avenir Next Medium"/>
              </a:rPr>
              <a:t>). Una vez pegado:</a:t>
            </a:r>
            <a:endParaRPr lang="es-ES" dirty="0" smtClean="0">
              <a:solidFill>
                <a:schemeClr val="bg1">
                  <a:lumMod val="50000"/>
                </a:schemeClr>
              </a:solidFill>
              <a:latin typeface="Century Gothic" pitchFamily="34" charset="0"/>
              <a:cs typeface="Avenir Next Medium"/>
            </a:endParaRPr>
          </a:p>
        </p:txBody>
      </p:sp>
      <p:pic>
        <p:nvPicPr>
          <p:cNvPr id="4" name="Imagen 4" descr="OUI_Transparent_high.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63192" y="2332782"/>
            <a:ext cx="2888932" cy="3596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759277" y="2469154"/>
            <a:ext cx="4064988" cy="33239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6 Flecha derecha"/>
          <p:cNvSpPr/>
          <p:nvPr/>
        </p:nvSpPr>
        <p:spPr>
          <a:xfrm>
            <a:off x="1514614" y="1630442"/>
            <a:ext cx="427922" cy="3200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8" name="CuadroTexto 12"/>
          <p:cNvSpPr txBox="1"/>
          <p:nvPr/>
        </p:nvSpPr>
        <p:spPr>
          <a:xfrm>
            <a:off x="211213" y="1421130"/>
            <a:ext cx="1275977" cy="738664"/>
          </a:xfrm>
          <a:prstGeom prst="rect">
            <a:avLst/>
          </a:prstGeom>
          <a:noFill/>
        </p:spPr>
        <p:txBody>
          <a:bodyPr wrap="square" rtlCol="0">
            <a:spAutoFit/>
          </a:bodyPr>
          <a:lstStyle/>
          <a:p>
            <a:pPr algn="just"/>
            <a:r>
              <a:rPr lang="es-ES" sz="1400" dirty="0" smtClean="0">
                <a:latin typeface="Century Gothic" pitchFamily="34" charset="0"/>
                <a:cs typeface="Avenir Next Medium"/>
              </a:rPr>
              <a:t>Seleccionar la columna sin nombre.</a:t>
            </a:r>
            <a:endParaRPr lang="es-ES" sz="1400" dirty="0" smtClean="0">
              <a:solidFill>
                <a:schemeClr val="bg1">
                  <a:lumMod val="50000"/>
                </a:schemeClr>
              </a:solidFill>
              <a:latin typeface="Century Gothic" pitchFamily="34" charset="0"/>
              <a:cs typeface="Avenir Next Medium"/>
            </a:endParaRPr>
          </a:p>
        </p:txBody>
      </p:sp>
      <p:pic>
        <p:nvPicPr>
          <p:cNvPr id="15364" name="Picture 4"/>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72294" y="2730938"/>
            <a:ext cx="866775" cy="280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CuadroTexto 12"/>
          <p:cNvSpPr txBox="1"/>
          <p:nvPr/>
        </p:nvSpPr>
        <p:spPr>
          <a:xfrm>
            <a:off x="1998103" y="1421130"/>
            <a:ext cx="2016754" cy="738664"/>
          </a:xfrm>
          <a:prstGeom prst="rect">
            <a:avLst/>
          </a:prstGeom>
          <a:noFill/>
        </p:spPr>
        <p:txBody>
          <a:bodyPr wrap="square" rtlCol="0">
            <a:spAutoFit/>
          </a:bodyPr>
          <a:lstStyle/>
          <a:p>
            <a:pPr algn="just"/>
            <a:r>
              <a:rPr lang="es-ES" sz="1400" dirty="0" smtClean="0">
                <a:latin typeface="Century Gothic" pitchFamily="34" charset="0"/>
                <a:cs typeface="Avenir Next Medium"/>
              </a:rPr>
              <a:t>Dar </a:t>
            </a:r>
            <a:r>
              <a:rPr lang="es-ES" sz="1400" dirty="0" err="1" smtClean="0">
                <a:latin typeface="Century Gothic" pitchFamily="34" charset="0"/>
                <a:cs typeface="Avenir Next Medium"/>
              </a:rPr>
              <a:t>click</a:t>
            </a:r>
            <a:r>
              <a:rPr lang="es-ES" sz="1400" dirty="0" smtClean="0">
                <a:latin typeface="Century Gothic" pitchFamily="34" charset="0"/>
                <a:cs typeface="Avenir Next Medium"/>
              </a:rPr>
              <a:t> derecho sobre la(s) letra(s) de la columna y Eliminar</a:t>
            </a:r>
            <a:endParaRPr lang="es-ES" sz="1400" dirty="0" smtClean="0">
              <a:solidFill>
                <a:schemeClr val="bg1">
                  <a:lumMod val="50000"/>
                </a:schemeClr>
              </a:solidFill>
              <a:latin typeface="Century Gothic" pitchFamily="34" charset="0"/>
              <a:cs typeface="Avenir Next Medium"/>
            </a:endParaRPr>
          </a:p>
        </p:txBody>
      </p:sp>
      <p:sp>
        <p:nvSpPr>
          <p:cNvPr id="13" name="12 Flecha derecha"/>
          <p:cNvSpPr/>
          <p:nvPr/>
        </p:nvSpPr>
        <p:spPr>
          <a:xfrm>
            <a:off x="1153155" y="3971093"/>
            <a:ext cx="427922" cy="3200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
        <p:nvSpPr>
          <p:cNvPr id="14" name="13 Flecha derecha"/>
          <p:cNvSpPr/>
          <p:nvPr/>
        </p:nvSpPr>
        <p:spPr>
          <a:xfrm>
            <a:off x="4398467" y="3971093"/>
            <a:ext cx="427922" cy="3200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2"/>
          <p:cNvSpPr txBox="1"/>
          <p:nvPr/>
        </p:nvSpPr>
        <p:spPr>
          <a:xfrm>
            <a:off x="150447" y="150273"/>
            <a:ext cx="8124497" cy="707886"/>
          </a:xfrm>
          <a:prstGeom prst="rect">
            <a:avLst/>
          </a:prstGeom>
          <a:noFill/>
        </p:spPr>
        <p:txBody>
          <a:bodyPr wrap="square" rtlCol="0">
            <a:spAutoFit/>
          </a:bodyPr>
          <a:lstStyle/>
          <a:p>
            <a:r>
              <a:rPr lang="es-ES" sz="2000" dirty="0" smtClean="0">
                <a:latin typeface="Century Gothic" pitchFamily="34" charset="0"/>
                <a:cs typeface="Avenir Next Medium"/>
              </a:rPr>
              <a:t>En </a:t>
            </a:r>
            <a:r>
              <a:rPr lang="es-ES" sz="2000" dirty="0">
                <a:latin typeface="Century Gothic" pitchFamily="34" charset="0"/>
                <a:cs typeface="Avenir Next Medium"/>
              </a:rPr>
              <a:t>la columna “Descripción</a:t>
            </a:r>
            <a:r>
              <a:rPr lang="es-ES" sz="2000" dirty="0" smtClean="0">
                <a:latin typeface="Century Gothic" pitchFamily="34" charset="0"/>
                <a:cs typeface="Avenir Next Medium"/>
              </a:rPr>
              <a:t>” de ambos archivos cambiar la </a:t>
            </a:r>
            <a:r>
              <a:rPr lang="es-ES" sz="2000" dirty="0">
                <a:latin typeface="Century Gothic" pitchFamily="34" charset="0"/>
                <a:cs typeface="Avenir Next Medium"/>
              </a:rPr>
              <a:t>fecha correspondiente a los folios </a:t>
            </a:r>
            <a:r>
              <a:rPr lang="es-ES" sz="2000" dirty="0" smtClean="0">
                <a:latin typeface="Century Gothic" pitchFamily="34" charset="0"/>
                <a:cs typeface="Avenir Next Medium"/>
              </a:rPr>
              <a:t>buscados.</a:t>
            </a:r>
          </a:p>
        </p:txBody>
      </p:sp>
      <p:pic>
        <p:nvPicPr>
          <p:cNvPr id="4" name="Imagen 4" descr="OUI_Transparent_high.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1488" y="1007261"/>
            <a:ext cx="8201025" cy="5276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2"/>
          <p:cNvSpPr txBox="1"/>
          <p:nvPr/>
        </p:nvSpPr>
        <p:spPr>
          <a:xfrm>
            <a:off x="178587" y="150273"/>
            <a:ext cx="7941086" cy="707886"/>
          </a:xfrm>
          <a:prstGeom prst="rect">
            <a:avLst/>
          </a:prstGeom>
          <a:noFill/>
        </p:spPr>
        <p:txBody>
          <a:bodyPr wrap="square" rtlCol="0">
            <a:spAutoFit/>
          </a:bodyPr>
          <a:lstStyle/>
          <a:p>
            <a:r>
              <a:rPr lang="es-ES" sz="2000" dirty="0" smtClean="0">
                <a:latin typeface="Century Gothic" pitchFamily="34" charset="0"/>
                <a:cs typeface="Avenir Next Medium"/>
              </a:rPr>
              <a:t>Una vez guardados, los archivos deberán quedar de la siguiente forma:</a:t>
            </a:r>
          </a:p>
        </p:txBody>
      </p:sp>
      <p:pic>
        <p:nvPicPr>
          <p:cNvPr id="4" name="Imagen 4" descr="OUI_Transparent_high.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19673" y="1171"/>
            <a:ext cx="1024327" cy="1006090"/>
          </a:xfrm>
          <a:prstGeom prst="rect">
            <a:avLst/>
          </a:prstGeom>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56581" y="858159"/>
            <a:ext cx="2821305" cy="18118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CuadroTexto 12"/>
          <p:cNvSpPr txBox="1"/>
          <p:nvPr/>
        </p:nvSpPr>
        <p:spPr>
          <a:xfrm>
            <a:off x="185718" y="3956982"/>
            <a:ext cx="2970863" cy="1938992"/>
          </a:xfrm>
          <a:prstGeom prst="rect">
            <a:avLst/>
          </a:prstGeom>
          <a:noFill/>
        </p:spPr>
        <p:txBody>
          <a:bodyPr wrap="square" rtlCol="0">
            <a:spAutoFit/>
          </a:bodyPr>
          <a:lstStyle/>
          <a:p>
            <a:pPr algn="just"/>
            <a:r>
              <a:rPr lang="es-ES" sz="2000" dirty="0" smtClean="0">
                <a:latin typeface="Century Gothic" pitchFamily="34" charset="0"/>
                <a:cs typeface="Avenir Next Medium"/>
              </a:rPr>
              <a:t>Enviar ambos archivos a Sandy Penélope con copia </a:t>
            </a:r>
            <a:r>
              <a:rPr lang="es-ES" sz="2000" smtClean="0">
                <a:latin typeface="Century Gothic" pitchFamily="34" charset="0"/>
                <a:cs typeface="Avenir Next Medium"/>
              </a:rPr>
              <a:t>a </a:t>
            </a:r>
            <a:r>
              <a:rPr lang="es-ES" sz="2000" smtClean="0">
                <a:latin typeface="Century Gothic" pitchFamily="34" charset="0"/>
                <a:cs typeface="Avenir Next Medium"/>
              </a:rPr>
              <a:t>Gaby y </a:t>
            </a:r>
            <a:r>
              <a:rPr lang="es-ES" sz="2000" dirty="0" smtClean="0">
                <a:latin typeface="Century Gothic" pitchFamily="34" charset="0"/>
                <a:cs typeface="Avenir Next Medium"/>
              </a:rPr>
              <a:t>BackOffice indicando la semana que se va a facturar</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17570" y="3378666"/>
            <a:ext cx="5619750" cy="3095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83851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gracias por la atencio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9169901"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7039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p:cNvSpPr txBox="1"/>
          <p:nvPr/>
        </p:nvSpPr>
        <p:spPr>
          <a:xfrm>
            <a:off x="221895" y="205740"/>
            <a:ext cx="8124497" cy="1815882"/>
          </a:xfrm>
          <a:prstGeom prst="rect">
            <a:avLst/>
          </a:prstGeom>
          <a:noFill/>
        </p:spPr>
        <p:txBody>
          <a:bodyPr wrap="square" rtlCol="0">
            <a:spAutoFit/>
          </a:bodyPr>
          <a:lstStyle/>
          <a:p>
            <a:pPr>
              <a:lnSpc>
                <a:spcPct val="200000"/>
              </a:lnSpc>
            </a:pPr>
            <a:r>
              <a:rPr lang="es-ES" sz="2800" dirty="0" smtClean="0">
                <a:solidFill>
                  <a:srgbClr val="4BACC6"/>
                </a:solidFill>
                <a:latin typeface="Avenir Next Medium"/>
                <a:cs typeface="Avenir Next Medium"/>
              </a:rPr>
              <a:t>FLUJO DE FACTURACIÓN OXXO</a:t>
            </a:r>
          </a:p>
          <a:p>
            <a:pPr>
              <a:lnSpc>
                <a:spcPct val="200000"/>
              </a:lnSpc>
            </a:pPr>
            <a:endParaRPr lang="es-ES" sz="2800" dirty="0" smtClean="0">
              <a:solidFill>
                <a:srgbClr val="4BACC6"/>
              </a:solidFill>
              <a:latin typeface="Avenir Next Medium"/>
              <a:cs typeface="Avenir Next Medium"/>
            </a:endParaRPr>
          </a:p>
        </p:txBody>
      </p:sp>
      <p:pic>
        <p:nvPicPr>
          <p:cNvPr id="5" name="Imagen 4" descr="OUI_Transparent_high.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221895" y="2021622"/>
            <a:ext cx="8491451" cy="4151376"/>
          </a:xfrm>
          <a:prstGeom prst="rect">
            <a:avLst/>
          </a:prstGeom>
          <a:noFill/>
          <a:ln w="9525">
            <a:noFill/>
            <a:miter lim="800000"/>
            <a:headEnd/>
            <a:tailEnd/>
          </a:ln>
          <a:effectLst/>
        </p:spPr>
      </p:pic>
      <p:sp>
        <p:nvSpPr>
          <p:cNvPr id="6" name="5 CuadroTexto"/>
          <p:cNvSpPr txBox="1"/>
          <p:nvPr/>
        </p:nvSpPr>
        <p:spPr>
          <a:xfrm>
            <a:off x="338328" y="1435608"/>
            <a:ext cx="8375018" cy="646331"/>
          </a:xfrm>
          <a:prstGeom prst="rect">
            <a:avLst/>
          </a:prstGeom>
          <a:noFill/>
        </p:spPr>
        <p:txBody>
          <a:bodyPr wrap="square" rtlCol="0">
            <a:spAutoFit/>
          </a:bodyPr>
          <a:lstStyle/>
          <a:p>
            <a:r>
              <a:rPr lang="es-MX" dirty="0" smtClean="0"/>
              <a:t>Ingresar a la URL: </a:t>
            </a:r>
            <a:r>
              <a:rPr lang="es-MX" dirty="0" smtClean="0">
                <a:hlinkClick r:id="rId4"/>
              </a:rPr>
              <a:t>https://proveedoresfemco.oxxo.com/AccessControl/pages/login_form.jsf</a:t>
            </a:r>
            <a:endParaRPr lang="es-MX" dirty="0"/>
          </a:p>
        </p:txBody>
      </p:sp>
    </p:spTree>
    <p:extLst>
      <p:ext uri="{BB962C8B-B14F-4D97-AF65-F5344CB8AC3E}">
        <p14:creationId xmlns:p14="http://schemas.microsoft.com/office/powerpoint/2010/main" xmlns="" val="3244469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2"/>
          <p:cNvSpPr txBox="1"/>
          <p:nvPr/>
        </p:nvSpPr>
        <p:spPr>
          <a:xfrm>
            <a:off x="119025" y="148590"/>
            <a:ext cx="8124497" cy="707886"/>
          </a:xfrm>
          <a:prstGeom prst="rect">
            <a:avLst/>
          </a:prstGeom>
          <a:noFill/>
        </p:spPr>
        <p:txBody>
          <a:bodyPr wrap="square" rtlCol="0">
            <a:spAutoFit/>
          </a:bodyPr>
          <a:lstStyle/>
          <a:p>
            <a:pPr defTabSz="914400">
              <a:defRPr/>
            </a:pPr>
            <a:r>
              <a:rPr lang="es-ES" sz="2000" dirty="0" smtClean="0">
                <a:latin typeface="Century Gothic" pitchFamily="34" charset="0"/>
                <a:cs typeface="Avenir Next Medium"/>
              </a:rPr>
              <a:t>Iniciar sesión</a:t>
            </a:r>
            <a:endParaRPr lang="es-ES" sz="2000" b="1" dirty="0" smtClean="0">
              <a:latin typeface="Century Gothic" pitchFamily="34" charset="0"/>
              <a:cs typeface="Avenir Next Medium"/>
            </a:endParaRPr>
          </a:p>
          <a:p>
            <a:endParaRPr lang="es-ES" sz="2000" b="1" dirty="0" smtClean="0">
              <a:solidFill>
                <a:schemeClr val="bg1">
                  <a:lumMod val="50000"/>
                </a:schemeClr>
              </a:solidFill>
              <a:latin typeface="Century Gothic" pitchFamily="34" charset="0"/>
              <a:cs typeface="Avenir Next Medium"/>
            </a:endParaRPr>
          </a:p>
        </p:txBody>
      </p:sp>
      <p:pic>
        <p:nvPicPr>
          <p:cNvPr id="4" name="Imagen 4" descr="OUI_Transparent_high.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sp>
        <p:nvSpPr>
          <p:cNvPr id="2" name="1 Rectángulo"/>
          <p:cNvSpPr/>
          <p:nvPr/>
        </p:nvSpPr>
        <p:spPr>
          <a:xfrm>
            <a:off x="2241438" y="4626025"/>
            <a:ext cx="4572000" cy="646331"/>
          </a:xfrm>
          <a:prstGeom prst="rect">
            <a:avLst/>
          </a:prstGeom>
        </p:spPr>
        <p:txBody>
          <a:bodyPr>
            <a:spAutoFit/>
          </a:bodyPr>
          <a:lstStyle/>
          <a:p>
            <a:r>
              <a:rPr lang="es-MX" dirty="0" err="1" smtClean="0"/>
              <a:t>Name</a:t>
            </a:r>
            <a:r>
              <a:rPr lang="es-MX" dirty="0" smtClean="0"/>
              <a:t>: </a:t>
            </a:r>
            <a:r>
              <a:rPr lang="es-MX" dirty="0"/>
              <a:t>sfarias@elektra.com.mx</a:t>
            </a:r>
          </a:p>
          <a:p>
            <a:r>
              <a:rPr lang="es-MX" dirty="0" err="1" smtClean="0"/>
              <a:t>Cont</a:t>
            </a:r>
            <a:r>
              <a:rPr lang="es-MX" dirty="0" smtClean="0"/>
              <a:t>: </a:t>
            </a:r>
            <a:r>
              <a:rPr lang="es-MX" dirty="0" smtClean="0"/>
              <a:t>Oui165852*</a:t>
            </a:r>
            <a:endParaRPr lang="es-MX" dirty="0"/>
          </a:p>
        </p:txBody>
      </p:sp>
      <p:pic>
        <p:nvPicPr>
          <p:cNvPr id="5" name="Picture 2"/>
          <p:cNvPicPr>
            <a:picLocks noChangeAspect="1" noChangeArrowheads="1"/>
          </p:cNvPicPr>
          <p:nvPr/>
        </p:nvPicPr>
        <p:blipFill>
          <a:blip r:embed="rId4"/>
          <a:srcRect r="2013"/>
          <a:stretch>
            <a:fillRect/>
          </a:stretch>
        </p:blipFill>
        <p:spPr bwMode="auto">
          <a:xfrm>
            <a:off x="2632520" y="1668018"/>
            <a:ext cx="2958655" cy="209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2"/>
          <p:cNvSpPr txBox="1"/>
          <p:nvPr/>
        </p:nvSpPr>
        <p:spPr>
          <a:xfrm>
            <a:off x="164745" y="160020"/>
            <a:ext cx="8124497" cy="707886"/>
          </a:xfrm>
          <a:prstGeom prst="rect">
            <a:avLst/>
          </a:prstGeom>
          <a:noFill/>
        </p:spPr>
        <p:txBody>
          <a:bodyPr wrap="square" rtlCol="0">
            <a:spAutoFit/>
          </a:bodyPr>
          <a:lstStyle/>
          <a:p>
            <a:r>
              <a:rPr lang="es-MX" sz="2000" dirty="0" smtClean="0">
                <a:latin typeface="Century Gothic" pitchFamily="34" charset="0"/>
              </a:rPr>
              <a:t>Se mostrará la siguiente pantalla.</a:t>
            </a:r>
            <a:endParaRPr lang="es-ES" sz="2000" dirty="0" smtClean="0">
              <a:latin typeface="Century Gothic" pitchFamily="34" charset="0"/>
              <a:cs typeface="Avenir Next Medium"/>
            </a:endParaRPr>
          </a:p>
          <a:p>
            <a:endParaRPr lang="es-ES" sz="2000" dirty="0" smtClean="0">
              <a:solidFill>
                <a:schemeClr val="bg1">
                  <a:lumMod val="50000"/>
                </a:schemeClr>
              </a:solidFill>
              <a:latin typeface="Century Gothic" pitchFamily="34" charset="0"/>
              <a:cs typeface="Avenir Next Medium"/>
            </a:endParaRPr>
          </a:p>
        </p:txBody>
      </p:sp>
      <p:pic>
        <p:nvPicPr>
          <p:cNvPr id="4" name="Imagen 4" descr="OUI_Transparent_high.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pic>
        <p:nvPicPr>
          <p:cNvPr id="3074" name="Picture 2"/>
          <p:cNvPicPr>
            <a:picLocks noChangeAspect="1" noChangeArrowheads="1"/>
          </p:cNvPicPr>
          <p:nvPr/>
        </p:nvPicPr>
        <p:blipFill>
          <a:blip r:embed="rId4"/>
          <a:srcRect/>
          <a:stretch>
            <a:fillRect/>
          </a:stretch>
        </p:blipFill>
        <p:spPr bwMode="auto">
          <a:xfrm>
            <a:off x="0" y="1471613"/>
            <a:ext cx="9620250" cy="3914775"/>
          </a:xfrm>
          <a:prstGeom prst="rect">
            <a:avLst/>
          </a:prstGeom>
          <a:noFill/>
          <a:ln w="9525">
            <a:noFill/>
            <a:miter lim="800000"/>
            <a:headEnd/>
            <a:tailEnd/>
          </a:ln>
          <a:effectLst/>
        </p:spPr>
      </p:pic>
      <p:sp>
        <p:nvSpPr>
          <p:cNvPr id="6" name="CuadroTexto 12"/>
          <p:cNvSpPr txBox="1"/>
          <p:nvPr/>
        </p:nvSpPr>
        <p:spPr>
          <a:xfrm>
            <a:off x="164745" y="656005"/>
            <a:ext cx="8739225" cy="1015663"/>
          </a:xfrm>
          <a:prstGeom prst="rect">
            <a:avLst/>
          </a:prstGeom>
          <a:noFill/>
        </p:spPr>
        <p:txBody>
          <a:bodyPr wrap="square" rtlCol="0">
            <a:spAutoFit/>
          </a:bodyPr>
          <a:lstStyle/>
          <a:p>
            <a:r>
              <a:rPr lang="es-MX" sz="2000" dirty="0" smtClean="0">
                <a:latin typeface="Century Gothic" pitchFamily="34" charset="0"/>
              </a:rPr>
              <a:t>En el menú </a:t>
            </a:r>
            <a:r>
              <a:rPr lang="es-MX" sz="2000" dirty="0" smtClean="0">
                <a:latin typeface="Century Gothic" pitchFamily="34" charset="0"/>
              </a:rPr>
              <a:t>seleccionar: Gestión de Proveedores</a:t>
            </a:r>
            <a:endParaRPr lang="es-MX" sz="2000" dirty="0" smtClean="0">
              <a:latin typeface="Century Gothic" pitchFamily="34" charset="0"/>
            </a:endParaRPr>
          </a:p>
          <a:p>
            <a:endParaRPr lang="es-ES" sz="2000" dirty="0" smtClean="0">
              <a:latin typeface="Century Gothic" pitchFamily="34" charset="0"/>
              <a:cs typeface="Avenir Next Medium"/>
            </a:endParaRPr>
          </a:p>
          <a:p>
            <a:endParaRPr lang="es-ES" sz="2000" dirty="0" smtClean="0">
              <a:solidFill>
                <a:schemeClr val="bg1">
                  <a:lumMod val="50000"/>
                </a:schemeClr>
              </a:solidFill>
              <a:latin typeface="Century Gothic" pitchFamily="34" charset="0"/>
              <a:cs typeface="Avenir Next Medium"/>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2"/>
          <p:cNvSpPr txBox="1"/>
          <p:nvPr/>
        </p:nvSpPr>
        <p:spPr>
          <a:xfrm>
            <a:off x="164745" y="160020"/>
            <a:ext cx="8739225" cy="1631216"/>
          </a:xfrm>
          <a:prstGeom prst="rect">
            <a:avLst/>
          </a:prstGeom>
          <a:noFill/>
        </p:spPr>
        <p:txBody>
          <a:bodyPr wrap="square" rtlCol="0">
            <a:spAutoFit/>
          </a:bodyPr>
          <a:lstStyle/>
          <a:p>
            <a:r>
              <a:rPr lang="es-MX" sz="2000" dirty="0" smtClean="0">
                <a:latin typeface="Century Gothic" pitchFamily="34" charset="0"/>
              </a:rPr>
              <a:t>En el menú seleccionar:</a:t>
            </a:r>
          </a:p>
          <a:p>
            <a:endParaRPr lang="es-MX" sz="2000" dirty="0">
              <a:latin typeface="Century Gothic" pitchFamily="34" charset="0"/>
            </a:endParaRPr>
          </a:p>
          <a:p>
            <a:r>
              <a:rPr lang="es-MX" sz="2000" dirty="0" smtClean="0">
                <a:latin typeface="Century Gothic" pitchFamily="34" charset="0"/>
              </a:rPr>
              <a:t>Finanzas -&gt; Consulta de Facturas</a:t>
            </a:r>
          </a:p>
          <a:p>
            <a:endParaRPr lang="es-ES" sz="2000" dirty="0" smtClean="0">
              <a:latin typeface="Century Gothic" pitchFamily="34" charset="0"/>
              <a:cs typeface="Avenir Next Medium"/>
            </a:endParaRPr>
          </a:p>
          <a:p>
            <a:endParaRPr lang="es-ES" sz="2000" dirty="0" smtClean="0">
              <a:solidFill>
                <a:schemeClr val="bg1">
                  <a:lumMod val="50000"/>
                </a:schemeClr>
              </a:solidFill>
              <a:latin typeface="Century Gothic" pitchFamily="34" charset="0"/>
              <a:cs typeface="Avenir Next Medium"/>
            </a:endParaRPr>
          </a:p>
        </p:txBody>
      </p:sp>
      <p:pic>
        <p:nvPicPr>
          <p:cNvPr id="5" name="Imagen 4" descr="OUI_Transparent_high.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pic>
        <p:nvPicPr>
          <p:cNvPr id="3" name="Picture 2"/>
          <p:cNvPicPr>
            <a:picLocks noChangeAspect="1" noChangeArrowheads="1"/>
          </p:cNvPicPr>
          <p:nvPr/>
        </p:nvPicPr>
        <p:blipFill>
          <a:blip r:embed="rId3"/>
          <a:srcRect/>
          <a:stretch>
            <a:fillRect/>
          </a:stretch>
        </p:blipFill>
        <p:spPr bwMode="auto">
          <a:xfrm>
            <a:off x="2481263" y="1719263"/>
            <a:ext cx="4181475" cy="3419475"/>
          </a:xfrm>
          <a:prstGeom prst="rect">
            <a:avLst/>
          </a:prstGeom>
          <a:noFill/>
          <a:ln w="9525">
            <a:noFill/>
            <a:miter lim="800000"/>
            <a:headEnd/>
            <a:tailEnd/>
          </a:ln>
          <a:effectLst/>
        </p:spPr>
      </p:pic>
    </p:spTree>
    <p:extLst>
      <p:ext uri="{BB962C8B-B14F-4D97-AF65-F5344CB8AC3E}">
        <p14:creationId xmlns:p14="http://schemas.microsoft.com/office/powerpoint/2010/main" xmlns="" val="228777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2"/>
          <p:cNvSpPr txBox="1"/>
          <p:nvPr/>
        </p:nvSpPr>
        <p:spPr>
          <a:xfrm>
            <a:off x="164745" y="160020"/>
            <a:ext cx="8124497" cy="707886"/>
          </a:xfrm>
          <a:prstGeom prst="rect">
            <a:avLst/>
          </a:prstGeom>
          <a:noFill/>
        </p:spPr>
        <p:txBody>
          <a:bodyPr wrap="square" rtlCol="0">
            <a:spAutoFit/>
          </a:bodyPr>
          <a:lstStyle/>
          <a:p>
            <a:r>
              <a:rPr lang="es-MX" sz="2000" dirty="0" smtClean="0">
                <a:latin typeface="Century Gothic" pitchFamily="34" charset="0"/>
              </a:rPr>
              <a:t>Se mostrará la siguiente pantalla.</a:t>
            </a:r>
            <a:endParaRPr lang="es-ES" sz="2000" dirty="0" smtClean="0">
              <a:latin typeface="Century Gothic" pitchFamily="34" charset="0"/>
              <a:cs typeface="Avenir Next Medium"/>
            </a:endParaRPr>
          </a:p>
          <a:p>
            <a:endParaRPr lang="es-ES" sz="2000" dirty="0" smtClean="0">
              <a:solidFill>
                <a:schemeClr val="bg1">
                  <a:lumMod val="50000"/>
                </a:schemeClr>
              </a:solidFill>
              <a:latin typeface="Century Gothic" pitchFamily="34" charset="0"/>
              <a:cs typeface="Avenir Next Medium"/>
            </a:endParaRPr>
          </a:p>
        </p:txBody>
      </p:sp>
      <p:pic>
        <p:nvPicPr>
          <p:cNvPr id="4" name="Imagen 4" descr="OUI_Transparent_high.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pic>
        <p:nvPicPr>
          <p:cNvPr id="2" name="Picture 2"/>
          <p:cNvPicPr>
            <a:picLocks noChangeAspect="1" noChangeArrowheads="1"/>
          </p:cNvPicPr>
          <p:nvPr/>
        </p:nvPicPr>
        <p:blipFill>
          <a:blip r:embed="rId4"/>
          <a:srcRect/>
          <a:stretch>
            <a:fillRect/>
          </a:stretch>
        </p:blipFill>
        <p:spPr bwMode="auto">
          <a:xfrm>
            <a:off x="164745" y="623889"/>
            <a:ext cx="8023952" cy="4697920"/>
          </a:xfrm>
          <a:prstGeom prst="rect">
            <a:avLst/>
          </a:prstGeom>
          <a:noFill/>
          <a:ln w="9525">
            <a:noFill/>
            <a:miter lim="800000"/>
            <a:headEnd/>
            <a:tailEnd/>
          </a:ln>
          <a:effectLst/>
        </p:spPr>
      </p:pic>
    </p:spTree>
    <p:extLst>
      <p:ext uri="{BB962C8B-B14F-4D97-AF65-F5344CB8AC3E}">
        <p14:creationId xmlns:p14="http://schemas.microsoft.com/office/powerpoint/2010/main" xmlns="" val="1425654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2"/>
          <p:cNvSpPr txBox="1"/>
          <p:nvPr/>
        </p:nvSpPr>
        <p:spPr>
          <a:xfrm>
            <a:off x="119025" y="115596"/>
            <a:ext cx="8124497" cy="2000548"/>
          </a:xfrm>
          <a:prstGeom prst="rect">
            <a:avLst/>
          </a:prstGeom>
          <a:noFill/>
        </p:spPr>
        <p:txBody>
          <a:bodyPr wrap="square" rtlCol="0">
            <a:spAutoFit/>
          </a:bodyPr>
          <a:lstStyle/>
          <a:p>
            <a:r>
              <a:rPr lang="es-ES" sz="2000" dirty="0" smtClean="0">
                <a:latin typeface="Century Gothic" pitchFamily="34" charset="0"/>
                <a:cs typeface="Avenir Next Medium"/>
              </a:rPr>
              <a:t>En los filtros seleccionar:</a:t>
            </a:r>
          </a:p>
          <a:p>
            <a:endParaRPr lang="es-ES" sz="2000" dirty="0" smtClean="0">
              <a:latin typeface="Century Gothic" pitchFamily="34" charset="0"/>
              <a:cs typeface="Avenir Next Medium"/>
            </a:endParaRPr>
          </a:p>
          <a:p>
            <a:endParaRPr lang="es-ES" sz="2000" dirty="0">
              <a:latin typeface="Century Gothic" pitchFamily="34" charset="0"/>
              <a:cs typeface="Avenir Next Medium"/>
            </a:endParaRPr>
          </a:p>
          <a:p>
            <a:r>
              <a:rPr lang="es-ES" sz="1600" dirty="0" smtClean="0">
                <a:latin typeface="Century Gothic" pitchFamily="34" charset="0"/>
                <a:cs typeface="Avenir Next Medium"/>
              </a:rPr>
              <a:t>Plaza/Cedis -&gt; Todos</a:t>
            </a:r>
          </a:p>
          <a:p>
            <a:r>
              <a:rPr lang="es-ES" sz="1600" dirty="0" smtClean="0">
                <a:latin typeface="Century Gothic" pitchFamily="34" charset="0"/>
                <a:cs typeface="Avenir Next Medium"/>
              </a:rPr>
              <a:t>Tipo de factura -&gt; </a:t>
            </a:r>
            <a:r>
              <a:rPr lang="es-ES" sz="1600" dirty="0" err="1" smtClean="0">
                <a:latin typeface="Century Gothic" pitchFamily="34" charset="0"/>
                <a:cs typeface="Avenir Next Medium"/>
              </a:rPr>
              <a:t>Estandar</a:t>
            </a:r>
            <a:r>
              <a:rPr lang="es-ES" sz="1600" dirty="0" smtClean="0">
                <a:latin typeface="Century Gothic" pitchFamily="34" charset="0"/>
                <a:cs typeface="Avenir Next Medium"/>
              </a:rPr>
              <a:t>||||||||||||||||||||</a:t>
            </a:r>
            <a:endParaRPr lang="es-ES" sz="1600" dirty="0" smtClean="0">
              <a:latin typeface="Century Gothic" pitchFamily="34" charset="0"/>
              <a:cs typeface="Avenir Next Medium"/>
            </a:endParaRPr>
          </a:p>
          <a:p>
            <a:r>
              <a:rPr lang="es-ES" sz="1600" dirty="0" smtClean="0">
                <a:latin typeface="Century Gothic" pitchFamily="34" charset="0"/>
                <a:cs typeface="Avenir Next Medium"/>
              </a:rPr>
              <a:t>Estatus -&gt; No Pagado</a:t>
            </a:r>
          </a:p>
          <a:p>
            <a:r>
              <a:rPr lang="es-ES" sz="1600" dirty="0" smtClean="0">
                <a:latin typeface="Century Gothic" pitchFamily="34" charset="0"/>
                <a:cs typeface="Avenir Next Medium"/>
              </a:rPr>
              <a:t>Fecha Inicial/Fecha Final -&gt; seleccionar la semana deseada</a:t>
            </a:r>
            <a:r>
              <a:rPr lang="es-ES" sz="1600" dirty="0" smtClean="0">
                <a:solidFill>
                  <a:srgbClr val="FF0000"/>
                </a:solidFill>
                <a:latin typeface="Century Gothic" pitchFamily="34" charset="0"/>
                <a:cs typeface="Avenir Next Medium"/>
              </a:rPr>
              <a:t>*</a:t>
            </a:r>
          </a:p>
        </p:txBody>
      </p:sp>
      <p:pic>
        <p:nvPicPr>
          <p:cNvPr id="4" name="Imagen 4" descr="OUI_Transparent_high.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sp>
        <p:nvSpPr>
          <p:cNvPr id="2" name="1 Rectángulo"/>
          <p:cNvSpPr/>
          <p:nvPr/>
        </p:nvSpPr>
        <p:spPr>
          <a:xfrm>
            <a:off x="63991" y="504216"/>
            <a:ext cx="444352" cy="707886"/>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s-ES" sz="4000" b="1" cap="none" spc="0" dirty="0" smtClean="0">
                <a:ln/>
                <a:solidFill>
                  <a:schemeClr val="accent3"/>
                </a:solidFill>
                <a:effectLst/>
              </a:rPr>
              <a:t>1</a:t>
            </a:r>
            <a:endParaRPr lang="es-ES" sz="4000" b="1" cap="none" spc="0" dirty="0">
              <a:ln/>
              <a:solidFill>
                <a:schemeClr val="accent3"/>
              </a:solidFill>
              <a:effectLst/>
            </a:endParaRPr>
          </a:p>
        </p:txBody>
      </p:sp>
      <p:sp>
        <p:nvSpPr>
          <p:cNvPr id="10" name="9 Rectángulo"/>
          <p:cNvSpPr/>
          <p:nvPr/>
        </p:nvSpPr>
        <p:spPr>
          <a:xfrm>
            <a:off x="7907046" y="3385186"/>
            <a:ext cx="459714" cy="1323439"/>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s-ES" sz="4000" b="1" cap="none" spc="0" dirty="0" smtClean="0">
                <a:ln/>
                <a:solidFill>
                  <a:schemeClr val="accent3"/>
                </a:solidFill>
                <a:effectLst/>
              </a:rPr>
              <a:t>2</a:t>
            </a:r>
          </a:p>
          <a:p>
            <a:pPr algn="ctr"/>
            <a:endParaRPr lang="es-ES" sz="4000" b="1" cap="none" spc="0" dirty="0">
              <a:ln/>
              <a:solidFill>
                <a:schemeClr val="accent3"/>
              </a:solidFill>
              <a:effectLst/>
            </a:endParaRPr>
          </a:p>
        </p:txBody>
      </p:sp>
      <p:sp>
        <p:nvSpPr>
          <p:cNvPr id="5" name="4 Rectángulo"/>
          <p:cNvSpPr/>
          <p:nvPr/>
        </p:nvSpPr>
        <p:spPr>
          <a:xfrm>
            <a:off x="6404133" y="4939457"/>
            <a:ext cx="2553653" cy="369332"/>
          </a:xfrm>
          <a:prstGeom prst="rect">
            <a:avLst/>
          </a:prstGeom>
        </p:spPr>
        <p:txBody>
          <a:bodyPr wrap="square">
            <a:spAutoFit/>
          </a:bodyPr>
          <a:lstStyle/>
          <a:p>
            <a:r>
              <a:rPr lang="es-ES" dirty="0" smtClean="0">
                <a:latin typeface="Century Gothic" pitchFamily="34" charset="0"/>
                <a:cs typeface="Avenir Next Medium"/>
              </a:rPr>
              <a:t>Dar </a:t>
            </a:r>
            <a:r>
              <a:rPr lang="es-ES" dirty="0" smtClean="0">
                <a:latin typeface="Century Gothic" pitchFamily="34" charset="0"/>
                <a:cs typeface="Avenir Next Medium"/>
              </a:rPr>
              <a:t>clic </a:t>
            </a:r>
            <a:r>
              <a:rPr lang="es-ES" dirty="0" smtClean="0">
                <a:latin typeface="Century Gothic" pitchFamily="34" charset="0"/>
                <a:cs typeface="Avenir Next Medium"/>
              </a:rPr>
              <a:t>en </a:t>
            </a:r>
            <a:r>
              <a:rPr lang="es-ES" dirty="0" smtClean="0">
                <a:latin typeface="Century Gothic" pitchFamily="34" charset="0"/>
                <a:cs typeface="Avenir Next Medium"/>
              </a:rPr>
              <a:t>Buscar</a:t>
            </a:r>
            <a:endParaRPr lang="es-ES" dirty="0">
              <a:latin typeface="Century Gothic" pitchFamily="34" charset="0"/>
              <a:cs typeface="Avenir Next Medium"/>
            </a:endParaRPr>
          </a:p>
        </p:txBody>
      </p:sp>
      <p:sp>
        <p:nvSpPr>
          <p:cNvPr id="11" name="CuadroTexto 12"/>
          <p:cNvSpPr txBox="1"/>
          <p:nvPr/>
        </p:nvSpPr>
        <p:spPr>
          <a:xfrm>
            <a:off x="3437535" y="5308789"/>
            <a:ext cx="5406771" cy="1077218"/>
          </a:xfrm>
          <a:prstGeom prst="rect">
            <a:avLst/>
          </a:prstGeom>
          <a:noFill/>
        </p:spPr>
        <p:txBody>
          <a:bodyPr wrap="square" rtlCol="0">
            <a:spAutoFit/>
          </a:bodyPr>
          <a:lstStyle/>
          <a:p>
            <a:r>
              <a:rPr lang="es-ES" sz="1600" dirty="0" smtClean="0">
                <a:solidFill>
                  <a:srgbClr val="FF0000"/>
                </a:solidFill>
                <a:latin typeface="Century Gothic" pitchFamily="34" charset="0"/>
                <a:cs typeface="Avenir Next Medium"/>
              </a:rPr>
              <a:t>*Se debe consultar a semana pasada, es decir, si realizan la consulta en la semana 201802 (8ENE – 14ENE) deben consultar la semana 201801 (1ENE – 7ENE)</a:t>
            </a:r>
          </a:p>
        </p:txBody>
      </p:sp>
      <p:pic>
        <p:nvPicPr>
          <p:cNvPr id="6" name="Picture 2"/>
          <p:cNvPicPr>
            <a:picLocks noChangeAspect="1" noChangeArrowheads="1"/>
          </p:cNvPicPr>
          <p:nvPr/>
        </p:nvPicPr>
        <p:blipFill>
          <a:blip r:embed="rId3"/>
          <a:srcRect t="26396" b="27005"/>
          <a:stretch>
            <a:fillRect/>
          </a:stretch>
        </p:blipFill>
        <p:spPr bwMode="auto">
          <a:xfrm>
            <a:off x="350996" y="2116144"/>
            <a:ext cx="8606790" cy="28399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2"/>
          <p:cNvSpPr txBox="1"/>
          <p:nvPr/>
        </p:nvSpPr>
        <p:spPr>
          <a:xfrm>
            <a:off x="164745" y="137160"/>
            <a:ext cx="8124497" cy="707886"/>
          </a:xfrm>
          <a:prstGeom prst="rect">
            <a:avLst/>
          </a:prstGeom>
          <a:noFill/>
        </p:spPr>
        <p:txBody>
          <a:bodyPr wrap="square" rtlCol="0">
            <a:spAutoFit/>
          </a:bodyPr>
          <a:lstStyle/>
          <a:p>
            <a:r>
              <a:rPr lang="es-ES" sz="2000" dirty="0" smtClean="0">
                <a:latin typeface="Century Gothic" pitchFamily="34" charset="0"/>
                <a:cs typeface="Avenir Next Medium"/>
              </a:rPr>
              <a:t>Se mostrará la siguiente pantalla</a:t>
            </a:r>
          </a:p>
          <a:p>
            <a:endParaRPr lang="es-ES" sz="2000" dirty="0" smtClean="0">
              <a:solidFill>
                <a:schemeClr val="bg1">
                  <a:lumMod val="50000"/>
                </a:schemeClr>
              </a:solidFill>
              <a:latin typeface="Century Gothic" pitchFamily="34" charset="0"/>
              <a:cs typeface="Avenir Next Medium"/>
            </a:endParaRPr>
          </a:p>
        </p:txBody>
      </p:sp>
      <p:pic>
        <p:nvPicPr>
          <p:cNvPr id="4" name="Imagen 4" descr="OUI_Transparent_high.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pic>
        <p:nvPicPr>
          <p:cNvPr id="2" name="Picture 2"/>
          <p:cNvPicPr>
            <a:picLocks noChangeAspect="1" noChangeArrowheads="1"/>
          </p:cNvPicPr>
          <p:nvPr/>
        </p:nvPicPr>
        <p:blipFill>
          <a:blip r:embed="rId3"/>
          <a:srcRect/>
          <a:stretch>
            <a:fillRect/>
          </a:stretch>
        </p:blipFill>
        <p:spPr bwMode="auto">
          <a:xfrm>
            <a:off x="841454" y="845046"/>
            <a:ext cx="7287768" cy="54880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711450" y="1476576"/>
            <a:ext cx="1838325" cy="1514475"/>
          </a:xfrm>
          <a:prstGeom prst="rect">
            <a:avLst/>
          </a:prstGeom>
          <a:noFill/>
          <a:ln w="9525">
            <a:noFill/>
            <a:miter lim="800000"/>
            <a:headEnd/>
            <a:tailEnd/>
          </a:ln>
          <a:effectLst/>
        </p:spPr>
      </p:pic>
      <p:sp>
        <p:nvSpPr>
          <p:cNvPr id="3" name="CuadroTexto 12"/>
          <p:cNvSpPr txBox="1"/>
          <p:nvPr/>
        </p:nvSpPr>
        <p:spPr>
          <a:xfrm>
            <a:off x="221895" y="150273"/>
            <a:ext cx="8124497" cy="707886"/>
          </a:xfrm>
          <a:prstGeom prst="rect">
            <a:avLst/>
          </a:prstGeom>
          <a:noFill/>
        </p:spPr>
        <p:txBody>
          <a:bodyPr wrap="square" rtlCol="0">
            <a:spAutoFit/>
          </a:bodyPr>
          <a:lstStyle/>
          <a:p>
            <a:r>
              <a:rPr lang="es-ES" sz="2000" dirty="0" smtClean="0">
                <a:latin typeface="Century Gothic" pitchFamily="34" charset="0"/>
                <a:cs typeface="Avenir Next Medium"/>
              </a:rPr>
              <a:t>Exportar el resultado en formato </a:t>
            </a:r>
            <a:r>
              <a:rPr lang="es-ES" sz="2000" dirty="0" err="1" smtClean="0">
                <a:latin typeface="Century Gothic" pitchFamily="34" charset="0"/>
                <a:cs typeface="Avenir Next Medium"/>
              </a:rPr>
              <a:t>excel</a:t>
            </a:r>
            <a:r>
              <a:rPr lang="es-ES" sz="2000" dirty="0" smtClean="0">
                <a:latin typeface="Century Gothic" pitchFamily="34" charset="0"/>
                <a:cs typeface="Avenir Next Medium"/>
              </a:rPr>
              <a:t> con el formato:</a:t>
            </a:r>
          </a:p>
          <a:p>
            <a:r>
              <a:rPr lang="es-ES" sz="2000" dirty="0" err="1" smtClean="0">
                <a:latin typeface="Century Gothic" pitchFamily="34" charset="0"/>
                <a:cs typeface="Avenir Next Medium"/>
              </a:rPr>
              <a:t>ConsultaFacturas</a:t>
            </a:r>
            <a:r>
              <a:rPr lang="es-ES" sz="2000" dirty="0" smtClean="0">
                <a:latin typeface="Century Gothic" pitchFamily="34" charset="0"/>
                <a:cs typeface="Avenir Next Medium"/>
              </a:rPr>
              <a:t> YYYYMMDD_YYYYMMDD.xls</a:t>
            </a:r>
          </a:p>
        </p:txBody>
      </p:sp>
      <p:pic>
        <p:nvPicPr>
          <p:cNvPr id="4" name="Imagen 4" descr="OUI_Transparent_high.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129222" y="1171"/>
            <a:ext cx="1024327" cy="1006090"/>
          </a:xfrm>
          <a:prstGeom prst="rect">
            <a:avLst/>
          </a:prstGeom>
        </p:spPr>
      </p:pic>
      <p:sp>
        <p:nvSpPr>
          <p:cNvPr id="6" name="5 Flecha derecha"/>
          <p:cNvSpPr/>
          <p:nvPr/>
        </p:nvSpPr>
        <p:spPr>
          <a:xfrm rot="18897614">
            <a:off x="4787084" y="2694621"/>
            <a:ext cx="855844" cy="3200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80100" y="4018136"/>
            <a:ext cx="3695700" cy="185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predeterminado">
  <a:themeElements>
    <a:clrScheme name="Personalizar 1">
      <a:dk1>
        <a:srgbClr val="0D1112"/>
      </a:dk1>
      <a:lt1>
        <a:sysClr val="window" lastClr="FFFFFF"/>
      </a:lt1>
      <a:dk2>
        <a:srgbClr val="1F497D"/>
      </a:dk2>
      <a:lt2>
        <a:srgbClr val="EEECE1"/>
      </a:lt2>
      <a:accent1>
        <a:srgbClr val="C8D724"/>
      </a:accent1>
      <a:accent2>
        <a:srgbClr val="FDD524"/>
      </a:accent2>
      <a:accent3>
        <a:srgbClr val="128E7D"/>
      </a:accent3>
      <a:accent4>
        <a:srgbClr val="CF0E5C"/>
      </a:accent4>
      <a:accent5>
        <a:srgbClr val="4BACC6"/>
      </a:accent5>
      <a:accent6>
        <a:srgbClr val="F79646"/>
      </a:accent6>
      <a:hlink>
        <a:srgbClr val="0000FF"/>
      </a:hlink>
      <a:folHlink>
        <a:srgbClr val="800080"/>
      </a:folHlink>
    </a:clrScheme>
    <a:fontScheme name="Espectro">
      <a:majorFont>
        <a:latin typeface="Corbel"/>
        <a:ea typeface=""/>
        <a:cs typeface=""/>
        <a:font script="Jpan" typeface="ＭＳ ゴシック"/>
      </a:majorFont>
      <a:minorFont>
        <a:latin typeface="Calibri"/>
        <a:ea typeface=""/>
        <a:cs typeface=""/>
        <a:font script="Jpan" typeface="ＭＳ ゴシック"/>
      </a:minorFont>
    </a:fontScheme>
    <a:fmtScheme name="Espectro">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predeterminado.thmx</Template>
  <TotalTime>12410</TotalTime>
  <Words>487</Words>
  <Application>Microsoft Office PowerPoint</Application>
  <PresentationFormat>Presentación en pantalla (4:3)</PresentationFormat>
  <Paragraphs>44</Paragraphs>
  <Slides>18</Slides>
  <Notes>4</Notes>
  <HiddenSlides>0</HiddenSlides>
  <MMClips>0</MMClips>
  <ScaleCrop>false</ScaleCrop>
  <HeadingPairs>
    <vt:vector size="4" baseType="variant">
      <vt:variant>
        <vt:lpstr>Tema</vt:lpstr>
      </vt:variant>
      <vt:variant>
        <vt:i4>3</vt:i4>
      </vt:variant>
      <vt:variant>
        <vt:lpstr>Títulos de diapositiva</vt:lpstr>
      </vt:variant>
      <vt:variant>
        <vt:i4>18</vt:i4>
      </vt:variant>
    </vt:vector>
  </HeadingPairs>
  <TitlesOfParts>
    <vt:vector size="21" baseType="lpstr">
      <vt:lpstr>Tema predeterminado</vt:lpstr>
      <vt:lpstr>1_Diseño personalizado</vt:lpstr>
      <vt:lpstr>Diseño personalizado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Nayelli Serna Ayala</dc:creator>
  <cp:lastModifiedBy>dvalenciam</cp:lastModifiedBy>
  <cp:revision>273</cp:revision>
  <dcterms:created xsi:type="dcterms:W3CDTF">2016-10-04T23:58:45Z</dcterms:created>
  <dcterms:modified xsi:type="dcterms:W3CDTF">2020-08-21T16:56:33Z</dcterms:modified>
</cp:coreProperties>
</file>