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6" r:id="rId1"/>
    <p:sldMasterId id="214748411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321" r:id="rId5"/>
    <p:sldId id="298" r:id="rId6"/>
    <p:sldId id="325" r:id="rId7"/>
    <p:sldId id="296" r:id="rId8"/>
    <p:sldId id="324" r:id="rId9"/>
    <p:sldId id="331" r:id="rId10"/>
    <p:sldId id="326" r:id="rId11"/>
    <p:sldId id="305" r:id="rId12"/>
    <p:sldId id="329" r:id="rId13"/>
    <p:sldId id="333" r:id="rId14"/>
    <p:sldId id="330" r:id="rId15"/>
    <p:sldId id="334" r:id="rId16"/>
    <p:sldId id="327" r:id="rId17"/>
    <p:sldId id="322" r:id="rId18"/>
    <p:sldId id="335" r:id="rId19"/>
    <p:sldId id="328" r:id="rId20"/>
    <p:sldId id="309" r:id="rId21"/>
    <p:sldId id="336" r:id="rId22"/>
  </p:sldIdLst>
  <p:sldSz cx="9144000" cy="6858000" type="screen4x3"/>
  <p:notesSz cx="6797675" cy="9872663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-Antoine SCHAEFFER" initials="P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9EF"/>
    <a:srgbClr val="55A9E9"/>
    <a:srgbClr val="B1D8F5"/>
    <a:srgbClr val="94C8F5"/>
    <a:srgbClr val="3C85F0"/>
    <a:srgbClr val="8CACBA"/>
    <a:srgbClr val="17375E"/>
    <a:srgbClr val="00FF00"/>
    <a:srgbClr val="3333FF"/>
    <a:srgbClr val="17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8701" autoAdjust="0"/>
  </p:normalViewPr>
  <p:slideViewPr>
    <p:cSldViewPr snapToGrid="0">
      <p:cViewPr>
        <p:scale>
          <a:sx n="125" d="100"/>
          <a:sy n="125" d="100"/>
        </p:scale>
        <p:origin x="-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402" y="-96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0"/>
            <a:ext cx="2944958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376899"/>
            <a:ext cx="2944958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31AEC-BBEE-4BB3-AD98-A191774F4E7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17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89239"/>
            <a:ext cx="5438464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899"/>
            <a:ext cx="2944958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376899"/>
            <a:ext cx="2944958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15DB76-00E3-4986-881F-E0F2E865549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468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43" y="3445253"/>
            <a:ext cx="2196826" cy="3022222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8429625" y="6467475"/>
            <a:ext cx="649288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fld id="{EAE9AF26-6A72-4A8F-AA29-D3401AAE12B0}" type="slidenum">
              <a:rPr lang="fr-FR" sz="1400" b="1">
                <a:solidFill>
                  <a:schemeClr val="bg2"/>
                </a:solidFill>
                <a:latin typeface="Arial Unicode MS" pitchFamily="34" charset="-128"/>
              </a:rPr>
              <a:pPr>
                <a:defRPr/>
              </a:pPr>
              <a:t>‹N°›</a:t>
            </a:fld>
            <a:endParaRPr lang="fr-FR" sz="1400" b="1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cxnSp>
        <p:nvCxnSpPr>
          <p:cNvPr id="7" name="Connecteur droit 6"/>
          <p:cNvCxnSpPr/>
          <p:nvPr userDrawn="1"/>
        </p:nvCxnSpPr>
        <p:spPr bwMode="auto">
          <a:xfrm>
            <a:off x="3152775" y="1724025"/>
            <a:ext cx="0" cy="3657600"/>
          </a:xfrm>
          <a:prstGeom prst="line">
            <a:avLst/>
          </a:prstGeom>
          <a:solidFill>
            <a:srgbClr val="FFCC00"/>
          </a:solidFill>
          <a:ln w="38100" cap="flat" cmpd="sng" algn="ctr">
            <a:solidFill>
              <a:srgbClr val="94C8F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 userDrawn="1"/>
        </p:nvSpPr>
        <p:spPr>
          <a:xfrm>
            <a:off x="1262128" y="1724025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Agenda</a:t>
            </a:r>
            <a:endParaRPr lang="fr-FR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7" name="Group 5"/>
          <p:cNvGrpSpPr>
            <a:grpSpLocks noChangeAspect="1"/>
          </p:cNvGrpSpPr>
          <p:nvPr userDrawn="1"/>
        </p:nvGrpSpPr>
        <p:grpSpPr bwMode="auto">
          <a:xfrm>
            <a:off x="958850" y="2754313"/>
            <a:ext cx="1873250" cy="1730375"/>
            <a:chOff x="604" y="1735"/>
            <a:chExt cx="1180" cy="1090"/>
          </a:xfrm>
        </p:grpSpPr>
        <p:sp>
          <p:nvSpPr>
            <p:cNvPr id="1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604" y="1735"/>
              <a:ext cx="1180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72" y="1735"/>
              <a:ext cx="812" cy="922"/>
            </a:xfrm>
            <a:custGeom>
              <a:avLst/>
              <a:gdLst>
                <a:gd name="T0" fmla="*/ 444 w 812"/>
                <a:gd name="T1" fmla="*/ 892 h 922"/>
                <a:gd name="T2" fmla="*/ 464 w 812"/>
                <a:gd name="T3" fmla="*/ 870 h 922"/>
                <a:gd name="T4" fmla="*/ 468 w 812"/>
                <a:gd name="T5" fmla="*/ 868 h 922"/>
                <a:gd name="T6" fmla="*/ 500 w 812"/>
                <a:gd name="T7" fmla="*/ 856 h 922"/>
                <a:gd name="T8" fmla="*/ 584 w 812"/>
                <a:gd name="T9" fmla="*/ 810 h 922"/>
                <a:gd name="T10" fmla="*/ 656 w 812"/>
                <a:gd name="T11" fmla="*/ 744 h 922"/>
                <a:gd name="T12" fmla="*/ 710 w 812"/>
                <a:gd name="T13" fmla="*/ 664 h 922"/>
                <a:gd name="T14" fmla="*/ 746 w 812"/>
                <a:gd name="T15" fmla="*/ 572 h 922"/>
                <a:gd name="T16" fmla="*/ 758 w 812"/>
                <a:gd name="T17" fmla="*/ 470 h 922"/>
                <a:gd name="T18" fmla="*/ 756 w 812"/>
                <a:gd name="T19" fmla="*/ 428 h 922"/>
                <a:gd name="T20" fmla="*/ 726 w 812"/>
                <a:gd name="T21" fmla="*/ 308 h 922"/>
                <a:gd name="T22" fmla="*/ 662 w 812"/>
                <a:gd name="T23" fmla="*/ 206 h 922"/>
                <a:gd name="T24" fmla="*/ 636 w 812"/>
                <a:gd name="T25" fmla="*/ 176 h 922"/>
                <a:gd name="T26" fmla="*/ 540 w 812"/>
                <a:gd name="T27" fmla="*/ 104 h 922"/>
                <a:gd name="T28" fmla="*/ 424 w 812"/>
                <a:gd name="T29" fmla="*/ 62 h 922"/>
                <a:gd name="T30" fmla="*/ 340 w 812"/>
                <a:gd name="T31" fmla="*/ 54 h 922"/>
                <a:gd name="T32" fmla="*/ 256 w 812"/>
                <a:gd name="T33" fmla="*/ 62 h 922"/>
                <a:gd name="T34" fmla="*/ 142 w 812"/>
                <a:gd name="T35" fmla="*/ 104 h 922"/>
                <a:gd name="T36" fmla="*/ 46 w 812"/>
                <a:gd name="T37" fmla="*/ 176 h 922"/>
                <a:gd name="T38" fmla="*/ 46 w 812"/>
                <a:gd name="T39" fmla="*/ 176 h 922"/>
                <a:gd name="T40" fmla="*/ 16 w 812"/>
                <a:gd name="T41" fmla="*/ 182 h 922"/>
                <a:gd name="T42" fmla="*/ 8 w 812"/>
                <a:gd name="T43" fmla="*/ 176 h 922"/>
                <a:gd name="T44" fmla="*/ 2 w 812"/>
                <a:gd name="T45" fmla="*/ 148 h 922"/>
                <a:gd name="T46" fmla="*/ 8 w 812"/>
                <a:gd name="T47" fmla="*/ 138 h 922"/>
                <a:gd name="T48" fmla="*/ 116 w 812"/>
                <a:gd name="T49" fmla="*/ 56 h 922"/>
                <a:gd name="T50" fmla="*/ 246 w 812"/>
                <a:gd name="T51" fmla="*/ 10 h 922"/>
                <a:gd name="T52" fmla="*/ 316 w 812"/>
                <a:gd name="T53" fmla="*/ 0 h 922"/>
                <a:gd name="T54" fmla="*/ 340 w 812"/>
                <a:gd name="T55" fmla="*/ 0 h 922"/>
                <a:gd name="T56" fmla="*/ 436 w 812"/>
                <a:gd name="T57" fmla="*/ 10 h 922"/>
                <a:gd name="T58" fmla="*/ 566 w 812"/>
                <a:gd name="T59" fmla="*/ 56 h 922"/>
                <a:gd name="T60" fmla="*/ 674 w 812"/>
                <a:gd name="T61" fmla="*/ 138 h 922"/>
                <a:gd name="T62" fmla="*/ 754 w 812"/>
                <a:gd name="T63" fmla="*/ 246 h 922"/>
                <a:gd name="T64" fmla="*/ 802 w 812"/>
                <a:gd name="T65" fmla="*/ 376 h 922"/>
                <a:gd name="T66" fmla="*/ 812 w 812"/>
                <a:gd name="T67" fmla="*/ 470 h 922"/>
                <a:gd name="T68" fmla="*/ 810 w 812"/>
                <a:gd name="T69" fmla="*/ 510 h 922"/>
                <a:gd name="T70" fmla="*/ 788 w 812"/>
                <a:gd name="T71" fmla="*/ 620 h 922"/>
                <a:gd name="T72" fmla="*/ 740 w 812"/>
                <a:gd name="T73" fmla="*/ 720 h 922"/>
                <a:gd name="T74" fmla="*/ 672 w 812"/>
                <a:gd name="T75" fmla="*/ 806 h 922"/>
                <a:gd name="T76" fmla="*/ 584 w 812"/>
                <a:gd name="T77" fmla="*/ 872 h 922"/>
                <a:gd name="T78" fmla="*/ 484 w 812"/>
                <a:gd name="T79" fmla="*/ 918 h 922"/>
                <a:gd name="T80" fmla="*/ 478 w 812"/>
                <a:gd name="T81" fmla="*/ 920 h 922"/>
                <a:gd name="T82" fmla="*/ 470 w 812"/>
                <a:gd name="T83" fmla="*/ 922 h 922"/>
                <a:gd name="T84" fmla="*/ 462 w 812"/>
                <a:gd name="T85" fmla="*/ 920 h 922"/>
                <a:gd name="T86" fmla="*/ 446 w 812"/>
                <a:gd name="T87" fmla="*/ 90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2" h="922">
                  <a:moveTo>
                    <a:pt x="446" y="902"/>
                  </a:moveTo>
                  <a:lnTo>
                    <a:pt x="446" y="902"/>
                  </a:lnTo>
                  <a:lnTo>
                    <a:pt x="444" y="892"/>
                  </a:lnTo>
                  <a:lnTo>
                    <a:pt x="448" y="882"/>
                  </a:lnTo>
                  <a:lnTo>
                    <a:pt x="454" y="874"/>
                  </a:lnTo>
                  <a:lnTo>
                    <a:pt x="464" y="870"/>
                  </a:lnTo>
                  <a:lnTo>
                    <a:pt x="464" y="870"/>
                  </a:lnTo>
                  <a:lnTo>
                    <a:pt x="464" y="870"/>
                  </a:lnTo>
                  <a:lnTo>
                    <a:pt x="468" y="868"/>
                  </a:lnTo>
                  <a:lnTo>
                    <a:pt x="468" y="868"/>
                  </a:lnTo>
                  <a:lnTo>
                    <a:pt x="468" y="868"/>
                  </a:lnTo>
                  <a:lnTo>
                    <a:pt x="500" y="856"/>
                  </a:lnTo>
                  <a:lnTo>
                    <a:pt x="528" y="842"/>
                  </a:lnTo>
                  <a:lnTo>
                    <a:pt x="558" y="826"/>
                  </a:lnTo>
                  <a:lnTo>
                    <a:pt x="584" y="810"/>
                  </a:lnTo>
                  <a:lnTo>
                    <a:pt x="610" y="790"/>
                  </a:lnTo>
                  <a:lnTo>
                    <a:pt x="634" y="768"/>
                  </a:lnTo>
                  <a:lnTo>
                    <a:pt x="656" y="744"/>
                  </a:lnTo>
                  <a:lnTo>
                    <a:pt x="676" y="718"/>
                  </a:lnTo>
                  <a:lnTo>
                    <a:pt x="694" y="692"/>
                  </a:lnTo>
                  <a:lnTo>
                    <a:pt x="710" y="664"/>
                  </a:lnTo>
                  <a:lnTo>
                    <a:pt x="724" y="634"/>
                  </a:lnTo>
                  <a:lnTo>
                    <a:pt x="736" y="604"/>
                  </a:lnTo>
                  <a:lnTo>
                    <a:pt x="746" y="572"/>
                  </a:lnTo>
                  <a:lnTo>
                    <a:pt x="752" y="538"/>
                  </a:lnTo>
                  <a:lnTo>
                    <a:pt x="756" y="504"/>
                  </a:lnTo>
                  <a:lnTo>
                    <a:pt x="758" y="470"/>
                  </a:lnTo>
                  <a:lnTo>
                    <a:pt x="758" y="470"/>
                  </a:lnTo>
                  <a:lnTo>
                    <a:pt x="758" y="470"/>
                  </a:lnTo>
                  <a:lnTo>
                    <a:pt x="756" y="428"/>
                  </a:lnTo>
                  <a:lnTo>
                    <a:pt x="750" y="386"/>
                  </a:lnTo>
                  <a:lnTo>
                    <a:pt x="740" y="346"/>
                  </a:lnTo>
                  <a:lnTo>
                    <a:pt x="726" y="308"/>
                  </a:lnTo>
                  <a:lnTo>
                    <a:pt x="708" y="272"/>
                  </a:lnTo>
                  <a:lnTo>
                    <a:pt x="686" y="238"/>
                  </a:lnTo>
                  <a:lnTo>
                    <a:pt x="662" y="206"/>
                  </a:lnTo>
                  <a:lnTo>
                    <a:pt x="636" y="176"/>
                  </a:lnTo>
                  <a:lnTo>
                    <a:pt x="636" y="176"/>
                  </a:lnTo>
                  <a:lnTo>
                    <a:pt x="636" y="176"/>
                  </a:lnTo>
                  <a:lnTo>
                    <a:pt x="606" y="148"/>
                  </a:lnTo>
                  <a:lnTo>
                    <a:pt x="574" y="124"/>
                  </a:lnTo>
                  <a:lnTo>
                    <a:pt x="540" y="104"/>
                  </a:lnTo>
                  <a:lnTo>
                    <a:pt x="504" y="86"/>
                  </a:lnTo>
                  <a:lnTo>
                    <a:pt x="464" y="72"/>
                  </a:lnTo>
                  <a:lnTo>
                    <a:pt x="424" y="62"/>
                  </a:lnTo>
                  <a:lnTo>
                    <a:pt x="384" y="56"/>
                  </a:lnTo>
                  <a:lnTo>
                    <a:pt x="340" y="54"/>
                  </a:lnTo>
                  <a:lnTo>
                    <a:pt x="340" y="54"/>
                  </a:lnTo>
                  <a:lnTo>
                    <a:pt x="340" y="54"/>
                  </a:lnTo>
                  <a:lnTo>
                    <a:pt x="298" y="56"/>
                  </a:lnTo>
                  <a:lnTo>
                    <a:pt x="256" y="62"/>
                  </a:lnTo>
                  <a:lnTo>
                    <a:pt x="216" y="72"/>
                  </a:lnTo>
                  <a:lnTo>
                    <a:pt x="178" y="86"/>
                  </a:lnTo>
                  <a:lnTo>
                    <a:pt x="142" y="104"/>
                  </a:lnTo>
                  <a:lnTo>
                    <a:pt x="106" y="126"/>
                  </a:lnTo>
                  <a:lnTo>
                    <a:pt x="74" y="150"/>
                  </a:lnTo>
                  <a:lnTo>
                    <a:pt x="46" y="176"/>
                  </a:lnTo>
                  <a:lnTo>
                    <a:pt x="46" y="176"/>
                  </a:lnTo>
                  <a:lnTo>
                    <a:pt x="46" y="176"/>
                  </a:lnTo>
                  <a:lnTo>
                    <a:pt x="46" y="176"/>
                  </a:lnTo>
                  <a:lnTo>
                    <a:pt x="36" y="182"/>
                  </a:lnTo>
                  <a:lnTo>
                    <a:pt x="26" y="184"/>
                  </a:lnTo>
                  <a:lnTo>
                    <a:pt x="16" y="182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2" y="168"/>
                  </a:lnTo>
                  <a:lnTo>
                    <a:pt x="0" y="158"/>
                  </a:lnTo>
                  <a:lnTo>
                    <a:pt x="2" y="148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40" y="108"/>
                  </a:lnTo>
                  <a:lnTo>
                    <a:pt x="76" y="80"/>
                  </a:lnTo>
                  <a:lnTo>
                    <a:pt x="116" y="56"/>
                  </a:lnTo>
                  <a:lnTo>
                    <a:pt x="156" y="38"/>
                  </a:lnTo>
                  <a:lnTo>
                    <a:pt x="200" y="22"/>
                  </a:lnTo>
                  <a:lnTo>
                    <a:pt x="246" y="10"/>
                  </a:lnTo>
                  <a:lnTo>
                    <a:pt x="268" y="6"/>
                  </a:lnTo>
                  <a:lnTo>
                    <a:pt x="292" y="2"/>
                  </a:lnTo>
                  <a:lnTo>
                    <a:pt x="3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6" y="0"/>
                  </a:lnTo>
                  <a:lnTo>
                    <a:pt x="390" y="2"/>
                  </a:lnTo>
                  <a:lnTo>
                    <a:pt x="436" y="10"/>
                  </a:lnTo>
                  <a:lnTo>
                    <a:pt x="480" y="20"/>
                  </a:lnTo>
                  <a:lnTo>
                    <a:pt x="524" y="36"/>
                  </a:lnTo>
                  <a:lnTo>
                    <a:pt x="566" y="56"/>
                  </a:lnTo>
                  <a:lnTo>
                    <a:pt x="604" y="80"/>
                  </a:lnTo>
                  <a:lnTo>
                    <a:pt x="640" y="108"/>
                  </a:lnTo>
                  <a:lnTo>
                    <a:pt x="674" y="138"/>
                  </a:lnTo>
                  <a:lnTo>
                    <a:pt x="704" y="170"/>
                  </a:lnTo>
                  <a:lnTo>
                    <a:pt x="732" y="208"/>
                  </a:lnTo>
                  <a:lnTo>
                    <a:pt x="754" y="246"/>
                  </a:lnTo>
                  <a:lnTo>
                    <a:pt x="774" y="288"/>
                  </a:lnTo>
                  <a:lnTo>
                    <a:pt x="790" y="330"/>
                  </a:lnTo>
                  <a:lnTo>
                    <a:pt x="802" y="376"/>
                  </a:lnTo>
                  <a:lnTo>
                    <a:pt x="810" y="422"/>
                  </a:lnTo>
                  <a:lnTo>
                    <a:pt x="812" y="446"/>
                  </a:lnTo>
                  <a:lnTo>
                    <a:pt x="812" y="470"/>
                  </a:lnTo>
                  <a:lnTo>
                    <a:pt x="812" y="470"/>
                  </a:lnTo>
                  <a:lnTo>
                    <a:pt x="812" y="470"/>
                  </a:lnTo>
                  <a:lnTo>
                    <a:pt x="810" y="510"/>
                  </a:lnTo>
                  <a:lnTo>
                    <a:pt x="806" y="548"/>
                  </a:lnTo>
                  <a:lnTo>
                    <a:pt x="798" y="584"/>
                  </a:lnTo>
                  <a:lnTo>
                    <a:pt x="788" y="620"/>
                  </a:lnTo>
                  <a:lnTo>
                    <a:pt x="774" y="656"/>
                  </a:lnTo>
                  <a:lnTo>
                    <a:pt x="758" y="688"/>
                  </a:lnTo>
                  <a:lnTo>
                    <a:pt x="740" y="720"/>
                  </a:lnTo>
                  <a:lnTo>
                    <a:pt x="720" y="750"/>
                  </a:lnTo>
                  <a:lnTo>
                    <a:pt x="696" y="780"/>
                  </a:lnTo>
                  <a:lnTo>
                    <a:pt x="672" y="806"/>
                  </a:lnTo>
                  <a:lnTo>
                    <a:pt x="644" y="830"/>
                  </a:lnTo>
                  <a:lnTo>
                    <a:pt x="616" y="852"/>
                  </a:lnTo>
                  <a:lnTo>
                    <a:pt x="584" y="872"/>
                  </a:lnTo>
                  <a:lnTo>
                    <a:pt x="552" y="890"/>
                  </a:lnTo>
                  <a:lnTo>
                    <a:pt x="520" y="906"/>
                  </a:lnTo>
                  <a:lnTo>
                    <a:pt x="484" y="918"/>
                  </a:lnTo>
                  <a:lnTo>
                    <a:pt x="484" y="918"/>
                  </a:lnTo>
                  <a:lnTo>
                    <a:pt x="484" y="918"/>
                  </a:lnTo>
                  <a:lnTo>
                    <a:pt x="478" y="920"/>
                  </a:lnTo>
                  <a:lnTo>
                    <a:pt x="478" y="920"/>
                  </a:lnTo>
                  <a:lnTo>
                    <a:pt x="478" y="920"/>
                  </a:lnTo>
                  <a:lnTo>
                    <a:pt x="470" y="922"/>
                  </a:lnTo>
                  <a:lnTo>
                    <a:pt x="470" y="922"/>
                  </a:lnTo>
                  <a:lnTo>
                    <a:pt x="470" y="922"/>
                  </a:lnTo>
                  <a:lnTo>
                    <a:pt x="462" y="920"/>
                  </a:lnTo>
                  <a:lnTo>
                    <a:pt x="454" y="916"/>
                  </a:lnTo>
                  <a:lnTo>
                    <a:pt x="448" y="910"/>
                  </a:lnTo>
                  <a:lnTo>
                    <a:pt x="446" y="902"/>
                  </a:lnTo>
                  <a:lnTo>
                    <a:pt x="446" y="902"/>
                  </a:lnTo>
                  <a:close/>
                </a:path>
              </a:pathLst>
            </a:custGeom>
            <a:solidFill>
              <a:srgbClr val="9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604" y="1977"/>
              <a:ext cx="672" cy="848"/>
            </a:xfrm>
            <a:custGeom>
              <a:avLst/>
              <a:gdLst>
                <a:gd name="T0" fmla="*/ 46 w 672"/>
                <a:gd name="T1" fmla="*/ 830 h 848"/>
                <a:gd name="T2" fmla="*/ 0 w 672"/>
                <a:gd name="T3" fmla="*/ 742 h 848"/>
                <a:gd name="T4" fmla="*/ 8 w 672"/>
                <a:gd name="T5" fmla="*/ 520 h 848"/>
                <a:gd name="T6" fmla="*/ 84 w 672"/>
                <a:gd name="T7" fmla="*/ 458 h 848"/>
                <a:gd name="T8" fmla="*/ 184 w 672"/>
                <a:gd name="T9" fmla="*/ 454 h 848"/>
                <a:gd name="T10" fmla="*/ 208 w 672"/>
                <a:gd name="T11" fmla="*/ 446 h 848"/>
                <a:gd name="T12" fmla="*/ 218 w 672"/>
                <a:gd name="T13" fmla="*/ 420 h 848"/>
                <a:gd name="T14" fmla="*/ 184 w 672"/>
                <a:gd name="T15" fmla="*/ 334 h 848"/>
                <a:gd name="T16" fmla="*/ 150 w 672"/>
                <a:gd name="T17" fmla="*/ 280 h 848"/>
                <a:gd name="T18" fmla="*/ 136 w 672"/>
                <a:gd name="T19" fmla="*/ 202 h 848"/>
                <a:gd name="T20" fmla="*/ 152 w 672"/>
                <a:gd name="T21" fmla="*/ 124 h 848"/>
                <a:gd name="T22" fmla="*/ 210 w 672"/>
                <a:gd name="T23" fmla="*/ 46 h 848"/>
                <a:gd name="T24" fmla="*/ 296 w 672"/>
                <a:gd name="T25" fmla="*/ 4 h 848"/>
                <a:gd name="T26" fmla="*/ 358 w 672"/>
                <a:gd name="T27" fmla="*/ 0 h 848"/>
                <a:gd name="T28" fmla="*/ 450 w 672"/>
                <a:gd name="T29" fmla="*/ 34 h 848"/>
                <a:gd name="T30" fmla="*/ 514 w 672"/>
                <a:gd name="T31" fmla="*/ 106 h 848"/>
                <a:gd name="T32" fmla="*/ 538 w 672"/>
                <a:gd name="T33" fmla="*/ 202 h 848"/>
                <a:gd name="T34" fmla="*/ 528 w 672"/>
                <a:gd name="T35" fmla="*/ 270 h 848"/>
                <a:gd name="T36" fmla="*/ 464 w 672"/>
                <a:gd name="T37" fmla="*/ 358 h 848"/>
                <a:gd name="T38" fmla="*/ 452 w 672"/>
                <a:gd name="T39" fmla="*/ 364 h 848"/>
                <a:gd name="T40" fmla="*/ 420 w 672"/>
                <a:gd name="T41" fmla="*/ 354 h 848"/>
                <a:gd name="T42" fmla="*/ 418 w 672"/>
                <a:gd name="T43" fmla="*/ 320 h 848"/>
                <a:gd name="T44" fmla="*/ 436 w 672"/>
                <a:gd name="T45" fmla="*/ 300 h 848"/>
                <a:gd name="T46" fmla="*/ 474 w 672"/>
                <a:gd name="T47" fmla="*/ 234 h 848"/>
                <a:gd name="T48" fmla="*/ 476 w 672"/>
                <a:gd name="T49" fmla="*/ 188 h 848"/>
                <a:gd name="T50" fmla="*/ 454 w 672"/>
                <a:gd name="T51" fmla="*/ 124 h 848"/>
                <a:gd name="T52" fmla="*/ 404 w 672"/>
                <a:gd name="T53" fmla="*/ 78 h 848"/>
                <a:gd name="T54" fmla="*/ 338 w 672"/>
                <a:gd name="T55" fmla="*/ 62 h 848"/>
                <a:gd name="T56" fmla="*/ 296 w 672"/>
                <a:gd name="T57" fmla="*/ 68 h 848"/>
                <a:gd name="T58" fmla="*/ 238 w 672"/>
                <a:gd name="T59" fmla="*/ 102 h 848"/>
                <a:gd name="T60" fmla="*/ 204 w 672"/>
                <a:gd name="T61" fmla="*/ 160 h 848"/>
                <a:gd name="T62" fmla="*/ 198 w 672"/>
                <a:gd name="T63" fmla="*/ 202 h 848"/>
                <a:gd name="T64" fmla="*/ 228 w 672"/>
                <a:gd name="T65" fmla="*/ 290 h 848"/>
                <a:gd name="T66" fmla="*/ 264 w 672"/>
                <a:gd name="T67" fmla="*/ 322 h 848"/>
                <a:gd name="T68" fmla="*/ 280 w 672"/>
                <a:gd name="T69" fmla="*/ 420 h 848"/>
                <a:gd name="T70" fmla="*/ 254 w 672"/>
                <a:gd name="T71" fmla="*/ 486 h 848"/>
                <a:gd name="T72" fmla="*/ 212 w 672"/>
                <a:gd name="T73" fmla="*/ 512 h 848"/>
                <a:gd name="T74" fmla="*/ 106 w 672"/>
                <a:gd name="T75" fmla="*/ 516 h 848"/>
                <a:gd name="T76" fmla="*/ 70 w 672"/>
                <a:gd name="T77" fmla="*/ 536 h 848"/>
                <a:gd name="T78" fmla="*/ 62 w 672"/>
                <a:gd name="T79" fmla="*/ 742 h 848"/>
                <a:gd name="T80" fmla="*/ 74 w 672"/>
                <a:gd name="T81" fmla="*/ 774 h 848"/>
                <a:gd name="T82" fmla="*/ 106 w 672"/>
                <a:gd name="T83" fmla="*/ 786 h 848"/>
                <a:gd name="T84" fmla="*/ 590 w 672"/>
                <a:gd name="T85" fmla="*/ 780 h 848"/>
                <a:gd name="T86" fmla="*/ 610 w 672"/>
                <a:gd name="T87" fmla="*/ 742 h 848"/>
                <a:gd name="T88" fmla="*/ 600 w 672"/>
                <a:gd name="T89" fmla="*/ 546 h 848"/>
                <a:gd name="T90" fmla="*/ 580 w 672"/>
                <a:gd name="T91" fmla="*/ 520 h 848"/>
                <a:gd name="T92" fmla="*/ 570 w 672"/>
                <a:gd name="T93" fmla="*/ 516 h 848"/>
                <a:gd name="T94" fmla="*/ 486 w 672"/>
                <a:gd name="T95" fmla="*/ 514 h 848"/>
                <a:gd name="T96" fmla="*/ 466 w 672"/>
                <a:gd name="T97" fmla="*/ 486 h 848"/>
                <a:gd name="T98" fmla="*/ 486 w 672"/>
                <a:gd name="T99" fmla="*/ 456 h 848"/>
                <a:gd name="T100" fmla="*/ 570 w 672"/>
                <a:gd name="T101" fmla="*/ 454 h 848"/>
                <a:gd name="T102" fmla="*/ 604 w 672"/>
                <a:gd name="T103" fmla="*/ 464 h 848"/>
                <a:gd name="T104" fmla="*/ 644 w 672"/>
                <a:gd name="T105" fmla="*/ 500 h 848"/>
                <a:gd name="T106" fmla="*/ 670 w 672"/>
                <a:gd name="T107" fmla="*/ 560 h 848"/>
                <a:gd name="T108" fmla="*/ 670 w 672"/>
                <a:gd name="T109" fmla="*/ 764 h 848"/>
                <a:gd name="T110" fmla="*/ 608 w 672"/>
                <a:gd name="T111" fmla="*/ 840 h 848"/>
                <a:gd name="T112" fmla="*/ 106 w 672"/>
                <a:gd name="T113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848">
                  <a:moveTo>
                    <a:pt x="106" y="848"/>
                  </a:moveTo>
                  <a:lnTo>
                    <a:pt x="106" y="848"/>
                  </a:lnTo>
                  <a:lnTo>
                    <a:pt x="84" y="846"/>
                  </a:lnTo>
                  <a:lnTo>
                    <a:pt x="64" y="840"/>
                  </a:lnTo>
                  <a:lnTo>
                    <a:pt x="46" y="830"/>
                  </a:lnTo>
                  <a:lnTo>
                    <a:pt x="32" y="818"/>
                  </a:lnTo>
                  <a:lnTo>
                    <a:pt x="18" y="802"/>
                  </a:lnTo>
                  <a:lnTo>
                    <a:pt x="8" y="784"/>
                  </a:lnTo>
                  <a:lnTo>
                    <a:pt x="2" y="764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" y="540"/>
                  </a:lnTo>
                  <a:lnTo>
                    <a:pt x="8" y="520"/>
                  </a:lnTo>
                  <a:lnTo>
                    <a:pt x="18" y="502"/>
                  </a:lnTo>
                  <a:lnTo>
                    <a:pt x="32" y="486"/>
                  </a:lnTo>
                  <a:lnTo>
                    <a:pt x="46" y="474"/>
                  </a:lnTo>
                  <a:lnTo>
                    <a:pt x="64" y="464"/>
                  </a:lnTo>
                  <a:lnTo>
                    <a:pt x="84" y="458"/>
                  </a:lnTo>
                  <a:lnTo>
                    <a:pt x="106" y="456"/>
                  </a:lnTo>
                  <a:lnTo>
                    <a:pt x="106" y="456"/>
                  </a:lnTo>
                  <a:lnTo>
                    <a:pt x="174" y="456"/>
                  </a:lnTo>
                  <a:lnTo>
                    <a:pt x="174" y="456"/>
                  </a:lnTo>
                  <a:lnTo>
                    <a:pt x="184" y="454"/>
                  </a:lnTo>
                  <a:lnTo>
                    <a:pt x="194" y="452"/>
                  </a:lnTo>
                  <a:lnTo>
                    <a:pt x="202" y="450"/>
                  </a:lnTo>
                  <a:lnTo>
                    <a:pt x="208" y="446"/>
                  </a:lnTo>
                  <a:lnTo>
                    <a:pt x="208" y="446"/>
                  </a:lnTo>
                  <a:lnTo>
                    <a:pt x="208" y="446"/>
                  </a:lnTo>
                  <a:lnTo>
                    <a:pt x="212" y="442"/>
                  </a:lnTo>
                  <a:lnTo>
                    <a:pt x="214" y="436"/>
                  </a:lnTo>
                  <a:lnTo>
                    <a:pt x="218" y="428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366"/>
                  </a:lnTo>
                  <a:lnTo>
                    <a:pt x="218" y="366"/>
                  </a:lnTo>
                  <a:lnTo>
                    <a:pt x="202" y="352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76" y="324"/>
                  </a:lnTo>
                  <a:lnTo>
                    <a:pt x="166" y="310"/>
                  </a:lnTo>
                  <a:lnTo>
                    <a:pt x="158" y="296"/>
                  </a:lnTo>
                  <a:lnTo>
                    <a:pt x="150" y="280"/>
                  </a:lnTo>
                  <a:lnTo>
                    <a:pt x="144" y="262"/>
                  </a:lnTo>
                  <a:lnTo>
                    <a:pt x="140" y="244"/>
                  </a:lnTo>
                  <a:lnTo>
                    <a:pt x="136" y="224"/>
                  </a:lnTo>
                  <a:lnTo>
                    <a:pt x="136" y="202"/>
                  </a:lnTo>
                  <a:lnTo>
                    <a:pt x="136" y="202"/>
                  </a:lnTo>
                  <a:lnTo>
                    <a:pt x="136" y="202"/>
                  </a:lnTo>
                  <a:lnTo>
                    <a:pt x="136" y="180"/>
                  </a:lnTo>
                  <a:lnTo>
                    <a:pt x="140" y="160"/>
                  </a:lnTo>
                  <a:lnTo>
                    <a:pt x="144" y="142"/>
                  </a:lnTo>
                  <a:lnTo>
                    <a:pt x="152" y="124"/>
                  </a:lnTo>
                  <a:lnTo>
                    <a:pt x="160" y="106"/>
                  </a:lnTo>
                  <a:lnTo>
                    <a:pt x="170" y="88"/>
                  </a:lnTo>
                  <a:lnTo>
                    <a:pt x="182" y="74"/>
                  </a:lnTo>
                  <a:lnTo>
                    <a:pt x="194" y="58"/>
                  </a:lnTo>
                  <a:lnTo>
                    <a:pt x="210" y="46"/>
                  </a:lnTo>
                  <a:lnTo>
                    <a:pt x="224" y="34"/>
                  </a:lnTo>
                  <a:lnTo>
                    <a:pt x="242" y="24"/>
                  </a:lnTo>
                  <a:lnTo>
                    <a:pt x="258" y="16"/>
                  </a:lnTo>
                  <a:lnTo>
                    <a:pt x="278" y="8"/>
                  </a:lnTo>
                  <a:lnTo>
                    <a:pt x="296" y="4"/>
                  </a:lnTo>
                  <a:lnTo>
                    <a:pt x="316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58" y="0"/>
                  </a:lnTo>
                  <a:lnTo>
                    <a:pt x="378" y="4"/>
                  </a:lnTo>
                  <a:lnTo>
                    <a:pt x="398" y="8"/>
                  </a:lnTo>
                  <a:lnTo>
                    <a:pt x="416" y="16"/>
                  </a:lnTo>
                  <a:lnTo>
                    <a:pt x="434" y="24"/>
                  </a:lnTo>
                  <a:lnTo>
                    <a:pt x="450" y="34"/>
                  </a:lnTo>
                  <a:lnTo>
                    <a:pt x="466" y="46"/>
                  </a:lnTo>
                  <a:lnTo>
                    <a:pt x="480" y="58"/>
                  </a:lnTo>
                  <a:lnTo>
                    <a:pt x="492" y="74"/>
                  </a:lnTo>
                  <a:lnTo>
                    <a:pt x="504" y="88"/>
                  </a:lnTo>
                  <a:lnTo>
                    <a:pt x="514" y="106"/>
                  </a:lnTo>
                  <a:lnTo>
                    <a:pt x="524" y="124"/>
                  </a:lnTo>
                  <a:lnTo>
                    <a:pt x="530" y="142"/>
                  </a:lnTo>
                  <a:lnTo>
                    <a:pt x="534" y="160"/>
                  </a:lnTo>
                  <a:lnTo>
                    <a:pt x="538" y="180"/>
                  </a:lnTo>
                  <a:lnTo>
                    <a:pt x="538" y="202"/>
                  </a:lnTo>
                  <a:lnTo>
                    <a:pt x="538" y="202"/>
                  </a:lnTo>
                  <a:lnTo>
                    <a:pt x="538" y="202"/>
                  </a:lnTo>
                  <a:lnTo>
                    <a:pt x="538" y="224"/>
                  </a:lnTo>
                  <a:lnTo>
                    <a:pt x="534" y="248"/>
                  </a:lnTo>
                  <a:lnTo>
                    <a:pt x="528" y="270"/>
                  </a:lnTo>
                  <a:lnTo>
                    <a:pt x="518" y="290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0" y="344"/>
                  </a:lnTo>
                  <a:lnTo>
                    <a:pt x="464" y="358"/>
                  </a:lnTo>
                  <a:lnTo>
                    <a:pt x="464" y="358"/>
                  </a:lnTo>
                  <a:lnTo>
                    <a:pt x="464" y="358"/>
                  </a:lnTo>
                  <a:lnTo>
                    <a:pt x="464" y="358"/>
                  </a:lnTo>
                  <a:lnTo>
                    <a:pt x="458" y="362"/>
                  </a:lnTo>
                  <a:lnTo>
                    <a:pt x="452" y="364"/>
                  </a:lnTo>
                  <a:lnTo>
                    <a:pt x="442" y="366"/>
                  </a:lnTo>
                  <a:lnTo>
                    <a:pt x="430" y="362"/>
                  </a:lnTo>
                  <a:lnTo>
                    <a:pt x="424" y="358"/>
                  </a:lnTo>
                  <a:lnTo>
                    <a:pt x="420" y="354"/>
                  </a:lnTo>
                  <a:lnTo>
                    <a:pt x="420" y="354"/>
                  </a:lnTo>
                  <a:lnTo>
                    <a:pt x="420" y="354"/>
                  </a:lnTo>
                  <a:lnTo>
                    <a:pt x="418" y="348"/>
                  </a:lnTo>
                  <a:lnTo>
                    <a:pt x="414" y="342"/>
                  </a:lnTo>
                  <a:lnTo>
                    <a:pt x="414" y="332"/>
                  </a:lnTo>
                  <a:lnTo>
                    <a:pt x="418" y="320"/>
                  </a:lnTo>
                  <a:lnTo>
                    <a:pt x="420" y="314"/>
                  </a:lnTo>
                  <a:lnTo>
                    <a:pt x="426" y="310"/>
                  </a:lnTo>
                  <a:lnTo>
                    <a:pt x="426" y="310"/>
                  </a:lnTo>
                  <a:lnTo>
                    <a:pt x="426" y="310"/>
                  </a:lnTo>
                  <a:lnTo>
                    <a:pt x="436" y="300"/>
                  </a:lnTo>
                  <a:lnTo>
                    <a:pt x="446" y="288"/>
                  </a:lnTo>
                  <a:lnTo>
                    <a:pt x="456" y="276"/>
                  </a:lnTo>
                  <a:lnTo>
                    <a:pt x="464" y="262"/>
                  </a:lnTo>
                  <a:lnTo>
                    <a:pt x="470" y="248"/>
                  </a:lnTo>
                  <a:lnTo>
                    <a:pt x="474" y="234"/>
                  </a:lnTo>
                  <a:lnTo>
                    <a:pt x="476" y="218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476" y="188"/>
                  </a:lnTo>
                  <a:lnTo>
                    <a:pt x="474" y="174"/>
                  </a:lnTo>
                  <a:lnTo>
                    <a:pt x="472" y="160"/>
                  </a:lnTo>
                  <a:lnTo>
                    <a:pt x="466" y="146"/>
                  </a:lnTo>
                  <a:lnTo>
                    <a:pt x="460" y="134"/>
                  </a:lnTo>
                  <a:lnTo>
                    <a:pt x="454" y="124"/>
                  </a:lnTo>
                  <a:lnTo>
                    <a:pt x="446" y="112"/>
                  </a:lnTo>
                  <a:lnTo>
                    <a:pt x="436" y="102"/>
                  </a:lnTo>
                  <a:lnTo>
                    <a:pt x="426" y="94"/>
                  </a:lnTo>
                  <a:lnTo>
                    <a:pt x="416" y="86"/>
                  </a:lnTo>
                  <a:lnTo>
                    <a:pt x="404" y="78"/>
                  </a:lnTo>
                  <a:lnTo>
                    <a:pt x="392" y="72"/>
                  </a:lnTo>
                  <a:lnTo>
                    <a:pt x="380" y="68"/>
                  </a:lnTo>
                  <a:lnTo>
                    <a:pt x="366" y="64"/>
                  </a:lnTo>
                  <a:lnTo>
                    <a:pt x="352" y="62"/>
                  </a:lnTo>
                  <a:lnTo>
                    <a:pt x="338" y="62"/>
                  </a:lnTo>
                  <a:lnTo>
                    <a:pt x="338" y="62"/>
                  </a:lnTo>
                  <a:lnTo>
                    <a:pt x="338" y="62"/>
                  </a:lnTo>
                  <a:lnTo>
                    <a:pt x="324" y="62"/>
                  </a:lnTo>
                  <a:lnTo>
                    <a:pt x="310" y="64"/>
                  </a:lnTo>
                  <a:lnTo>
                    <a:pt x="296" y="68"/>
                  </a:lnTo>
                  <a:lnTo>
                    <a:pt x="282" y="72"/>
                  </a:lnTo>
                  <a:lnTo>
                    <a:pt x="270" y="78"/>
                  </a:lnTo>
                  <a:lnTo>
                    <a:pt x="260" y="86"/>
                  </a:lnTo>
                  <a:lnTo>
                    <a:pt x="248" y="94"/>
                  </a:lnTo>
                  <a:lnTo>
                    <a:pt x="238" y="102"/>
                  </a:lnTo>
                  <a:lnTo>
                    <a:pt x="230" y="112"/>
                  </a:lnTo>
                  <a:lnTo>
                    <a:pt x="222" y="124"/>
                  </a:lnTo>
                  <a:lnTo>
                    <a:pt x="214" y="134"/>
                  </a:lnTo>
                  <a:lnTo>
                    <a:pt x="208" y="146"/>
                  </a:lnTo>
                  <a:lnTo>
                    <a:pt x="204" y="160"/>
                  </a:lnTo>
                  <a:lnTo>
                    <a:pt x="200" y="174"/>
                  </a:lnTo>
                  <a:lnTo>
                    <a:pt x="198" y="188"/>
                  </a:lnTo>
                  <a:lnTo>
                    <a:pt x="198" y="202"/>
                  </a:lnTo>
                  <a:lnTo>
                    <a:pt x="198" y="202"/>
                  </a:lnTo>
                  <a:lnTo>
                    <a:pt x="198" y="202"/>
                  </a:lnTo>
                  <a:lnTo>
                    <a:pt x="198" y="216"/>
                  </a:lnTo>
                  <a:lnTo>
                    <a:pt x="200" y="230"/>
                  </a:lnTo>
                  <a:lnTo>
                    <a:pt x="206" y="254"/>
                  </a:lnTo>
                  <a:lnTo>
                    <a:pt x="216" y="27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40" y="304"/>
                  </a:lnTo>
                  <a:lnTo>
                    <a:pt x="250" y="314"/>
                  </a:lnTo>
                  <a:lnTo>
                    <a:pt x="264" y="322"/>
                  </a:lnTo>
                  <a:lnTo>
                    <a:pt x="264" y="322"/>
                  </a:lnTo>
                  <a:lnTo>
                    <a:pt x="264" y="322"/>
                  </a:lnTo>
                  <a:lnTo>
                    <a:pt x="280" y="330"/>
                  </a:lnTo>
                  <a:lnTo>
                    <a:pt x="280" y="420"/>
                  </a:lnTo>
                  <a:lnTo>
                    <a:pt x="280" y="420"/>
                  </a:lnTo>
                  <a:lnTo>
                    <a:pt x="278" y="430"/>
                  </a:lnTo>
                  <a:lnTo>
                    <a:pt x="278" y="440"/>
                  </a:lnTo>
                  <a:lnTo>
                    <a:pt x="270" y="462"/>
                  </a:lnTo>
                  <a:lnTo>
                    <a:pt x="260" y="478"/>
                  </a:lnTo>
                  <a:lnTo>
                    <a:pt x="254" y="486"/>
                  </a:lnTo>
                  <a:lnTo>
                    <a:pt x="246" y="494"/>
                  </a:lnTo>
                  <a:lnTo>
                    <a:pt x="246" y="494"/>
                  </a:lnTo>
                  <a:lnTo>
                    <a:pt x="246" y="494"/>
                  </a:lnTo>
                  <a:lnTo>
                    <a:pt x="230" y="504"/>
                  </a:lnTo>
                  <a:lnTo>
                    <a:pt x="212" y="512"/>
                  </a:lnTo>
                  <a:lnTo>
                    <a:pt x="194" y="516"/>
                  </a:lnTo>
                  <a:lnTo>
                    <a:pt x="174" y="516"/>
                  </a:lnTo>
                  <a:lnTo>
                    <a:pt x="174" y="516"/>
                  </a:lnTo>
                  <a:lnTo>
                    <a:pt x="106" y="516"/>
                  </a:lnTo>
                  <a:lnTo>
                    <a:pt x="106" y="516"/>
                  </a:lnTo>
                  <a:lnTo>
                    <a:pt x="96" y="518"/>
                  </a:lnTo>
                  <a:lnTo>
                    <a:pt x="88" y="520"/>
                  </a:lnTo>
                  <a:lnTo>
                    <a:pt x="82" y="524"/>
                  </a:lnTo>
                  <a:lnTo>
                    <a:pt x="74" y="530"/>
                  </a:lnTo>
                  <a:lnTo>
                    <a:pt x="70" y="536"/>
                  </a:lnTo>
                  <a:lnTo>
                    <a:pt x="66" y="544"/>
                  </a:lnTo>
                  <a:lnTo>
                    <a:pt x="62" y="552"/>
                  </a:lnTo>
                  <a:lnTo>
                    <a:pt x="62" y="560"/>
                  </a:lnTo>
                  <a:lnTo>
                    <a:pt x="62" y="560"/>
                  </a:lnTo>
                  <a:lnTo>
                    <a:pt x="62" y="742"/>
                  </a:lnTo>
                  <a:lnTo>
                    <a:pt x="62" y="742"/>
                  </a:lnTo>
                  <a:lnTo>
                    <a:pt x="62" y="752"/>
                  </a:lnTo>
                  <a:lnTo>
                    <a:pt x="66" y="760"/>
                  </a:lnTo>
                  <a:lnTo>
                    <a:pt x="70" y="768"/>
                  </a:lnTo>
                  <a:lnTo>
                    <a:pt x="74" y="774"/>
                  </a:lnTo>
                  <a:lnTo>
                    <a:pt x="82" y="780"/>
                  </a:lnTo>
                  <a:lnTo>
                    <a:pt x="88" y="784"/>
                  </a:lnTo>
                  <a:lnTo>
                    <a:pt x="96" y="786"/>
                  </a:lnTo>
                  <a:lnTo>
                    <a:pt x="106" y="786"/>
                  </a:lnTo>
                  <a:lnTo>
                    <a:pt x="106" y="786"/>
                  </a:lnTo>
                  <a:lnTo>
                    <a:pt x="566" y="786"/>
                  </a:lnTo>
                  <a:lnTo>
                    <a:pt x="566" y="786"/>
                  </a:lnTo>
                  <a:lnTo>
                    <a:pt x="574" y="786"/>
                  </a:lnTo>
                  <a:lnTo>
                    <a:pt x="584" y="784"/>
                  </a:lnTo>
                  <a:lnTo>
                    <a:pt x="590" y="780"/>
                  </a:lnTo>
                  <a:lnTo>
                    <a:pt x="596" y="774"/>
                  </a:lnTo>
                  <a:lnTo>
                    <a:pt x="602" y="768"/>
                  </a:lnTo>
                  <a:lnTo>
                    <a:pt x="606" y="760"/>
                  </a:lnTo>
                  <a:lnTo>
                    <a:pt x="608" y="752"/>
                  </a:lnTo>
                  <a:lnTo>
                    <a:pt x="610" y="742"/>
                  </a:lnTo>
                  <a:lnTo>
                    <a:pt x="610" y="742"/>
                  </a:lnTo>
                  <a:lnTo>
                    <a:pt x="610" y="582"/>
                  </a:lnTo>
                  <a:lnTo>
                    <a:pt x="610" y="582"/>
                  </a:lnTo>
                  <a:lnTo>
                    <a:pt x="608" y="566"/>
                  </a:lnTo>
                  <a:lnTo>
                    <a:pt x="600" y="546"/>
                  </a:lnTo>
                  <a:lnTo>
                    <a:pt x="600" y="546"/>
                  </a:lnTo>
                  <a:lnTo>
                    <a:pt x="600" y="546"/>
                  </a:lnTo>
                  <a:lnTo>
                    <a:pt x="590" y="530"/>
                  </a:lnTo>
                  <a:lnTo>
                    <a:pt x="580" y="520"/>
                  </a:lnTo>
                  <a:lnTo>
                    <a:pt x="580" y="520"/>
                  </a:lnTo>
                  <a:lnTo>
                    <a:pt x="580" y="520"/>
                  </a:lnTo>
                  <a:lnTo>
                    <a:pt x="574" y="516"/>
                  </a:lnTo>
                  <a:lnTo>
                    <a:pt x="570" y="516"/>
                  </a:lnTo>
                  <a:lnTo>
                    <a:pt x="570" y="516"/>
                  </a:lnTo>
                  <a:lnTo>
                    <a:pt x="570" y="516"/>
                  </a:lnTo>
                  <a:lnTo>
                    <a:pt x="498" y="516"/>
                  </a:lnTo>
                  <a:lnTo>
                    <a:pt x="498" y="516"/>
                  </a:lnTo>
                  <a:lnTo>
                    <a:pt x="498" y="516"/>
                  </a:lnTo>
                  <a:lnTo>
                    <a:pt x="492" y="516"/>
                  </a:lnTo>
                  <a:lnTo>
                    <a:pt x="486" y="514"/>
                  </a:lnTo>
                  <a:lnTo>
                    <a:pt x="476" y="506"/>
                  </a:lnTo>
                  <a:lnTo>
                    <a:pt x="470" y="498"/>
                  </a:lnTo>
                  <a:lnTo>
                    <a:pt x="468" y="492"/>
                  </a:lnTo>
                  <a:lnTo>
                    <a:pt x="466" y="486"/>
                  </a:lnTo>
                  <a:lnTo>
                    <a:pt x="466" y="486"/>
                  </a:lnTo>
                  <a:lnTo>
                    <a:pt x="466" y="486"/>
                  </a:lnTo>
                  <a:lnTo>
                    <a:pt x="468" y="478"/>
                  </a:lnTo>
                  <a:lnTo>
                    <a:pt x="470" y="474"/>
                  </a:lnTo>
                  <a:lnTo>
                    <a:pt x="476" y="464"/>
                  </a:lnTo>
                  <a:lnTo>
                    <a:pt x="486" y="456"/>
                  </a:lnTo>
                  <a:lnTo>
                    <a:pt x="492" y="456"/>
                  </a:lnTo>
                  <a:lnTo>
                    <a:pt x="498" y="454"/>
                  </a:lnTo>
                  <a:lnTo>
                    <a:pt x="498" y="454"/>
                  </a:lnTo>
                  <a:lnTo>
                    <a:pt x="498" y="454"/>
                  </a:lnTo>
                  <a:lnTo>
                    <a:pt x="570" y="454"/>
                  </a:lnTo>
                  <a:lnTo>
                    <a:pt x="570" y="454"/>
                  </a:lnTo>
                  <a:lnTo>
                    <a:pt x="570" y="454"/>
                  </a:lnTo>
                  <a:lnTo>
                    <a:pt x="582" y="456"/>
                  </a:lnTo>
                  <a:lnTo>
                    <a:pt x="594" y="458"/>
                  </a:lnTo>
                  <a:lnTo>
                    <a:pt x="604" y="464"/>
                  </a:lnTo>
                  <a:lnTo>
                    <a:pt x="614" y="470"/>
                  </a:lnTo>
                  <a:lnTo>
                    <a:pt x="614" y="470"/>
                  </a:lnTo>
                  <a:lnTo>
                    <a:pt x="614" y="470"/>
                  </a:lnTo>
                  <a:lnTo>
                    <a:pt x="632" y="484"/>
                  </a:lnTo>
                  <a:lnTo>
                    <a:pt x="644" y="500"/>
                  </a:lnTo>
                  <a:lnTo>
                    <a:pt x="644" y="500"/>
                  </a:lnTo>
                  <a:lnTo>
                    <a:pt x="644" y="500"/>
                  </a:lnTo>
                  <a:lnTo>
                    <a:pt x="656" y="520"/>
                  </a:lnTo>
                  <a:lnTo>
                    <a:pt x="664" y="540"/>
                  </a:lnTo>
                  <a:lnTo>
                    <a:pt x="670" y="560"/>
                  </a:lnTo>
                  <a:lnTo>
                    <a:pt x="672" y="582"/>
                  </a:lnTo>
                  <a:lnTo>
                    <a:pt x="672" y="582"/>
                  </a:lnTo>
                  <a:lnTo>
                    <a:pt x="672" y="742"/>
                  </a:lnTo>
                  <a:lnTo>
                    <a:pt x="672" y="742"/>
                  </a:lnTo>
                  <a:lnTo>
                    <a:pt x="670" y="764"/>
                  </a:lnTo>
                  <a:lnTo>
                    <a:pt x="662" y="784"/>
                  </a:lnTo>
                  <a:lnTo>
                    <a:pt x="654" y="802"/>
                  </a:lnTo>
                  <a:lnTo>
                    <a:pt x="640" y="818"/>
                  </a:lnTo>
                  <a:lnTo>
                    <a:pt x="624" y="830"/>
                  </a:lnTo>
                  <a:lnTo>
                    <a:pt x="608" y="840"/>
                  </a:lnTo>
                  <a:lnTo>
                    <a:pt x="588" y="846"/>
                  </a:lnTo>
                  <a:lnTo>
                    <a:pt x="566" y="848"/>
                  </a:lnTo>
                  <a:lnTo>
                    <a:pt x="566" y="848"/>
                  </a:lnTo>
                  <a:lnTo>
                    <a:pt x="106" y="848"/>
                  </a:lnTo>
                  <a:lnTo>
                    <a:pt x="106" y="848"/>
                  </a:lnTo>
                  <a:close/>
                </a:path>
              </a:pathLst>
            </a:custGeom>
            <a:solidFill>
              <a:srgbClr val="006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1280" y="1965"/>
              <a:ext cx="288" cy="348"/>
            </a:xfrm>
            <a:custGeom>
              <a:avLst/>
              <a:gdLst>
                <a:gd name="T0" fmla="*/ 12 w 288"/>
                <a:gd name="T1" fmla="*/ 332 h 348"/>
                <a:gd name="T2" fmla="*/ 12 w 288"/>
                <a:gd name="T3" fmla="*/ 332 h 348"/>
                <a:gd name="T4" fmla="*/ 6 w 288"/>
                <a:gd name="T5" fmla="*/ 324 h 348"/>
                <a:gd name="T6" fmla="*/ 4 w 288"/>
                <a:gd name="T7" fmla="*/ 316 h 348"/>
                <a:gd name="T8" fmla="*/ 2 w 288"/>
                <a:gd name="T9" fmla="*/ 308 h 348"/>
                <a:gd name="T10" fmla="*/ 0 w 288"/>
                <a:gd name="T11" fmla="*/ 300 h 348"/>
                <a:gd name="T12" fmla="*/ 0 w 288"/>
                <a:gd name="T13" fmla="*/ 300 h 348"/>
                <a:gd name="T14" fmla="*/ 0 w 288"/>
                <a:gd name="T15" fmla="*/ 26 h 348"/>
                <a:gd name="T16" fmla="*/ 0 w 288"/>
                <a:gd name="T17" fmla="*/ 26 h 348"/>
                <a:gd name="T18" fmla="*/ 2 w 288"/>
                <a:gd name="T19" fmla="*/ 16 h 348"/>
                <a:gd name="T20" fmla="*/ 8 w 288"/>
                <a:gd name="T21" fmla="*/ 8 h 348"/>
                <a:gd name="T22" fmla="*/ 16 w 288"/>
                <a:gd name="T23" fmla="*/ 2 h 348"/>
                <a:gd name="T24" fmla="*/ 28 w 288"/>
                <a:gd name="T25" fmla="*/ 0 h 348"/>
                <a:gd name="T26" fmla="*/ 28 w 288"/>
                <a:gd name="T27" fmla="*/ 0 h 348"/>
                <a:gd name="T28" fmla="*/ 28 w 288"/>
                <a:gd name="T29" fmla="*/ 0 h 348"/>
                <a:gd name="T30" fmla="*/ 38 w 288"/>
                <a:gd name="T31" fmla="*/ 2 h 348"/>
                <a:gd name="T32" fmla="*/ 46 w 288"/>
                <a:gd name="T33" fmla="*/ 8 h 348"/>
                <a:gd name="T34" fmla="*/ 52 w 288"/>
                <a:gd name="T35" fmla="*/ 16 h 348"/>
                <a:gd name="T36" fmla="*/ 54 w 288"/>
                <a:gd name="T37" fmla="*/ 26 h 348"/>
                <a:gd name="T38" fmla="*/ 54 w 288"/>
                <a:gd name="T39" fmla="*/ 26 h 348"/>
                <a:gd name="T40" fmla="*/ 54 w 288"/>
                <a:gd name="T41" fmla="*/ 290 h 348"/>
                <a:gd name="T42" fmla="*/ 252 w 288"/>
                <a:gd name="T43" fmla="*/ 208 h 348"/>
                <a:gd name="T44" fmla="*/ 252 w 288"/>
                <a:gd name="T45" fmla="*/ 208 h 348"/>
                <a:gd name="T46" fmla="*/ 262 w 288"/>
                <a:gd name="T47" fmla="*/ 206 h 348"/>
                <a:gd name="T48" fmla="*/ 272 w 288"/>
                <a:gd name="T49" fmla="*/ 208 h 348"/>
                <a:gd name="T50" fmla="*/ 280 w 288"/>
                <a:gd name="T51" fmla="*/ 214 h 348"/>
                <a:gd name="T52" fmla="*/ 286 w 288"/>
                <a:gd name="T53" fmla="*/ 224 h 348"/>
                <a:gd name="T54" fmla="*/ 286 w 288"/>
                <a:gd name="T55" fmla="*/ 224 h 348"/>
                <a:gd name="T56" fmla="*/ 286 w 288"/>
                <a:gd name="T57" fmla="*/ 224 h 348"/>
                <a:gd name="T58" fmla="*/ 288 w 288"/>
                <a:gd name="T59" fmla="*/ 234 h 348"/>
                <a:gd name="T60" fmla="*/ 286 w 288"/>
                <a:gd name="T61" fmla="*/ 244 h 348"/>
                <a:gd name="T62" fmla="*/ 280 w 288"/>
                <a:gd name="T63" fmla="*/ 252 h 348"/>
                <a:gd name="T64" fmla="*/ 272 w 288"/>
                <a:gd name="T65" fmla="*/ 258 h 348"/>
                <a:gd name="T66" fmla="*/ 272 w 288"/>
                <a:gd name="T67" fmla="*/ 258 h 348"/>
                <a:gd name="T68" fmla="*/ 66 w 288"/>
                <a:gd name="T69" fmla="*/ 344 h 348"/>
                <a:gd name="T70" fmla="*/ 66 w 288"/>
                <a:gd name="T71" fmla="*/ 344 h 348"/>
                <a:gd name="T72" fmla="*/ 56 w 288"/>
                <a:gd name="T73" fmla="*/ 346 h 348"/>
                <a:gd name="T74" fmla="*/ 46 w 288"/>
                <a:gd name="T75" fmla="*/ 348 h 348"/>
                <a:gd name="T76" fmla="*/ 46 w 288"/>
                <a:gd name="T77" fmla="*/ 348 h 348"/>
                <a:gd name="T78" fmla="*/ 46 w 288"/>
                <a:gd name="T79" fmla="*/ 348 h 348"/>
                <a:gd name="T80" fmla="*/ 46 w 288"/>
                <a:gd name="T81" fmla="*/ 348 h 348"/>
                <a:gd name="T82" fmla="*/ 46 w 288"/>
                <a:gd name="T83" fmla="*/ 348 h 348"/>
                <a:gd name="T84" fmla="*/ 46 w 288"/>
                <a:gd name="T85" fmla="*/ 348 h 348"/>
                <a:gd name="T86" fmla="*/ 36 w 288"/>
                <a:gd name="T87" fmla="*/ 346 h 348"/>
                <a:gd name="T88" fmla="*/ 28 w 288"/>
                <a:gd name="T89" fmla="*/ 344 h 348"/>
                <a:gd name="T90" fmla="*/ 20 w 288"/>
                <a:gd name="T91" fmla="*/ 338 h 348"/>
                <a:gd name="T92" fmla="*/ 12 w 288"/>
                <a:gd name="T93" fmla="*/ 332 h 348"/>
                <a:gd name="T94" fmla="*/ 12 w 288"/>
                <a:gd name="T95" fmla="*/ 3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348">
                  <a:moveTo>
                    <a:pt x="12" y="332"/>
                  </a:moveTo>
                  <a:lnTo>
                    <a:pt x="12" y="332"/>
                  </a:lnTo>
                  <a:lnTo>
                    <a:pt x="6" y="324"/>
                  </a:lnTo>
                  <a:lnTo>
                    <a:pt x="4" y="316"/>
                  </a:lnTo>
                  <a:lnTo>
                    <a:pt x="2" y="308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90"/>
                  </a:lnTo>
                  <a:lnTo>
                    <a:pt x="252" y="208"/>
                  </a:lnTo>
                  <a:lnTo>
                    <a:pt x="252" y="208"/>
                  </a:lnTo>
                  <a:lnTo>
                    <a:pt x="262" y="206"/>
                  </a:lnTo>
                  <a:lnTo>
                    <a:pt x="272" y="208"/>
                  </a:lnTo>
                  <a:lnTo>
                    <a:pt x="280" y="214"/>
                  </a:lnTo>
                  <a:lnTo>
                    <a:pt x="286" y="224"/>
                  </a:lnTo>
                  <a:lnTo>
                    <a:pt x="286" y="224"/>
                  </a:lnTo>
                  <a:lnTo>
                    <a:pt x="286" y="224"/>
                  </a:lnTo>
                  <a:lnTo>
                    <a:pt x="288" y="234"/>
                  </a:lnTo>
                  <a:lnTo>
                    <a:pt x="286" y="244"/>
                  </a:lnTo>
                  <a:lnTo>
                    <a:pt x="280" y="252"/>
                  </a:lnTo>
                  <a:lnTo>
                    <a:pt x="272" y="258"/>
                  </a:lnTo>
                  <a:lnTo>
                    <a:pt x="272" y="258"/>
                  </a:lnTo>
                  <a:lnTo>
                    <a:pt x="66" y="344"/>
                  </a:lnTo>
                  <a:lnTo>
                    <a:pt x="66" y="344"/>
                  </a:lnTo>
                  <a:lnTo>
                    <a:pt x="56" y="346"/>
                  </a:lnTo>
                  <a:lnTo>
                    <a:pt x="46" y="348"/>
                  </a:lnTo>
                  <a:lnTo>
                    <a:pt x="46" y="348"/>
                  </a:lnTo>
                  <a:lnTo>
                    <a:pt x="46" y="348"/>
                  </a:lnTo>
                  <a:lnTo>
                    <a:pt x="46" y="348"/>
                  </a:lnTo>
                  <a:lnTo>
                    <a:pt x="46" y="348"/>
                  </a:lnTo>
                  <a:lnTo>
                    <a:pt x="46" y="348"/>
                  </a:lnTo>
                  <a:lnTo>
                    <a:pt x="36" y="346"/>
                  </a:lnTo>
                  <a:lnTo>
                    <a:pt x="28" y="344"/>
                  </a:lnTo>
                  <a:lnTo>
                    <a:pt x="20" y="338"/>
                  </a:lnTo>
                  <a:lnTo>
                    <a:pt x="12" y="332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rgbClr val="9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651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3944235" y="435597"/>
            <a:ext cx="4568879" cy="33598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r" rtl="0">
              <a:lnSpc>
                <a:spcPct val="100000"/>
              </a:lnSpc>
              <a:buNone/>
              <a:defRPr lang="fr-FR" sz="2800" b="1" kern="1200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Titre de la diapositive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43" y="3445253"/>
            <a:ext cx="2196826" cy="3022222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8429625" y="6467475"/>
            <a:ext cx="649288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fld id="{EAE9AF26-6A72-4A8F-AA29-D3401AAE12B0}" type="slidenum">
              <a:rPr lang="fr-FR" sz="1400" b="1">
                <a:solidFill>
                  <a:schemeClr val="bg2"/>
                </a:solidFill>
                <a:latin typeface="Arial Unicode MS" pitchFamily="34" charset="-128"/>
              </a:rPr>
              <a:pPr>
                <a:defRPr/>
              </a:pPr>
              <a:t>‹N°›</a:t>
            </a:fld>
            <a:endParaRPr lang="fr-FR" sz="1400" b="1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08875" y="1422399"/>
            <a:ext cx="8107200" cy="4740275"/>
          </a:xfrm>
        </p:spPr>
        <p:txBody>
          <a:bodyPr/>
          <a:lstStyle>
            <a:lvl2pPr>
              <a:lnSpc>
                <a:spcPts val="1680"/>
              </a:lnSpc>
              <a:defRPr/>
            </a:lvl2pPr>
            <a:lvl3pPr>
              <a:lnSpc>
                <a:spcPts val="1440"/>
              </a:lnSpc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7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508875" y="1500037"/>
            <a:ext cx="5564379" cy="436230"/>
          </a:xfrm>
        </p:spPr>
        <p:txBody>
          <a:bodyPr anchor="ctr"/>
          <a:lstStyle>
            <a:lvl1pPr marL="0" indent="0">
              <a:buNone/>
              <a:defRPr sz="2400" b="1" i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08875" y="1936750"/>
            <a:ext cx="8107200" cy="4362600"/>
          </a:xfrm>
        </p:spPr>
        <p:txBody>
          <a:bodyPr/>
          <a:lstStyle>
            <a:lvl2pPr>
              <a:lnSpc>
                <a:spcPts val="1680"/>
              </a:lnSpc>
              <a:defRPr/>
            </a:lvl2pPr>
            <a:lvl3pPr>
              <a:lnSpc>
                <a:spcPts val="1440"/>
              </a:lnSpc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43" y="3445253"/>
            <a:ext cx="2196826" cy="3022222"/>
          </a:xfrm>
          <a:prstGeom prst="rect">
            <a:avLst/>
          </a:prstGeom>
        </p:spPr>
      </p:pic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429625" y="6467475"/>
            <a:ext cx="649288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fld id="{EAE9AF26-6A72-4A8F-AA29-D3401AAE12B0}" type="slidenum">
              <a:rPr lang="fr-FR" sz="1400" b="1">
                <a:solidFill>
                  <a:schemeClr val="bg2"/>
                </a:solidFill>
                <a:latin typeface="Arial Unicode MS" pitchFamily="34" charset="-128"/>
              </a:rPr>
              <a:pPr>
                <a:defRPr/>
              </a:pPr>
              <a:t>‹N°›</a:t>
            </a:fld>
            <a:endParaRPr lang="fr-FR" sz="1400" b="1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3944235" y="435597"/>
            <a:ext cx="4568879" cy="33598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r" rtl="0">
              <a:lnSpc>
                <a:spcPct val="100000"/>
              </a:lnSpc>
              <a:buNone/>
              <a:defRPr lang="fr-FR" sz="2800" b="1" kern="1200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158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43" y="3445253"/>
            <a:ext cx="2196826" cy="3022222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8429625" y="6467475"/>
            <a:ext cx="649288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fld id="{EAE9AF26-6A72-4A8F-AA29-D3401AAE12B0}" type="slidenum">
              <a:rPr lang="fr-FR" sz="1400" b="1">
                <a:solidFill>
                  <a:schemeClr val="bg2"/>
                </a:solidFill>
                <a:latin typeface="Arial Unicode MS" pitchFamily="34" charset="-128"/>
              </a:rPr>
              <a:pPr>
                <a:defRPr/>
              </a:pPr>
              <a:t>‹N°›</a:t>
            </a:fld>
            <a:endParaRPr lang="fr-FR" sz="1400" b="1" dirty="0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3944235" y="435597"/>
            <a:ext cx="4568879" cy="33598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r" rtl="0">
              <a:lnSpc>
                <a:spcPct val="100000"/>
              </a:lnSpc>
              <a:buNone/>
              <a:defRPr lang="fr-FR" sz="2800" b="1" kern="1200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95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419264"/>
            <a:ext cx="7772400" cy="89234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69496"/>
            <a:ext cx="7766222" cy="708230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sz="2000" b="1" i="1" cap="none" spc="0" baseline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Cliquez pour modifier le sous-titre de la présentation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74" y="1934142"/>
            <a:ext cx="2196826" cy="3022222"/>
          </a:xfrm>
          <a:prstGeom prst="rect">
            <a:avLst/>
          </a:prstGeom>
        </p:spPr>
      </p:pic>
      <p:pic>
        <p:nvPicPr>
          <p:cNvPr id="18" name="Image 26" descr="A2"/>
          <p:cNvPicPr>
            <a:picLocks noChangeAspect="1" noChangeArrowheads="1"/>
          </p:cNvPicPr>
          <p:nvPr userDrawn="1"/>
        </p:nvPicPr>
        <p:blipFill>
          <a:blip r:embed="rId3" cstate="print"/>
          <a:srcRect l="13776" t="31793" r="13818" b="41537"/>
          <a:stretch>
            <a:fillRect/>
          </a:stretch>
        </p:blipFill>
        <p:spPr bwMode="auto">
          <a:xfrm>
            <a:off x="174475" y="6096136"/>
            <a:ext cx="1691395" cy="62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048" r="-5313"/>
          <a:stretch/>
        </p:blipFill>
        <p:spPr>
          <a:xfrm>
            <a:off x="0" y="0"/>
            <a:ext cx="9629775" cy="1744801"/>
          </a:xfrm>
          <a:prstGeom prst="rect">
            <a:avLst/>
          </a:prstGeom>
        </p:spPr>
      </p:pic>
      <p:sp>
        <p:nvSpPr>
          <p:cNvPr id="1026" name="Rectangle 24" descr="Rayures étroites horizontales"/>
          <p:cNvSpPr>
            <a:spLocks noChangeArrowheads="1"/>
          </p:cNvSpPr>
          <p:nvPr/>
        </p:nvSpPr>
        <p:spPr bwMode="auto">
          <a:xfrm>
            <a:off x="0" y="6769100"/>
            <a:ext cx="9144000" cy="115888"/>
          </a:xfrm>
          <a:prstGeom prst="rect">
            <a:avLst/>
          </a:prstGeom>
          <a:pattFill prst="narHorz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sz="1400" b="1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400" y="1412875"/>
            <a:ext cx="81072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Premier niveau</a:t>
            </a:r>
          </a:p>
          <a:p>
            <a:pPr marL="812800" lvl="1" indent="-360000" algn="just" rtl="0" eaLnBrk="1" fontAlgn="base" hangingPunct="1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Verdana" pitchFamily="34" charset="0"/>
              <a:buChar char="●"/>
            </a:pPr>
            <a:r>
              <a:rPr lang="fr-FR" dirty="0" smtClean="0"/>
              <a:t>Deuxième niveau</a:t>
            </a:r>
          </a:p>
          <a:p>
            <a:pPr marL="1257300" lvl="2" indent="-324000" algn="just" rtl="0" eaLnBrk="1" fontAlgn="base" hangingPunct="1">
              <a:lnSpc>
                <a:spcPts val="1440"/>
              </a:lnSpc>
              <a:spcBef>
                <a:spcPct val="25000"/>
              </a:spcBef>
              <a:spcAft>
                <a:spcPct val="25000"/>
              </a:spcAft>
              <a:buClr>
                <a:schemeClr val="accent4"/>
              </a:buClr>
              <a:buSzPct val="110000"/>
              <a:buFont typeface="Wingdings" pitchFamily="2" charset="2"/>
              <a:buChar char=""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5" y="216610"/>
            <a:ext cx="1649627" cy="320400"/>
          </a:xfrm>
          <a:prstGeom prst="rect">
            <a:avLst/>
          </a:prstGeom>
        </p:spPr>
      </p:pic>
      <p:pic>
        <p:nvPicPr>
          <p:cNvPr id="6" name="Image 26" descr="A2"/>
          <p:cNvPicPr>
            <a:picLocks noChangeAspect="1" noChangeArrowheads="1"/>
          </p:cNvPicPr>
          <p:nvPr/>
        </p:nvPicPr>
        <p:blipFill>
          <a:blip r:embed="rId8" cstate="print"/>
          <a:srcRect l="13776" t="31793" r="13818" b="41537"/>
          <a:stretch>
            <a:fillRect/>
          </a:stretch>
        </p:blipFill>
        <p:spPr bwMode="auto">
          <a:xfrm>
            <a:off x="174475" y="6453188"/>
            <a:ext cx="72072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 de texte 35"/>
          <p:cNvSpPr txBox="1">
            <a:spLocks noChangeArrowheads="1"/>
          </p:cNvSpPr>
          <p:nvPr/>
        </p:nvSpPr>
        <p:spPr bwMode="auto">
          <a:xfrm>
            <a:off x="887755" y="6453188"/>
            <a:ext cx="5257863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fr-FR" dirty="0" smtClean="0">
                <a:solidFill>
                  <a:srgbClr val="5F5F5F"/>
                </a:solidFill>
                <a:latin typeface="Gill Sans MT" pitchFamily="34" charset="0"/>
              </a:rPr>
              <a:t>13/08/2014 </a:t>
            </a:r>
            <a:r>
              <a:rPr lang="fr-FR" dirty="0" smtClean="0">
                <a:solidFill>
                  <a:srgbClr val="5F5F5F"/>
                </a:solidFill>
                <a:latin typeface="Gill Sans MT" pitchFamily="34" charset="0"/>
              </a:rPr>
              <a:t>| ONEMA – Songe | Atelier de conception :</a:t>
            </a:r>
            <a:r>
              <a:rPr lang="fr-FR" baseline="0" dirty="0" smtClean="0">
                <a:solidFill>
                  <a:srgbClr val="5F5F5F"/>
                </a:solidFill>
                <a:latin typeface="Gill Sans MT" pitchFamily="34" charset="0"/>
              </a:rPr>
              <a:t> </a:t>
            </a:r>
            <a:r>
              <a:rPr lang="fr-FR" baseline="0" dirty="0" smtClean="0">
                <a:solidFill>
                  <a:srgbClr val="5F5F5F"/>
                </a:solidFill>
                <a:latin typeface="Gill Sans MT" pitchFamily="34" charset="0"/>
              </a:rPr>
              <a:t>Synchronisation</a:t>
            </a:r>
            <a:endParaRPr lang="fr-FR" dirty="0" smtClean="0">
              <a:solidFill>
                <a:srgbClr val="5F5F5F"/>
              </a:solidFill>
              <a:latin typeface="Gill Sans MT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04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42" r:id="rId2"/>
    <p:sldLayoutId id="2147484140" r:id="rId3"/>
    <p:sldLayoutId id="214748414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>
              <a:lumMod val="6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9pPr>
    </p:titleStyle>
    <p:bodyStyle>
      <a:lvl1pPr marL="360000" indent="-360000" algn="just" rtl="0" eaLnBrk="1" fontAlgn="base" hangingPunct="1">
        <a:lnSpc>
          <a:spcPts val="1920"/>
        </a:lnSpc>
        <a:spcBef>
          <a:spcPts val="1600"/>
        </a:spcBef>
        <a:spcAft>
          <a:spcPts val="400"/>
        </a:spcAft>
        <a:buClr>
          <a:schemeClr val="accent3"/>
        </a:buClr>
        <a:buSzPct val="110000"/>
        <a:buFont typeface="Wingdings 3" pitchFamily="18" charset="2"/>
        <a:buChar char=""/>
        <a:defRPr lang="fr-FR" sz="16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12800" indent="-360000" algn="just" rtl="0" eaLnBrk="1" fontAlgn="base" hangingPunct="1">
        <a:lnSpc>
          <a:spcPct val="100000"/>
        </a:lnSpc>
        <a:spcBef>
          <a:spcPct val="25000"/>
        </a:spcBef>
        <a:spcAft>
          <a:spcPct val="25000"/>
        </a:spcAft>
        <a:buClr>
          <a:schemeClr val="accent2"/>
        </a:buClr>
        <a:buSzPct val="120000"/>
        <a:buFont typeface="Verdana" pitchFamily="34" charset="0"/>
        <a:buChar char="●"/>
        <a:defRPr lang="fr-FR" sz="14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57300" indent="-324000" algn="just" rtl="0" eaLnBrk="1" fontAlgn="base" hangingPunct="1">
        <a:lnSpc>
          <a:spcPct val="150000"/>
        </a:lnSpc>
        <a:spcBef>
          <a:spcPct val="25000"/>
        </a:spcBef>
        <a:spcAft>
          <a:spcPct val="25000"/>
        </a:spcAft>
        <a:buClr>
          <a:schemeClr val="accent4"/>
        </a:buClr>
        <a:buSzPct val="110000"/>
        <a:buFont typeface="Wingdings" pitchFamily="2" charset="2"/>
        <a:buChar char=""/>
        <a:defRPr lang="fr-FR" sz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01800" indent="-288000" algn="just" rtl="0" eaLnBrk="1" fontAlgn="base" hangingPunct="1">
        <a:lnSpc>
          <a:spcPts val="1320"/>
        </a:lnSpc>
        <a:spcBef>
          <a:spcPct val="25000"/>
        </a:spcBef>
        <a:spcAft>
          <a:spcPct val="25000"/>
        </a:spcAft>
        <a:buClr>
          <a:schemeClr val="accent5">
            <a:lumMod val="75000"/>
          </a:schemeClr>
        </a:buClr>
        <a:buSzPct val="100000"/>
        <a:buFont typeface="Wingdings" pitchFamily="2" charset="2"/>
        <a:buChar char=""/>
        <a:defRPr lang="fr-FR" sz="11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427288" indent="-252000" algn="just" rtl="0" eaLnBrk="1" fontAlgn="base" hangingPunct="1">
        <a:lnSpc>
          <a:spcPts val="1200"/>
        </a:lnSpc>
        <a:spcBef>
          <a:spcPct val="25000"/>
        </a:spcBef>
        <a:spcAft>
          <a:spcPct val="25000"/>
        </a:spcAft>
        <a:buClr>
          <a:schemeClr val="tx2"/>
        </a:buClr>
        <a:buSzPct val="150000"/>
        <a:buFont typeface="Verdana" pitchFamily="34" charset="0"/>
        <a:buChar char="›"/>
        <a:defRPr lang="fr-FR" sz="10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8844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6pPr>
      <a:lvl7pPr marL="33416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7pPr>
      <a:lvl8pPr marL="37988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8pPr>
      <a:lvl9pPr marL="42560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048" r="-5313"/>
          <a:stretch/>
        </p:blipFill>
        <p:spPr>
          <a:xfrm>
            <a:off x="0" y="0"/>
            <a:ext cx="9629775" cy="1744801"/>
          </a:xfrm>
          <a:prstGeom prst="rect">
            <a:avLst/>
          </a:prstGeom>
        </p:spPr>
      </p:pic>
      <p:sp>
        <p:nvSpPr>
          <p:cNvPr id="1026" name="Rectangle 24" descr="Rayures étroites horizontales"/>
          <p:cNvSpPr>
            <a:spLocks noChangeArrowheads="1"/>
          </p:cNvSpPr>
          <p:nvPr/>
        </p:nvSpPr>
        <p:spPr bwMode="auto">
          <a:xfrm>
            <a:off x="0" y="6769100"/>
            <a:ext cx="9144000" cy="115888"/>
          </a:xfrm>
          <a:prstGeom prst="rect">
            <a:avLst/>
          </a:prstGeom>
          <a:pattFill prst="narHorz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sz="1400" b="1">
              <a:solidFill>
                <a:schemeClr val="bg2"/>
              </a:solidFill>
              <a:latin typeface="Arial Unicode MS" pitchFamily="34" charset="-128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400" y="1412875"/>
            <a:ext cx="81072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Premier niveau</a:t>
            </a:r>
          </a:p>
          <a:p>
            <a:pPr marL="812800" lvl="1" indent="-360000" algn="just" rtl="0" eaLnBrk="1" fontAlgn="base" hangingPunct="1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Verdana" pitchFamily="34" charset="0"/>
              <a:buChar char="●"/>
            </a:pPr>
            <a:r>
              <a:rPr lang="fr-FR" dirty="0" smtClean="0"/>
              <a:t>Deuxième niveau</a:t>
            </a:r>
          </a:p>
          <a:p>
            <a:pPr marL="1257300" lvl="2" indent="-324000" algn="just" rtl="0" eaLnBrk="1" fontAlgn="base" hangingPunct="1">
              <a:lnSpc>
                <a:spcPts val="1440"/>
              </a:lnSpc>
              <a:spcBef>
                <a:spcPct val="25000"/>
              </a:spcBef>
              <a:spcAft>
                <a:spcPct val="25000"/>
              </a:spcAft>
              <a:buClr>
                <a:schemeClr val="accent4"/>
              </a:buClr>
              <a:buSzPct val="110000"/>
              <a:buFont typeface="Wingdings" pitchFamily="2" charset="2"/>
              <a:buChar char=""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5" y="216610"/>
            <a:ext cx="1649627" cy="3204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r="5044"/>
          <a:stretch/>
        </p:blipFill>
        <p:spPr>
          <a:xfrm rot="10800000">
            <a:off x="-1" y="5197112"/>
            <a:ext cx="9144000" cy="1687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>
              <a:lumMod val="6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ill Sans MT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Gill Sans MT" pitchFamily="34" charset="0"/>
          <a:cs typeface="Arial" charset="0"/>
        </a:defRPr>
      </a:lvl9pPr>
    </p:titleStyle>
    <p:bodyStyle>
      <a:lvl1pPr marL="360000" indent="-360000" algn="just" rtl="0" eaLnBrk="1" fontAlgn="base" hangingPunct="1">
        <a:lnSpc>
          <a:spcPts val="1920"/>
        </a:lnSpc>
        <a:spcBef>
          <a:spcPts val="800"/>
        </a:spcBef>
        <a:spcAft>
          <a:spcPts val="400"/>
        </a:spcAft>
        <a:buClr>
          <a:schemeClr val="accent3"/>
        </a:buClr>
        <a:buSzPct val="110000"/>
        <a:buFont typeface="Wingdings 3" pitchFamily="18" charset="2"/>
        <a:buChar char=""/>
        <a:defRPr lang="fr-FR" sz="16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12800" indent="-360000" algn="just" rtl="0" eaLnBrk="1" fontAlgn="base" hangingPunct="1">
        <a:lnSpc>
          <a:spcPct val="100000"/>
        </a:lnSpc>
        <a:spcBef>
          <a:spcPct val="25000"/>
        </a:spcBef>
        <a:spcAft>
          <a:spcPct val="25000"/>
        </a:spcAft>
        <a:buClr>
          <a:schemeClr val="accent2"/>
        </a:buClr>
        <a:buSzPct val="120000"/>
        <a:buFont typeface="Verdana" pitchFamily="34" charset="0"/>
        <a:buChar char="●"/>
        <a:defRPr lang="fr-FR" sz="14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57300" indent="-324000" algn="just" rtl="0" eaLnBrk="1" fontAlgn="base" hangingPunct="1">
        <a:lnSpc>
          <a:spcPct val="150000"/>
        </a:lnSpc>
        <a:spcBef>
          <a:spcPct val="25000"/>
        </a:spcBef>
        <a:spcAft>
          <a:spcPct val="25000"/>
        </a:spcAft>
        <a:buClr>
          <a:schemeClr val="accent4"/>
        </a:buClr>
        <a:buSzPct val="110000"/>
        <a:buFont typeface="Wingdings" pitchFamily="2" charset="2"/>
        <a:buChar char=""/>
        <a:defRPr lang="fr-FR" sz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01800" indent="-288000" algn="just" rtl="0" eaLnBrk="1" fontAlgn="base" hangingPunct="1">
        <a:lnSpc>
          <a:spcPts val="1320"/>
        </a:lnSpc>
        <a:spcBef>
          <a:spcPct val="25000"/>
        </a:spcBef>
        <a:spcAft>
          <a:spcPct val="25000"/>
        </a:spcAft>
        <a:buClr>
          <a:schemeClr val="accent5">
            <a:lumMod val="75000"/>
          </a:schemeClr>
        </a:buClr>
        <a:buSzPct val="100000"/>
        <a:buFont typeface="Wingdings" pitchFamily="2" charset="2"/>
        <a:buChar char=""/>
        <a:defRPr lang="fr-FR" sz="11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427288" indent="-252000" algn="just" rtl="0" eaLnBrk="1" fontAlgn="base" hangingPunct="1">
        <a:lnSpc>
          <a:spcPts val="1200"/>
        </a:lnSpc>
        <a:spcBef>
          <a:spcPct val="25000"/>
        </a:spcBef>
        <a:spcAft>
          <a:spcPct val="25000"/>
        </a:spcAft>
        <a:buClr>
          <a:schemeClr val="tx2"/>
        </a:buClr>
        <a:buSzPct val="150000"/>
        <a:buFont typeface="Verdana" pitchFamily="34" charset="0"/>
        <a:buChar char="›"/>
        <a:defRPr lang="fr-FR" sz="10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8844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6pPr>
      <a:lvl7pPr marL="33416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7pPr>
      <a:lvl8pPr marL="37988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8pPr>
      <a:lvl9pPr marL="4256088" indent="-277813" algn="l" rtl="0" eaLnBrk="1" fontAlgn="base" hangingPunct="1">
        <a:spcBef>
          <a:spcPct val="25000"/>
        </a:spcBef>
        <a:spcAft>
          <a:spcPct val="25000"/>
        </a:spcAft>
        <a:buClr>
          <a:srgbClr val="DDDDDD"/>
        </a:buClr>
        <a:buSzPct val="120000"/>
        <a:buChar char="•"/>
        <a:defRPr sz="11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419264"/>
            <a:ext cx="8389621" cy="892348"/>
          </a:xfrm>
        </p:spPr>
        <p:txBody>
          <a:bodyPr/>
          <a:lstStyle/>
          <a:p>
            <a:r>
              <a:rPr lang="fr-FR" dirty="0" smtClean="0"/>
              <a:t>Atelier de spécification SONGE - </a:t>
            </a:r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AMOAt</a:t>
            </a:r>
            <a:r>
              <a:rPr lang="fr-FR" dirty="0" smtClean="0"/>
              <a:t> </a:t>
            </a:r>
            <a:r>
              <a:rPr lang="fr-FR" dirty="0"/>
              <a:t>pour une veille technologique et l’élaboration des spécifications d’un outil nomade cible version 1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44436"/>
              </p:ext>
            </p:extLst>
          </p:nvPr>
        </p:nvGraphicFramePr>
        <p:xfrm>
          <a:off x="752475" y="4468495"/>
          <a:ext cx="3219450" cy="74168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895409"/>
                <a:gridCol w="232404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Version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55A9E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libri" pitchFamily="34" charset="0"/>
                        </a:rPr>
                        <a:t>1.0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Date</a:t>
                      </a:r>
                      <a:endParaRPr lang="fr-FR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55A9E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libri" pitchFamily="34" charset="0"/>
                        </a:rPr>
                        <a:t>Mercredi 13 août 2014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R:\ONEMA\SONGE\02 - CR\XXXXXXXX - Réunion de lancement\@source\Logo_One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31" y="163773"/>
            <a:ext cx="2295868" cy="9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 bwMode="auto">
          <a:xfrm>
            <a:off x="2908488" y="2009193"/>
            <a:ext cx="2789853" cy="2382981"/>
          </a:xfrm>
          <a:prstGeom prst="roundRect">
            <a:avLst>
              <a:gd name="adj" fmla="val 876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Processus métier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65926" y="639694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Stratégie de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928454" y="1354452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Programme opérationnel des contrôles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090982" y="2069210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Préparation relevé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253510" y="2783968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Saisie relevé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090982" y="3498726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Validation relevé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28454" y="4213484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Bilan des contrôles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28454" y="5391928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Suites (Justice)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en angle 11"/>
          <p:cNvCxnSpPr>
            <a:stCxn id="4" idx="3"/>
            <a:endCxn id="5" idx="0"/>
          </p:cNvCxnSpPr>
          <p:nvPr/>
        </p:nvCxnSpPr>
        <p:spPr bwMode="auto">
          <a:xfrm>
            <a:off x="1928454" y="997073"/>
            <a:ext cx="581264" cy="357379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en angle 12"/>
          <p:cNvCxnSpPr/>
          <p:nvPr/>
        </p:nvCxnSpPr>
        <p:spPr bwMode="auto">
          <a:xfrm>
            <a:off x="3090982" y="1714116"/>
            <a:ext cx="581264" cy="357379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 bwMode="auto">
          <a:xfrm>
            <a:off x="4253510" y="2426589"/>
            <a:ext cx="581264" cy="357379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7" idx="2"/>
            <a:endCxn id="8" idx="3"/>
          </p:cNvCxnSpPr>
          <p:nvPr/>
        </p:nvCxnSpPr>
        <p:spPr bwMode="auto">
          <a:xfrm rot="5400000">
            <a:off x="4365453" y="3386783"/>
            <a:ext cx="357379" cy="58126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0"/>
            <a:endCxn id="6" idx="2"/>
          </p:cNvCxnSpPr>
          <p:nvPr/>
        </p:nvCxnSpPr>
        <p:spPr bwMode="auto">
          <a:xfrm flipV="1">
            <a:off x="3672246" y="2783968"/>
            <a:ext cx="0" cy="71475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en angle 18"/>
          <p:cNvCxnSpPr/>
          <p:nvPr/>
        </p:nvCxnSpPr>
        <p:spPr bwMode="auto">
          <a:xfrm rot="5400000">
            <a:off x="3202924" y="4101542"/>
            <a:ext cx="357379" cy="58126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5" idx="2"/>
          </p:cNvCxnSpPr>
          <p:nvPr/>
        </p:nvCxnSpPr>
        <p:spPr bwMode="auto">
          <a:xfrm flipV="1">
            <a:off x="2509718" y="2069210"/>
            <a:ext cx="0" cy="214427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9" idx="1"/>
            <a:endCxn id="4" idx="2"/>
          </p:cNvCxnSpPr>
          <p:nvPr/>
        </p:nvCxnSpPr>
        <p:spPr bwMode="auto">
          <a:xfrm rot="10800000">
            <a:off x="1347190" y="1354453"/>
            <a:ext cx="581264" cy="3216411"/>
          </a:xfrm>
          <a:prstGeom prst="bentConnector2">
            <a:avLst/>
          </a:prstGeom>
          <a:ln>
            <a:prstDash val="dash"/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9" idx="2"/>
            <a:endCxn id="10" idx="0"/>
          </p:cNvCxnSpPr>
          <p:nvPr/>
        </p:nvCxnSpPr>
        <p:spPr bwMode="auto">
          <a:xfrm>
            <a:off x="2509718" y="4928242"/>
            <a:ext cx="0" cy="46368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 bwMode="auto">
          <a:xfrm>
            <a:off x="4253510" y="997073"/>
            <a:ext cx="0" cy="5251327"/>
          </a:xfrm>
          <a:prstGeom prst="line">
            <a:avLst/>
          </a:prstGeom>
          <a:solidFill>
            <a:srgbClr val="FFCC00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en angle 21"/>
          <p:cNvCxnSpPr/>
          <p:nvPr/>
        </p:nvCxnSpPr>
        <p:spPr bwMode="auto">
          <a:xfrm rot="5400000">
            <a:off x="5519652" y="2672025"/>
            <a:ext cx="357379" cy="58126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407709" y="2069210"/>
            <a:ext cx="1162528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Contrôle « spontané »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Connecteur en angle 25"/>
          <p:cNvCxnSpPr>
            <a:stCxn id="4" idx="3"/>
            <a:endCxn id="24" idx="3"/>
          </p:cNvCxnSpPr>
          <p:nvPr/>
        </p:nvCxnSpPr>
        <p:spPr bwMode="auto">
          <a:xfrm>
            <a:off x="1928454" y="997073"/>
            <a:ext cx="4641783" cy="1429516"/>
          </a:xfrm>
          <a:prstGeom prst="bentConnector3">
            <a:avLst>
              <a:gd name="adj1" fmla="val 104925"/>
            </a:avLst>
          </a:prstGeom>
          <a:ln>
            <a:prstDash val="dash"/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5" idx="3"/>
            <a:endCxn id="24" idx="3"/>
          </p:cNvCxnSpPr>
          <p:nvPr/>
        </p:nvCxnSpPr>
        <p:spPr bwMode="auto">
          <a:xfrm>
            <a:off x="3090982" y="1711831"/>
            <a:ext cx="3479255" cy="714758"/>
          </a:xfrm>
          <a:prstGeom prst="bentConnector3">
            <a:avLst>
              <a:gd name="adj1" fmla="val 106570"/>
            </a:avLst>
          </a:prstGeom>
          <a:ln>
            <a:prstDash val="dash"/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 bwMode="auto">
          <a:xfrm>
            <a:off x="6036906" y="4329793"/>
            <a:ext cx="2789853" cy="2124269"/>
          </a:xfrm>
          <a:prstGeom prst="roundRect">
            <a:avLst>
              <a:gd name="adj" fmla="val 876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127032" y="4439572"/>
            <a:ext cx="1276807" cy="7147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Récupération éléments pour le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 bwMode="auto">
          <a:xfrm>
            <a:off x="7528555" y="4419145"/>
            <a:ext cx="0" cy="1893203"/>
          </a:xfrm>
          <a:prstGeom prst="line">
            <a:avLst/>
          </a:prstGeom>
          <a:solidFill>
            <a:srgbClr val="FFCC00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à coins arrondis 30"/>
          <p:cNvSpPr/>
          <p:nvPr/>
        </p:nvSpPr>
        <p:spPr>
          <a:xfrm>
            <a:off x="7528555" y="5214507"/>
            <a:ext cx="1162528" cy="41132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Réalisation du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184171" y="5625833"/>
            <a:ext cx="1162528" cy="6582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Envoi des résultats du contrôle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necteur en angle 34"/>
          <p:cNvCxnSpPr>
            <a:stCxn id="28" idx="3"/>
            <a:endCxn id="31" idx="0"/>
          </p:cNvCxnSpPr>
          <p:nvPr/>
        </p:nvCxnSpPr>
        <p:spPr bwMode="auto">
          <a:xfrm>
            <a:off x="7403839" y="4796951"/>
            <a:ext cx="705980" cy="417556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31" idx="2"/>
            <a:endCxn id="34" idx="3"/>
          </p:cNvCxnSpPr>
          <p:nvPr/>
        </p:nvCxnSpPr>
        <p:spPr bwMode="auto">
          <a:xfrm rot="5400000">
            <a:off x="7563691" y="5408841"/>
            <a:ext cx="329136" cy="76312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 bwMode="auto">
          <a:xfrm>
            <a:off x="5698341" y="4329793"/>
            <a:ext cx="338565" cy="1586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2444620" y="435597"/>
            <a:ext cx="6068495" cy="335989"/>
          </a:xfrm>
        </p:spPr>
        <p:txBody>
          <a:bodyPr/>
          <a:lstStyle/>
          <a:p>
            <a:r>
              <a:rPr lang="fr-FR" dirty="0" smtClean="0"/>
              <a:t>Fonctionnalités liées à la </a:t>
            </a:r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Sélectionner les informations de contrôle à charger dans le dispositif</a:t>
            </a:r>
          </a:p>
          <a:p>
            <a:pPr lvl="1"/>
            <a:r>
              <a:rPr lang="fr-FR" dirty="0" smtClean="0"/>
              <a:t>Sélectionner l’ensemble des éléments d’un contrôle préparé « au bureau » : fiches de contrôle pré-remplies / initialisées…</a:t>
            </a:r>
          </a:p>
          <a:p>
            <a:pPr lvl="1"/>
            <a:r>
              <a:rPr lang="fr-FR" dirty="0" smtClean="0"/>
              <a:t>Sélectionner certains éléments d’un contr</a:t>
            </a:r>
            <a:r>
              <a:rPr lang="fr-FR" dirty="0" smtClean="0"/>
              <a:t>ôle préparé (par exemple, ne pas choisir l’ensemble des pièces bureautiques jointes à un dossier…)</a:t>
            </a:r>
            <a:endParaRPr lang="fr-FR" dirty="0" smtClean="0"/>
          </a:p>
          <a:p>
            <a:r>
              <a:rPr lang="fr-FR" b="1" dirty="0" smtClean="0"/>
              <a:t>Sélectionner </a:t>
            </a:r>
            <a:r>
              <a:rPr lang="fr-FR" b="1" dirty="0" smtClean="0"/>
              <a:t>des éléments cartographiques à charger sur le dispositif en vue du contrôle</a:t>
            </a:r>
          </a:p>
          <a:p>
            <a:pPr lvl="1"/>
            <a:r>
              <a:rPr lang="fr-FR" dirty="0" smtClean="0"/>
              <a:t>Fonds de carte spécifiques à un contrôle, autres éléments (à déterminer)</a:t>
            </a:r>
          </a:p>
          <a:p>
            <a:pPr lvl="1"/>
            <a:r>
              <a:rPr lang="fr-FR" dirty="0" smtClean="0"/>
              <a:t>Eléments vectoriels non directement liés à un contrôle (les éléments liés à un contrôle seront sélectionnés grâce à la fonctionnalité précédente)</a:t>
            </a:r>
          </a:p>
          <a:p>
            <a:r>
              <a:rPr lang="fr-FR" b="1" dirty="0" smtClean="0"/>
              <a:t>Lancer le transfert des éléments sélectionnés</a:t>
            </a:r>
          </a:p>
          <a:p>
            <a:r>
              <a:rPr lang="fr-FR" b="1" dirty="0" smtClean="0"/>
              <a:t>Demander la mise à jour des éléments cartographiques permanents sur le dispositif</a:t>
            </a:r>
          </a:p>
          <a:p>
            <a:r>
              <a:rPr lang="fr-FR" b="1" dirty="0" smtClean="0"/>
              <a:t>Demander la mise à jour des référentiels métier présents sur le dispositif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7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2444620" y="435597"/>
            <a:ext cx="6068495" cy="335989"/>
          </a:xfrm>
        </p:spPr>
        <p:txBody>
          <a:bodyPr/>
          <a:lstStyle/>
          <a:p>
            <a:r>
              <a:rPr lang="fr-FR" dirty="0" smtClean="0"/>
              <a:t>Fonctionnalités liées à la </a:t>
            </a:r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Déclencher l’envoi des résultats  des contrôles</a:t>
            </a:r>
          </a:p>
          <a:p>
            <a:pPr lvl="1"/>
            <a:r>
              <a:rPr lang="fr-FR" dirty="0" smtClean="0"/>
              <a:t>Envoi de l’ensemble des données dans l’état requis ?</a:t>
            </a:r>
          </a:p>
          <a:p>
            <a:pPr lvl="1"/>
            <a:r>
              <a:rPr lang="fr-FR" dirty="0" smtClean="0"/>
              <a:t>Sélection des contrôles pour lesquels on veut effectivement envoyer les résultats ?</a:t>
            </a:r>
            <a:endParaRPr lang="fr-FR" dirty="0" smtClean="0"/>
          </a:p>
          <a:p>
            <a:r>
              <a:rPr lang="fr-FR" b="1" dirty="0" smtClean="0"/>
              <a:t>Déclencher l’envoi des autres éléments générés sur le dispositif</a:t>
            </a:r>
          </a:p>
          <a:p>
            <a:pPr lvl="1"/>
            <a:r>
              <a:rPr lang="fr-FR" dirty="0" smtClean="0"/>
              <a:t>Notes</a:t>
            </a:r>
          </a:p>
          <a:p>
            <a:pPr lvl="1"/>
            <a:r>
              <a:rPr lang="fr-FR" dirty="0" smtClean="0"/>
              <a:t>Photographies non liées à un contrôle</a:t>
            </a:r>
          </a:p>
          <a:p>
            <a:r>
              <a:rPr lang="fr-FR" b="1" dirty="0" smtClean="0"/>
              <a:t>Gérer la suppression des données</a:t>
            </a:r>
          </a:p>
          <a:p>
            <a:pPr lvl="1"/>
            <a:r>
              <a:rPr lang="fr-FR" dirty="0" smtClean="0"/>
              <a:t>Suppression des données présentes sur le dispositif et ayant été transmises au SI</a:t>
            </a:r>
          </a:p>
          <a:p>
            <a:pPr lvl="1"/>
            <a:r>
              <a:rPr lang="fr-FR" dirty="0" smtClean="0"/>
              <a:t>Suppression des données obsolètes</a:t>
            </a:r>
          </a:p>
          <a:p>
            <a:pPr lvl="2"/>
            <a:r>
              <a:rPr lang="fr-FR" dirty="0" smtClean="0"/>
              <a:t>Données d’historique arrivées à échéance</a:t>
            </a:r>
          </a:p>
          <a:p>
            <a:pPr lvl="2"/>
            <a:r>
              <a:rPr lang="fr-FR" dirty="0" smtClean="0"/>
              <a:t>Autres données à supprimer ?</a:t>
            </a:r>
          </a:p>
          <a:p>
            <a:pPr lvl="1"/>
            <a:r>
              <a:rPr lang="fr-FR" dirty="0" smtClean="0"/>
              <a:t>Suppression de données sur demande de l’utilisateur</a:t>
            </a:r>
          </a:p>
          <a:p>
            <a:pPr lvl="2"/>
            <a:r>
              <a:rPr lang="fr-FR" dirty="0" smtClean="0"/>
              <a:t>Suppression de résultats stockés pour historique temporaire, par exemple</a:t>
            </a:r>
          </a:p>
          <a:p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9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08875" y="1129004"/>
            <a:ext cx="8107200" cy="51703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déclenchement des fonctionnalités de synchronisation peut se faire :</a:t>
            </a:r>
          </a:p>
          <a:p>
            <a:r>
              <a:rPr lang="fr-FR" dirty="0" smtClean="0"/>
              <a:t>De façon automatique, en fonction de critères externes :</a:t>
            </a:r>
          </a:p>
          <a:p>
            <a:pPr lvl="1"/>
            <a:r>
              <a:rPr lang="fr-FR" dirty="0" smtClean="0"/>
              <a:t>Calendrier (obsolescence des données, atteinte d’une échéance programmée, …)</a:t>
            </a:r>
          </a:p>
          <a:p>
            <a:pPr lvl="1"/>
            <a:r>
              <a:rPr lang="fr-FR" dirty="0" smtClean="0"/>
              <a:t>Notification par le SI centralisé </a:t>
            </a:r>
          </a:p>
          <a:p>
            <a:pPr lvl="1"/>
            <a:r>
              <a:rPr lang="fr-FR" dirty="0" smtClean="0"/>
              <a:t>Etat métier des données (voir états définis lors de la conception du prototype)</a:t>
            </a:r>
          </a:p>
          <a:p>
            <a:r>
              <a:rPr lang="fr-FR" dirty="0" smtClean="0"/>
              <a:t>Sur demande de l’utilisateur</a:t>
            </a:r>
          </a:p>
          <a:p>
            <a:pPr lvl="1"/>
            <a:r>
              <a:rPr lang="fr-FR" dirty="0" smtClean="0"/>
              <a:t>Au niveau du SI centralisé  (ce qui revient, du point de vue de Songe, à un déclenchement automatique sur notification du SI centralisé)</a:t>
            </a:r>
          </a:p>
          <a:p>
            <a:pPr lvl="1"/>
            <a:r>
              <a:rPr lang="fr-FR" dirty="0" smtClean="0"/>
              <a:t>Au niveau du dispositif, en lançant manuellement l’opération de synchronisation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2146041" y="435597"/>
            <a:ext cx="6367073" cy="335989"/>
          </a:xfrm>
        </p:spPr>
        <p:txBody>
          <a:bodyPr/>
          <a:lstStyle/>
          <a:p>
            <a:r>
              <a:rPr lang="fr-FR" dirty="0" smtClean="0"/>
              <a:t>Modalités </a:t>
            </a:r>
            <a:r>
              <a:rPr lang="fr-FR" dirty="0" smtClean="0"/>
              <a:t>de synchronisation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Synchronisation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Pour la plupart des données, il ne s’agit pas à proprement parler d’une synchronisation puisque :</a:t>
            </a:r>
          </a:p>
          <a:p>
            <a:pPr lvl="1"/>
            <a:r>
              <a:rPr lang="fr-FR" dirty="0" smtClean="0"/>
              <a:t>Le dispositif mobile n’a pas vocation à être en permanence une copie des éléments présents sur le serveur ou sur le poste de travail fixe d’un utilisateur</a:t>
            </a:r>
          </a:p>
          <a:p>
            <a:pPr lvl="1"/>
            <a:r>
              <a:rPr lang="fr-FR" dirty="0" smtClean="0"/>
              <a:t>Les éléments concernant un contrôle (notamment les résultats) n’ont plus (au-delà d’un temps à déterminer) d’intérêt à être stockés sur le dispositif</a:t>
            </a:r>
          </a:p>
          <a:p>
            <a:pPr lvl="1"/>
            <a:r>
              <a:rPr lang="fr-FR" dirty="0" smtClean="0"/>
              <a:t>Certaines données changent de nature (on passe d’un mode « modification » à un mode « consultation uniquement ») suite à l’envoi des données depuis le dispositif vers le SI centralisé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On parlera plutôt de synchronisation en ce qui concerne les éléments qui doivent figurer de façon permanente sur le dispositif, tels que :</a:t>
            </a:r>
          </a:p>
          <a:p>
            <a:pPr lvl="1"/>
            <a:r>
              <a:rPr lang="fr-FR" dirty="0" smtClean="0"/>
              <a:t>Les référentiels</a:t>
            </a:r>
          </a:p>
          <a:p>
            <a:pPr lvl="1"/>
            <a:r>
              <a:rPr lang="fr-FR" dirty="0" smtClean="0"/>
              <a:t>Les éléments cartographiques permanents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6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6" y="3561546"/>
            <a:ext cx="3885723" cy="3606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6846" y="1715302"/>
            <a:ext cx="5617154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ateliers et le périmètre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concepts manipulés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 processus métier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exigences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Pistes de travail et points à arbitrer</a:t>
            </a:r>
          </a:p>
        </p:txBody>
      </p:sp>
    </p:spTree>
    <p:extLst>
      <p:ext uri="{BB962C8B-B14F-4D97-AF65-F5344CB8AC3E}">
        <p14:creationId xmlns:p14="http://schemas.microsoft.com/office/powerpoint/2010/main" val="41817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8875" y="1201479"/>
            <a:ext cx="8107200" cy="5097871"/>
          </a:xfrm>
        </p:spPr>
        <p:txBody>
          <a:bodyPr/>
          <a:lstStyle/>
          <a:p>
            <a:r>
              <a:rPr lang="fr-FR" dirty="0" smtClean="0"/>
              <a:t>Données concernant les contrôles</a:t>
            </a:r>
          </a:p>
          <a:p>
            <a:pPr lvl="1"/>
            <a:r>
              <a:rPr lang="fr-FR" dirty="0" smtClean="0"/>
              <a:t>La synchronisation a lieu à chaque préparation du contrôle</a:t>
            </a:r>
          </a:p>
          <a:p>
            <a:pPr lvl="2"/>
            <a:r>
              <a:rPr lang="fr-FR" dirty="0" smtClean="0"/>
              <a:t>Cette phase n’a évidemment pas lieu pour les contrôles « en flagrance » qui sont initiés directement sur le terrain, grâce au dispositif Songe</a:t>
            </a:r>
          </a:p>
          <a:p>
            <a:pPr lvl="1"/>
            <a:r>
              <a:rPr lang="fr-FR" dirty="0" smtClean="0"/>
              <a:t>L’envoi des résultats d’un contrôle a lieu systématiquement suite à validation des données du contrôle sur le dispositif Songe</a:t>
            </a:r>
          </a:p>
          <a:p>
            <a:r>
              <a:rPr lang="fr-FR" dirty="0" smtClean="0"/>
              <a:t>Données générées sur le dispositif mais non liées à un contrôle</a:t>
            </a:r>
          </a:p>
          <a:p>
            <a:pPr lvl="1"/>
            <a:r>
              <a:rPr lang="fr-FR" dirty="0" smtClean="0"/>
              <a:t>Ces données sont synchronisées uniquement sur demande de l’utilisateur</a:t>
            </a:r>
          </a:p>
          <a:p>
            <a:pPr lvl="2"/>
            <a:r>
              <a:rPr lang="fr-FR" dirty="0" smtClean="0"/>
              <a:t>Possibilité d’un paramètre de configuration sur le dispositif demandant l’envoi systématique de ces données ?</a:t>
            </a:r>
            <a:endParaRPr lang="fr-FR" dirty="0" smtClean="0"/>
          </a:p>
          <a:p>
            <a:r>
              <a:rPr lang="fr-FR" dirty="0" smtClean="0"/>
              <a:t>Données des référentiels</a:t>
            </a:r>
          </a:p>
          <a:p>
            <a:pPr lvl="1"/>
            <a:r>
              <a:rPr lang="fr-FR" dirty="0" smtClean="0"/>
              <a:t>Déclenchement à intervalle programmé ou sur notification du SI centralisé</a:t>
            </a:r>
          </a:p>
          <a:p>
            <a:r>
              <a:rPr lang="fr-FR" dirty="0" smtClean="0"/>
              <a:t>Données cartographiques « permanentes »</a:t>
            </a:r>
          </a:p>
          <a:p>
            <a:pPr lvl="1"/>
            <a:r>
              <a:rPr lang="fr-FR" dirty="0" smtClean="0"/>
              <a:t>A priori chargées sur le système, en dehors des processus de synchronisation ?</a:t>
            </a:r>
          </a:p>
          <a:p>
            <a:pPr lvl="1"/>
            <a:r>
              <a:rPr lang="fr-FR" dirty="0" smtClean="0"/>
              <a:t>Il faudra donc prévoir les interfaces utilisateur correspondant à ces opérations de mise à jour</a:t>
            </a:r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009901" y="435597"/>
            <a:ext cx="5503214" cy="335989"/>
          </a:xfrm>
        </p:spPr>
        <p:txBody>
          <a:bodyPr/>
          <a:lstStyle/>
          <a:p>
            <a:r>
              <a:rPr lang="fr-FR" dirty="0" smtClean="0"/>
              <a:t>Fréquence et durée (1/2)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8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08875" y="1379220"/>
            <a:ext cx="8107200" cy="4920130"/>
          </a:xfrm>
        </p:spPr>
        <p:txBody>
          <a:bodyPr/>
          <a:lstStyle/>
          <a:p>
            <a:r>
              <a:rPr lang="fr-FR" dirty="0"/>
              <a:t>Durée de la synchronisation</a:t>
            </a:r>
          </a:p>
          <a:p>
            <a:pPr lvl="1"/>
            <a:r>
              <a:rPr lang="fr-FR" dirty="0"/>
              <a:t>Quel est le temps total acceptable pour l’opération de synchronisation ?</a:t>
            </a:r>
          </a:p>
          <a:p>
            <a:pPr lvl="1"/>
            <a:r>
              <a:rPr lang="fr-FR" dirty="0"/>
              <a:t>Les données concernant la préparation des contrôles sont a priori très rapides à transmettre (données textuelles ou vecteurs) sauf dans le cas de la récupération d’éléments cartographiques plus </a:t>
            </a:r>
            <a:r>
              <a:rPr lang="fr-FR" dirty="0" smtClean="0"/>
              <a:t>importants</a:t>
            </a:r>
          </a:p>
          <a:p>
            <a:pPr lvl="1"/>
            <a:r>
              <a:rPr lang="fr-FR" dirty="0" smtClean="0"/>
              <a:t>Les données de résultat sont moyennement volumineuses, en fonction du nombre de photographies liées à un contrôle</a:t>
            </a:r>
          </a:p>
          <a:p>
            <a:pPr lvl="1"/>
            <a:r>
              <a:rPr lang="fr-FR" dirty="0" smtClean="0"/>
              <a:t>Une mise à jour d’une couche vectorielle (pour une carte) peut être envisagée en mode « synchronisation », mais pas la mise à jour d’un fond de carte ou de vues ortho-photographiques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2659381" y="435597"/>
            <a:ext cx="5853734" cy="335989"/>
          </a:xfrm>
        </p:spPr>
        <p:txBody>
          <a:bodyPr/>
          <a:lstStyle/>
          <a:p>
            <a:r>
              <a:rPr lang="fr-FR" dirty="0" smtClean="0"/>
              <a:t>Fréquence et durée (2/2)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6" y="4071909"/>
            <a:ext cx="5652501" cy="3606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6846" y="1715302"/>
            <a:ext cx="5617154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ateliers et le périmètre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concepts manipulés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 processus métier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exigences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Pistes de travail et points à arbitrer</a:t>
            </a:r>
          </a:p>
        </p:txBody>
      </p:sp>
    </p:spTree>
    <p:extLst>
      <p:ext uri="{BB962C8B-B14F-4D97-AF65-F5344CB8AC3E}">
        <p14:creationId xmlns:p14="http://schemas.microsoft.com/office/powerpoint/2010/main" val="28154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3062177" y="435597"/>
            <a:ext cx="5450937" cy="335989"/>
          </a:xfrm>
        </p:spPr>
        <p:txBody>
          <a:bodyPr/>
          <a:lstStyle/>
          <a:p>
            <a:r>
              <a:rPr lang="fr-FR" dirty="0" smtClean="0"/>
              <a:t>Points à arbitrer / détailler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56500" y="1040622"/>
            <a:ext cx="8107200" cy="4740275"/>
          </a:xfrm>
        </p:spPr>
        <p:txBody>
          <a:bodyPr/>
          <a:lstStyle/>
          <a:p>
            <a:r>
              <a:rPr lang="fr-FR" dirty="0" smtClean="0"/>
              <a:t>Moyens mis à disposition des utilisateurs pour la synchronisation</a:t>
            </a:r>
          </a:p>
          <a:p>
            <a:pPr lvl="1"/>
            <a:r>
              <a:rPr lang="fr-FR" dirty="0" smtClean="0"/>
              <a:t>Connexion </a:t>
            </a:r>
            <a:r>
              <a:rPr lang="fr-FR" dirty="0" err="1" smtClean="0"/>
              <a:t>WiFi</a:t>
            </a:r>
            <a:r>
              <a:rPr lang="fr-FR" dirty="0" smtClean="0"/>
              <a:t> « au bureau »</a:t>
            </a:r>
          </a:p>
          <a:p>
            <a:pPr lvl="1"/>
            <a:r>
              <a:rPr lang="fr-FR" dirty="0" smtClean="0"/>
              <a:t>Connexion </a:t>
            </a:r>
            <a:r>
              <a:rPr lang="fr-FR" dirty="0" err="1" smtClean="0"/>
              <a:t>WiFi</a:t>
            </a:r>
            <a:r>
              <a:rPr lang="fr-FR" dirty="0" smtClean="0"/>
              <a:t> sur le terrain peu envisageable car disponible exclusivement en milieu urbain</a:t>
            </a:r>
          </a:p>
          <a:p>
            <a:pPr lvl="1"/>
            <a:r>
              <a:rPr lang="fr-FR" dirty="0" smtClean="0"/>
              <a:t>Utilisation systématique d’une connexion filaire</a:t>
            </a:r>
          </a:p>
          <a:p>
            <a:pPr lvl="1"/>
            <a:r>
              <a:rPr lang="fr-FR" dirty="0" smtClean="0"/>
              <a:t>Connexion 3G/4G</a:t>
            </a:r>
          </a:p>
          <a:p>
            <a:pPr lvl="1"/>
            <a:r>
              <a:rPr lang="fr-FR" dirty="0" smtClean="0"/>
              <a:t>Aspect « physique » : la plupart des dispositifs mobiles « grand public » ne disposent plus aujourd’hui de « socle de synchronisation ». Quelles sont les exigences en la matière ? </a:t>
            </a:r>
          </a:p>
          <a:p>
            <a:r>
              <a:rPr lang="fr-FR" dirty="0" smtClean="0"/>
              <a:t>Autres types de données pouvant faire l’objet d’une synchronisation : </a:t>
            </a:r>
          </a:p>
          <a:p>
            <a:pPr lvl="1"/>
            <a:r>
              <a:rPr lang="fr-FR" dirty="0" smtClean="0"/>
              <a:t>Agenda / planning</a:t>
            </a:r>
          </a:p>
          <a:p>
            <a:pPr lvl="1"/>
            <a:r>
              <a:rPr lang="fr-FR" dirty="0" smtClean="0"/>
              <a:t>Autres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6" y="1864102"/>
            <a:ext cx="3885723" cy="3606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6846" y="1715302"/>
            <a:ext cx="5617154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ateliers et le périmètre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concepts manipulés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 processus métier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exigences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Pistes de travail et points à arbitrer</a:t>
            </a:r>
          </a:p>
        </p:txBody>
      </p:sp>
    </p:spTree>
    <p:extLst>
      <p:ext uri="{BB962C8B-B14F-4D97-AF65-F5344CB8AC3E}">
        <p14:creationId xmlns:p14="http://schemas.microsoft.com/office/powerpoint/2010/main" val="27667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3062177" y="435597"/>
            <a:ext cx="5450937" cy="335989"/>
          </a:xfrm>
        </p:spPr>
        <p:txBody>
          <a:bodyPr/>
          <a:lstStyle/>
          <a:p>
            <a:r>
              <a:rPr lang="fr-FR" dirty="0" smtClean="0"/>
              <a:t>Points à arbitrer / détailler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56500" y="1040622"/>
            <a:ext cx="8107200" cy="4740275"/>
          </a:xfrm>
        </p:spPr>
        <p:txBody>
          <a:bodyPr/>
          <a:lstStyle/>
          <a:p>
            <a:r>
              <a:rPr lang="fr-FR" dirty="0" smtClean="0"/>
              <a:t>Emplacement des données synchronisées</a:t>
            </a:r>
          </a:p>
          <a:p>
            <a:pPr lvl="1"/>
            <a:r>
              <a:rPr lang="fr-FR" dirty="0" smtClean="0"/>
              <a:t>Pour les données des contrôles, le SI centralisé est le destinataire des données</a:t>
            </a:r>
          </a:p>
          <a:p>
            <a:pPr lvl="1"/>
            <a:r>
              <a:rPr lang="fr-FR" dirty="0" smtClean="0"/>
              <a:t>Pour les données autres, telles que les photographies et notes prises par les utilisateurs en dehors d’une fiche de contrôle, il faudra prévoir :</a:t>
            </a:r>
          </a:p>
          <a:p>
            <a:pPr lvl="2"/>
            <a:r>
              <a:rPr lang="fr-FR" dirty="0" smtClean="0"/>
              <a:t>Soit la mise à disposition d’un espace formalisé, sur le poste de l’utilisateur, qui serait alimenté automatiquement par les données venant du poste mobile</a:t>
            </a:r>
          </a:p>
          <a:p>
            <a:pPr lvl="2"/>
            <a:r>
              <a:rPr lang="fr-FR" dirty="0" smtClean="0"/>
              <a:t>Soit permettre l’accès, via le poste de l’utilisateur, à l’espace de stockage du dispositif Songe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43201" y="435597"/>
            <a:ext cx="5769914" cy="335989"/>
          </a:xfrm>
        </p:spPr>
        <p:txBody>
          <a:bodyPr/>
          <a:lstStyle/>
          <a:p>
            <a:r>
              <a:rPr lang="fr-FR" dirty="0" smtClean="0"/>
              <a:t>Les ateliers de conception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ateliers ont pour but d’élaborer les spécifications fonctionnelles générales du futur dispositif mobile Songe :</a:t>
            </a:r>
          </a:p>
          <a:p>
            <a:pPr lvl="1"/>
            <a:r>
              <a:rPr lang="fr-FR" dirty="0" smtClean="0"/>
              <a:t>Définir le processus métier cible</a:t>
            </a:r>
          </a:p>
          <a:p>
            <a:pPr lvl="1"/>
            <a:r>
              <a:rPr lang="fr-FR" dirty="0" smtClean="0"/>
              <a:t>Définir les fonctionnalités du dispositif mobile</a:t>
            </a:r>
          </a:p>
          <a:p>
            <a:pPr lvl="1"/>
            <a:r>
              <a:rPr lang="fr-FR" dirty="0" smtClean="0"/>
              <a:t>Déterminer les cinématiques de fonctionnement (enchaînement d’utilisation des fonctionnalités)</a:t>
            </a:r>
          </a:p>
          <a:p>
            <a:r>
              <a:rPr lang="fr-FR" dirty="0" smtClean="0"/>
              <a:t>Trois ateliers sont prévus :</a:t>
            </a:r>
          </a:p>
          <a:p>
            <a:pPr lvl="1"/>
            <a:r>
              <a:rPr lang="fr-FR" dirty="0" smtClean="0"/>
              <a:t>Atelier « Contrôles » (a eu lieu le 26/5/2014)</a:t>
            </a:r>
          </a:p>
          <a:p>
            <a:pPr lvl="1"/>
            <a:r>
              <a:rPr lang="fr-FR" dirty="0" smtClean="0"/>
              <a:t>Atelier « Cartographie » </a:t>
            </a:r>
            <a:r>
              <a:rPr lang="fr-FR" dirty="0" smtClean="0"/>
              <a:t>(a eu lieu le 01/07/2014)</a:t>
            </a:r>
            <a:endParaRPr lang="fr-FR" dirty="0" smtClean="0"/>
          </a:p>
          <a:p>
            <a:pPr lvl="1"/>
            <a:r>
              <a:rPr lang="fr-FR" b="1" dirty="0" smtClean="0"/>
              <a:t>Atelier « Synchronisation </a:t>
            </a:r>
            <a:r>
              <a:rPr lang="fr-FR" b="1" dirty="0" smtClean="0"/>
              <a:t>» (cet atelier)</a:t>
            </a:r>
            <a:endParaRPr lang="fr-FR" b="1" dirty="0" smtClean="0"/>
          </a:p>
          <a:p>
            <a:r>
              <a:rPr lang="fr-FR" dirty="0" smtClean="0"/>
              <a:t>Quelques recommandations !</a:t>
            </a:r>
          </a:p>
          <a:p>
            <a:pPr lvl="1"/>
            <a:r>
              <a:rPr lang="fr-FR" dirty="0" smtClean="0"/>
              <a:t>Il ne s’agit pas ici de déterminer une proposition de solution technique (quel modèle d’appareil, avec ou sans stylet, etc.)</a:t>
            </a:r>
          </a:p>
          <a:p>
            <a:pPr lvl="1"/>
            <a:r>
              <a:rPr lang="fr-FR" dirty="0" smtClean="0"/>
              <a:t>Cette présentation est un support de discussion et ne doit pas contraindre les échanges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4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6675" y="933450"/>
            <a:ext cx="4105275" cy="546734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SONGE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200775" y="933449"/>
            <a:ext cx="2863103" cy="546734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OPALE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2647667" y="435597"/>
            <a:ext cx="5865448" cy="335989"/>
          </a:xfrm>
        </p:spPr>
        <p:txBody>
          <a:bodyPr/>
          <a:lstStyle/>
          <a:p>
            <a:r>
              <a:rPr lang="fr-FR" dirty="0" smtClean="0"/>
              <a:t>Domaines fonctionnels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273053" y="1274333"/>
            <a:ext cx="2709022" cy="165147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Contrôle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51924" y="1274334"/>
            <a:ext cx="3943825" cy="16514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Contrôle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73738" y="1670219"/>
            <a:ext cx="3317213" cy="38463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Saisie / modification fiche de contrôle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1924" y="2936965"/>
            <a:ext cx="3943825" cy="16514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fr-FR" sz="1200" b="1" dirty="0" smtClean="0">
                <a:solidFill>
                  <a:schemeClr val="accent4">
                    <a:lumMod val="75000"/>
                  </a:schemeClr>
                </a:solidFill>
              </a:rPr>
              <a:t>Géolocalisation</a:t>
            </a:r>
            <a:endParaRPr lang="fr-F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73736" y="3282486"/>
            <a:ext cx="3317214" cy="38463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 repérer sur la carte avec ou sans GPS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73738" y="3667124"/>
            <a:ext cx="3317212" cy="38463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Tracer des formes géographiques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350663" y="1670218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Préparation contrôles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6345195" y="2054856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/ MAJ des fiches de contrôle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345195" y="2439494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des suites des contrôles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273056" y="2925807"/>
            <a:ext cx="2709020" cy="13182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fr-FR" sz="1200" b="1" dirty="0" smtClean="0">
                <a:solidFill>
                  <a:schemeClr val="accent4">
                    <a:lumMod val="75000"/>
                  </a:schemeClr>
                </a:solidFill>
              </a:rPr>
              <a:t>Géolocalisation</a:t>
            </a:r>
            <a:endParaRPr lang="fr-F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361443" y="3282485"/>
            <a:ext cx="2548489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des référentiels cartographiques</a:t>
            </a:r>
            <a:endParaRPr lang="fr-FR" sz="12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61443" y="3667123"/>
            <a:ext cx="2548489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/ MAJ des tracés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6281176" y="4244079"/>
            <a:ext cx="2709022" cy="19958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Administration</a:t>
            </a:r>
            <a:endParaRPr lang="fr-FR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61443" y="4739719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Administration référentiels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361443" y="5124357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Détermination  des objectifs de contrôles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361443" y="5510722"/>
            <a:ext cx="2564737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Génération de statistiques opérationnelles</a:t>
            </a:r>
            <a:endParaRPr lang="fr-FR" sz="1200" dirty="0"/>
          </a:p>
        </p:txBody>
      </p:sp>
      <p:cxnSp>
        <p:nvCxnSpPr>
          <p:cNvPr id="39" name="Connecteur droit avec flèche 38"/>
          <p:cNvCxnSpPr>
            <a:endCxn id="21" idx="1"/>
          </p:cNvCxnSpPr>
          <p:nvPr/>
        </p:nvCxnSpPr>
        <p:spPr bwMode="auto">
          <a:xfrm>
            <a:off x="3790950" y="1862538"/>
            <a:ext cx="2554245" cy="38463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9" idx="1"/>
          </p:cNvCxnSpPr>
          <p:nvPr/>
        </p:nvCxnSpPr>
        <p:spPr bwMode="auto">
          <a:xfrm flipH="1">
            <a:off x="3790952" y="1862537"/>
            <a:ext cx="2559711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4300825" y="1774993"/>
            <a:ext cx="1814225" cy="38463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Synchroniser contrôles</a:t>
            </a:r>
            <a:endParaRPr lang="fr-FR" sz="1200" dirty="0"/>
          </a:p>
        </p:txBody>
      </p:sp>
      <p:cxnSp>
        <p:nvCxnSpPr>
          <p:cNvPr id="45" name="Connecteur en angle 44"/>
          <p:cNvCxnSpPr>
            <a:endCxn id="19" idx="3"/>
          </p:cNvCxnSpPr>
          <p:nvPr/>
        </p:nvCxnSpPr>
        <p:spPr bwMode="auto">
          <a:xfrm rot="5400000" flipH="1" flipV="1">
            <a:off x="8528028" y="2244441"/>
            <a:ext cx="769276" cy="5468"/>
          </a:xfrm>
          <a:prstGeom prst="bentConnector4">
            <a:avLst>
              <a:gd name="adj1" fmla="val 355"/>
              <a:gd name="adj2" fmla="val 4280688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25" idx="1"/>
          </p:cNvCxnSpPr>
          <p:nvPr/>
        </p:nvCxnSpPr>
        <p:spPr bwMode="auto">
          <a:xfrm flipV="1">
            <a:off x="3790950" y="3859442"/>
            <a:ext cx="2570493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4" idx="1"/>
          </p:cNvCxnSpPr>
          <p:nvPr/>
        </p:nvCxnSpPr>
        <p:spPr bwMode="auto">
          <a:xfrm flipH="1">
            <a:off x="3790952" y="3474804"/>
            <a:ext cx="2570491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4300822" y="3474804"/>
            <a:ext cx="1814225" cy="38463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Synchroniser </a:t>
            </a:r>
            <a:r>
              <a:rPr lang="fr-FR" sz="1200" dirty="0" smtClean="0"/>
              <a:t>éléments géographiques</a:t>
            </a:r>
            <a:endParaRPr lang="fr-FR" sz="12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4300825" y="2439494"/>
            <a:ext cx="1814225" cy="38463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Synchroniser référentiels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73739" y="2439494"/>
            <a:ext cx="3317213" cy="38463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Consulter des données ou documents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473739" y="2054857"/>
            <a:ext cx="3317213" cy="38463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Effectuer une photographie</a:t>
            </a:r>
            <a:endParaRPr lang="fr-FR" sz="1200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465230" y="4739719"/>
            <a:ext cx="3317212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Accéder à internet</a:t>
            </a:r>
            <a:endParaRPr lang="fr-FR" sz="12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460706" y="5124357"/>
            <a:ext cx="3317212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Accéder à la messagerie</a:t>
            </a:r>
            <a:endParaRPr lang="fr-FR" sz="1200" dirty="0"/>
          </a:p>
        </p:txBody>
      </p:sp>
      <p:sp>
        <p:nvSpPr>
          <p:cNvPr id="64" name="Rectangle à coins arrondis 63"/>
          <p:cNvSpPr/>
          <p:nvPr/>
        </p:nvSpPr>
        <p:spPr>
          <a:xfrm>
            <a:off x="460706" y="5508995"/>
            <a:ext cx="3317212" cy="3846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2990221" y="1454516"/>
            <a:ext cx="4171950" cy="2559472"/>
          </a:xfrm>
          <a:prstGeom prst="wedgeEllipseCallout">
            <a:avLst>
              <a:gd name="adj1" fmla="val 15287"/>
              <a:gd name="adj2" fmla="val 94125"/>
            </a:avLst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9809" y="5142958"/>
            <a:ext cx="2721932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Aujourd’hui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8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6" y="2438258"/>
            <a:ext cx="3885723" cy="3606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6846" y="1715302"/>
            <a:ext cx="5617154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ateliers et le périmètre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concepts manipulés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 processus métier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exigences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Pistes de travail et points à arbitrer</a:t>
            </a:r>
          </a:p>
        </p:txBody>
      </p:sp>
    </p:spTree>
    <p:extLst>
      <p:ext uri="{BB962C8B-B14F-4D97-AF65-F5344CB8AC3E}">
        <p14:creationId xmlns:p14="http://schemas.microsoft.com/office/powerpoint/2010/main" val="24299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08875" y="1428750"/>
            <a:ext cx="8107200" cy="4870600"/>
          </a:xfrm>
        </p:spPr>
        <p:txBody>
          <a:bodyPr/>
          <a:lstStyle/>
          <a:p>
            <a:r>
              <a:rPr lang="fr-FR" b="1" dirty="0" smtClean="0"/>
              <a:t>Contrôle :</a:t>
            </a:r>
            <a:r>
              <a:rPr lang="fr-FR" dirty="0" smtClean="0"/>
              <a:t> notion centrale pour SONGE, comprend l’ensemble des informations concernant un contrôle (Fiche contrôle)</a:t>
            </a:r>
          </a:p>
          <a:p>
            <a:r>
              <a:rPr lang="fr-FR" b="1" dirty="0" smtClean="0"/>
              <a:t>Référentiels : </a:t>
            </a:r>
            <a:r>
              <a:rPr lang="fr-FR" dirty="0" smtClean="0"/>
              <a:t>ensemble d’informations générées hors du système et servant de base pour l’application des processus métier au sein du système.</a:t>
            </a:r>
            <a:endParaRPr lang="fr-FR" b="1" dirty="0" smtClean="0"/>
          </a:p>
          <a:p>
            <a:r>
              <a:rPr lang="fr-FR" b="1" dirty="0" smtClean="0"/>
              <a:t>Synchronisation :</a:t>
            </a:r>
            <a:r>
              <a:rPr lang="fr-FR" dirty="0" smtClean="0"/>
              <a:t> mise en correspondance du niveau d’information contenu dans deux systèmes distincts ou non connectés en permanence.</a:t>
            </a:r>
          </a:p>
          <a:p>
            <a:r>
              <a:rPr lang="fr-FR" b="1" dirty="0" smtClean="0"/>
              <a:t>Chargement / déversement :</a:t>
            </a:r>
            <a:r>
              <a:rPr lang="fr-FR" dirty="0" smtClean="0"/>
              <a:t> échange d’information entre deux systèmes distincts, n’ayant pas vocation à maintenir égal le niveau d’information entre les deux systèmes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2647667" y="435597"/>
            <a:ext cx="5865448" cy="335989"/>
          </a:xfrm>
        </p:spPr>
        <p:txBody>
          <a:bodyPr/>
          <a:lstStyle/>
          <a:p>
            <a:r>
              <a:rPr lang="fr-FR" dirty="0" smtClean="0"/>
              <a:t>Concepts métier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36569" y="435597"/>
            <a:ext cx="6976546" cy="335989"/>
          </a:xfrm>
        </p:spPr>
        <p:txBody>
          <a:bodyPr/>
          <a:lstStyle/>
          <a:p>
            <a:r>
              <a:rPr lang="fr-FR" dirty="0" smtClean="0"/>
              <a:t>Types </a:t>
            </a:r>
            <a:r>
              <a:rPr lang="fr-FR" dirty="0" smtClean="0"/>
              <a:t>d’informations à échanger avec SONGE (1/2)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 b="1" dirty="0" smtClean="0"/>
              <a:t>Informations concernant les contrôles</a:t>
            </a:r>
          </a:p>
          <a:p>
            <a:pPr lvl="1"/>
            <a:r>
              <a:rPr lang="fr-FR" b="1" dirty="0" smtClean="0"/>
              <a:t>Informations de préparation des contrôles</a:t>
            </a:r>
          </a:p>
          <a:p>
            <a:pPr lvl="2"/>
            <a:r>
              <a:rPr lang="fr-FR" dirty="0" smtClean="0"/>
              <a:t>Fiches de contrôle pré-remplies / initialisées au bureau</a:t>
            </a:r>
          </a:p>
          <a:p>
            <a:pPr lvl="2"/>
            <a:r>
              <a:rPr lang="fr-FR" dirty="0"/>
              <a:t>Fiches de contrôle vides correspondant au type de contrôle à </a:t>
            </a:r>
            <a:r>
              <a:rPr lang="fr-FR" dirty="0" smtClean="0"/>
              <a:t>réaliser, par exemple dans le cas d’une nouvelle fiche…</a:t>
            </a:r>
            <a:endParaRPr lang="fr-FR" dirty="0"/>
          </a:p>
          <a:p>
            <a:pPr lvl="2"/>
            <a:r>
              <a:rPr lang="fr-FR" dirty="0" smtClean="0"/>
              <a:t>Documents bureautiques nécessaires à l’exécution des contrôles</a:t>
            </a:r>
          </a:p>
          <a:p>
            <a:pPr lvl="2"/>
            <a:r>
              <a:rPr lang="fr-FR" dirty="0" smtClean="0"/>
              <a:t>Eléments cartographiques spécifiques à un contrôle (anciens tracés, notes etc.)</a:t>
            </a:r>
          </a:p>
          <a:p>
            <a:pPr lvl="2"/>
            <a:r>
              <a:rPr lang="fr-FR" dirty="0" smtClean="0"/>
              <a:t>Données d’historique sur les contrôles connexes précédents</a:t>
            </a:r>
          </a:p>
          <a:p>
            <a:pPr lvl="1"/>
            <a:r>
              <a:rPr lang="fr-FR" b="1" dirty="0" smtClean="0"/>
              <a:t>Résultats des contrôles</a:t>
            </a:r>
          </a:p>
          <a:p>
            <a:pPr lvl="2"/>
            <a:r>
              <a:rPr lang="fr-FR" dirty="0" smtClean="0"/>
              <a:t>Fiches de contrôle remplies</a:t>
            </a:r>
          </a:p>
          <a:p>
            <a:pPr lvl="2"/>
            <a:r>
              <a:rPr lang="fr-FR" dirty="0" smtClean="0"/>
              <a:t>Photographies </a:t>
            </a:r>
          </a:p>
          <a:p>
            <a:pPr lvl="2"/>
            <a:r>
              <a:rPr lang="fr-FR" dirty="0" smtClean="0"/>
              <a:t>Eléments de géolocalisation (tracés, métadonnées géographiques correspondant aux photographies)</a:t>
            </a:r>
          </a:p>
          <a:p>
            <a:pPr lvl="2"/>
            <a:r>
              <a:rPr lang="fr-FR" dirty="0" smtClean="0"/>
              <a:t>Notes / autres documents / autres piè</a:t>
            </a:r>
            <a:r>
              <a:rPr lang="fr-FR" dirty="0" smtClean="0"/>
              <a:t>ces jointes</a:t>
            </a:r>
            <a:endParaRPr lang="fr-FR" dirty="0"/>
          </a:p>
          <a:p>
            <a:pPr lvl="0"/>
            <a:r>
              <a:rPr lang="fr-FR" b="1" dirty="0" smtClean="0"/>
              <a:t>Eléments cartographiques (hors spécifiques contrôles)</a:t>
            </a:r>
          </a:p>
          <a:p>
            <a:pPr lvl="1"/>
            <a:r>
              <a:rPr lang="fr-FR" dirty="0" smtClean="0"/>
              <a:t>Fonds de carte</a:t>
            </a:r>
          </a:p>
          <a:p>
            <a:pPr lvl="1"/>
            <a:r>
              <a:rPr lang="fr-FR" dirty="0" smtClean="0"/>
              <a:t>Eléments vectoriels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3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36569" y="435597"/>
            <a:ext cx="6976546" cy="335989"/>
          </a:xfrm>
        </p:spPr>
        <p:txBody>
          <a:bodyPr/>
          <a:lstStyle/>
          <a:p>
            <a:r>
              <a:rPr lang="fr-FR" dirty="0" smtClean="0"/>
              <a:t>Types </a:t>
            </a:r>
            <a:r>
              <a:rPr lang="fr-FR" dirty="0" smtClean="0"/>
              <a:t>d’informations à échanger avec SONGE (2/2)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 b="1" dirty="0" smtClean="0"/>
              <a:t>Eléments référentiels</a:t>
            </a:r>
          </a:p>
          <a:p>
            <a:pPr lvl="1"/>
            <a:r>
              <a:rPr lang="fr-FR" dirty="0" smtClean="0"/>
              <a:t>Nomenclatures génériques (codes </a:t>
            </a:r>
            <a:r>
              <a:rPr lang="fr-FR" dirty="0" err="1" smtClean="0"/>
              <a:t>insee</a:t>
            </a:r>
            <a:r>
              <a:rPr lang="fr-FR" dirty="0" smtClean="0"/>
              <a:t> des communes etc.)</a:t>
            </a:r>
          </a:p>
          <a:p>
            <a:pPr lvl="1"/>
            <a:r>
              <a:rPr lang="fr-FR" dirty="0" smtClean="0"/>
              <a:t>Nomenclatures métier, permettant la saisie des informations dans les fiches de contrôle</a:t>
            </a:r>
          </a:p>
          <a:p>
            <a:pPr lvl="1"/>
            <a:r>
              <a:rPr lang="fr-FR" dirty="0" smtClean="0"/>
              <a:t>Mod</a:t>
            </a:r>
            <a:r>
              <a:rPr lang="fr-FR" dirty="0" smtClean="0"/>
              <a:t>èles de fiches de contrôle (dans le cas où ces modèles seraient évolutifs)</a:t>
            </a:r>
          </a:p>
          <a:p>
            <a:pPr lvl="1"/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45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6" y="2966123"/>
            <a:ext cx="3885723" cy="3606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26846" y="1715302"/>
            <a:ext cx="5617154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ateliers et le périmètre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concepts manipulés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 processus métier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Les exigences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ea typeface="Verdana" pitchFamily="34" charset="0"/>
                <a:cs typeface="Verdana" pitchFamily="34" charset="0"/>
              </a:rPr>
              <a:t>Pistes de travail et points à arbitrer</a:t>
            </a:r>
          </a:p>
        </p:txBody>
      </p:sp>
    </p:spTree>
    <p:extLst>
      <p:ext uri="{BB962C8B-B14F-4D97-AF65-F5344CB8AC3E}">
        <p14:creationId xmlns:p14="http://schemas.microsoft.com/office/powerpoint/2010/main" val="27825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 Conseil 2013 - Powerpoint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2_Conception personnalisée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eConseil-v3.0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2_Conception personnalisée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Conseil 2013 - Powerpoint</Template>
  <TotalTime>2855</TotalTime>
  <Words>1076</Words>
  <Application>Microsoft Office PowerPoint</Application>
  <PresentationFormat>Affichage à l'écran (4:3)</PresentationFormat>
  <Paragraphs>187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Modele Conseil 2013 - Powerpoint</vt:lpstr>
      <vt:lpstr>ModeleConseil-v3.0</vt:lpstr>
      <vt:lpstr>Atelier de spécification SONGE - Synchronisation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Kleegroup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Pierre-Antoine SCHAEFFER</dc:creator>
  <cp:lastModifiedBy>David SZNITEN</cp:lastModifiedBy>
  <cp:revision>305</cp:revision>
  <cp:lastPrinted>2014-08-11T09:54:01Z</cp:lastPrinted>
  <dcterms:created xsi:type="dcterms:W3CDTF">2013-09-09T12:00:17Z</dcterms:created>
  <dcterms:modified xsi:type="dcterms:W3CDTF">2014-08-11T10:25:52Z</dcterms:modified>
</cp:coreProperties>
</file>