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59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A283-BF5D-4B0D-8C83-32F52FB18F28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728-39DD-4DA4-87D5-B3A4E588B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19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A283-BF5D-4B0D-8C83-32F52FB18F28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728-39DD-4DA4-87D5-B3A4E588B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9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A283-BF5D-4B0D-8C83-32F52FB18F28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728-39DD-4DA4-87D5-B3A4E588B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1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A283-BF5D-4B0D-8C83-32F52FB18F28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728-39DD-4DA4-87D5-B3A4E588B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10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A283-BF5D-4B0D-8C83-32F52FB18F28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728-39DD-4DA4-87D5-B3A4E588B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01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A283-BF5D-4B0D-8C83-32F52FB18F28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728-39DD-4DA4-87D5-B3A4E588B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91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A283-BF5D-4B0D-8C83-32F52FB18F28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728-39DD-4DA4-87D5-B3A4E588B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85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A283-BF5D-4B0D-8C83-32F52FB18F28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728-39DD-4DA4-87D5-B3A4E588B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05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A283-BF5D-4B0D-8C83-32F52FB18F28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728-39DD-4DA4-87D5-B3A4E588B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5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A283-BF5D-4B0D-8C83-32F52FB18F28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728-39DD-4DA4-87D5-B3A4E588B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50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A283-BF5D-4B0D-8C83-32F52FB18F28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728-39DD-4DA4-87D5-B3A4E588B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2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2A283-BF5D-4B0D-8C83-32F52FB18F28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0728-39DD-4DA4-87D5-B3A4E588B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1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7000" r="-5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86559"/>
            <a:ext cx="9144000" cy="182340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Анализ оттока клиентов </a:t>
            </a:r>
            <a:r>
              <a:rPr lang="ru-RU" dirty="0" err="1"/>
              <a:t>Кредитсервисбанка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51519" y="4568197"/>
            <a:ext cx="3343023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Подготовил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Analyst</a:t>
            </a:r>
          </a:p>
          <a:p>
            <a:pPr algn="r"/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Игорь Маркин</a:t>
            </a:r>
          </a:p>
          <a:p>
            <a:pPr algn="r"/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Для связи: 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kazimar396@gmail.com</a:t>
            </a:r>
            <a:endParaRPr lang="ru-RU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Описание работы: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solidFill>
                  <a:schemeClr val="accent5"/>
                </a:solidFill>
              </a:rPr>
              <a:t>Заказчик: отдел маркетинга банка.</a:t>
            </a:r>
          </a:p>
          <a:p>
            <a:r>
              <a:rPr lang="ru-RU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Причина обращения: </a:t>
            </a:r>
            <a:r>
              <a:rPr lang="ru-RU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«</a:t>
            </a:r>
            <a:r>
              <a:rPr lang="ru-RU" b="1" u="sng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драматический </a:t>
            </a:r>
            <a:r>
              <a:rPr lang="ru-RU" b="1" u="sng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рост </a:t>
            </a:r>
            <a:r>
              <a:rPr lang="ru-RU" b="1" u="sng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отточных</a:t>
            </a:r>
            <a:r>
              <a:rPr lang="ru-RU" b="1" u="sng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b="1" u="sng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клиентов»</a:t>
            </a:r>
            <a:r>
              <a:rPr lang="ru-RU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ru-RU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Требовалось: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7030A0"/>
                </a:solidFill>
              </a:rPr>
              <a:t>установить признаки оттока,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7030A0"/>
                </a:solidFill>
              </a:rPr>
              <a:t>определить сегменты </a:t>
            </a:r>
            <a:r>
              <a:rPr lang="ru-RU" dirty="0" err="1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7030A0"/>
                </a:solidFill>
              </a:rPr>
              <a:t>отточных</a:t>
            </a:r>
            <a:r>
              <a:rPr lang="ru-RU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7030A0"/>
                </a:solidFill>
              </a:rPr>
              <a:t> клиентов.</a:t>
            </a:r>
          </a:p>
          <a:p>
            <a:r>
              <a:rPr lang="ru-RU" dirty="0" smtClean="0">
                <a:solidFill>
                  <a:schemeClr val="accent6"/>
                </a:solidFill>
              </a:rPr>
              <a:t>Работа проводилась на основе выгрузки базы клиентов из СУБД банка. 10_000 клиентов в банке.</a:t>
            </a:r>
          </a:p>
          <a:p>
            <a:r>
              <a:rPr lang="ru-RU" b="1" u="sng" dirty="0" err="1" smtClean="0">
                <a:solidFill>
                  <a:srgbClr val="C00000"/>
                </a:solidFill>
              </a:rPr>
              <a:t>Отточный</a:t>
            </a:r>
            <a:r>
              <a:rPr lang="ru-RU" b="1" u="sng" dirty="0" smtClean="0">
                <a:solidFill>
                  <a:srgbClr val="C00000"/>
                </a:solidFill>
              </a:rPr>
              <a:t> </a:t>
            </a:r>
            <a:r>
              <a:rPr lang="ru-RU" b="1" u="sng" dirty="0">
                <a:solidFill>
                  <a:srgbClr val="C00000"/>
                </a:solidFill>
              </a:rPr>
              <a:t>клиент </a:t>
            </a:r>
            <a:r>
              <a:rPr lang="ru-RU" dirty="0">
                <a:solidFill>
                  <a:srgbClr val="C00000"/>
                </a:solidFill>
              </a:rPr>
              <a:t>- клиент, обратившийся в банк с просьбой расторгнуть комплексный договор обслуживания.</a:t>
            </a:r>
          </a:p>
        </p:txBody>
      </p:sp>
    </p:spTree>
    <p:extLst>
      <p:ext uri="{BB962C8B-B14F-4D97-AF65-F5344CB8AC3E}">
        <p14:creationId xmlns:p14="http://schemas.microsoft.com/office/powerpoint/2010/main" val="7947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4778" y="263949"/>
            <a:ext cx="6802120" cy="13255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Есть проблема!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3240" y="1721729"/>
            <a:ext cx="11069320" cy="489013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18% средний отток по всем клиентам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1" y="2278549"/>
            <a:ext cx="5671039" cy="4236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5101" y="3293235"/>
            <a:ext cx="4809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Среди клиентов с пропущенным </a:t>
            </a:r>
            <a:r>
              <a:rPr lang="ru-RU" b="1"/>
              <a:t>балансом нет уходящих</a:t>
            </a:r>
            <a:r>
              <a:rPr lang="ru-RU"/>
              <a:t> </a:t>
            </a:r>
            <a:r>
              <a:rPr lang="ru-RU" i="1"/>
              <a:t>(предполагаю их баланс = 0</a:t>
            </a:r>
            <a:r>
              <a:rPr lang="ru-RU" i="1" smtClean="0"/>
              <a:t>).</a:t>
            </a:r>
          </a:p>
          <a:p>
            <a:endParaRPr lang="ru-RU" i="1" dirty="0"/>
          </a:p>
          <a:p>
            <a:r>
              <a:rPr lang="ru-RU" dirty="0" smtClean="0"/>
              <a:t>Таких </a:t>
            </a:r>
            <a:r>
              <a:rPr lang="ru-RU" dirty="0"/>
              <a:t>2064 </a:t>
            </a:r>
            <a:r>
              <a:rPr lang="ru-RU" dirty="0" smtClean="0"/>
              <a:t>человека (</a:t>
            </a:r>
            <a:r>
              <a:rPr lang="ru-RU" b="1" i="1" u="sng" dirty="0" smtClean="0"/>
              <a:t>20% клиентов банка)</a:t>
            </a:r>
            <a:r>
              <a:rPr lang="ru-RU" dirty="0" smtClean="0"/>
              <a:t>, </a:t>
            </a:r>
            <a:r>
              <a:rPr lang="ru-RU" dirty="0"/>
              <a:t>причем от активности в последний месяц это не зависит.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06008" y="2970069"/>
            <a:ext cx="1222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25%</a:t>
            </a:r>
          </a:p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активных</a:t>
            </a:r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500" y="3750517"/>
            <a:ext cx="1415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12%</a:t>
            </a:r>
          </a:p>
          <a:p>
            <a:pPr algn="ctr"/>
            <a:r>
              <a:rPr lang="ru-RU" dirty="0" smtClean="0"/>
              <a:t>неактивных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2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855" y="3039329"/>
            <a:ext cx="6231145" cy="3637511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516" y="3039329"/>
            <a:ext cx="6178516" cy="3637511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Тенденции линейной зависимости</a:t>
            </a:r>
            <a:endParaRPr lang="ru-RU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705" y="2306952"/>
            <a:ext cx="11208589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С ростом </a:t>
            </a:r>
            <a:r>
              <a:rPr lang="ru-RU" sz="2000" dirty="0" smtClean="0">
                <a:solidFill>
                  <a:srgbClr val="00B050"/>
                </a:solidFill>
              </a:rPr>
              <a:t>баланса</a:t>
            </a:r>
            <a:r>
              <a:rPr lang="ru-RU" sz="2000" dirty="0" smtClean="0"/>
              <a:t>, </a:t>
            </a:r>
            <a:r>
              <a:rPr lang="ru-RU" sz="2000" dirty="0" smtClean="0">
                <a:solidFill>
                  <a:srgbClr val="0070C0"/>
                </a:solidFill>
              </a:rPr>
              <a:t>заработной платы</a:t>
            </a:r>
            <a:r>
              <a:rPr lang="ru-RU" sz="2000" dirty="0" smtClean="0"/>
              <a:t> растет вероятность ухода клиентов.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970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736"/>
            <a:ext cx="6370028" cy="3634117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28" y="2792736"/>
            <a:ext cx="5821972" cy="36336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26301" y="5897422"/>
            <a:ext cx="94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 более</a:t>
            </a:r>
            <a:endParaRPr lang="ru-R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39676" y="5897422"/>
            <a:ext cx="94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 более</a:t>
            </a:r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71864" y="1930489"/>
            <a:ext cx="11208589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Также с ростом числа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баллов собственности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0000"/>
                </a:solidFill>
              </a:rPr>
              <a:t>количества продуктов</a:t>
            </a:r>
            <a:r>
              <a:rPr lang="ru-RU" dirty="0" smtClean="0"/>
              <a:t> растет вероятность ухода клиентов.</a:t>
            </a:r>
          </a:p>
          <a:p>
            <a:endParaRPr lang="ru-RU" dirty="0"/>
          </a:p>
          <a:p>
            <a:r>
              <a:rPr lang="en-US" sz="1400" dirty="0" smtClean="0"/>
              <a:t>P/S: </a:t>
            </a:r>
            <a:r>
              <a:rPr lang="ru-RU" sz="1400" dirty="0" smtClean="0"/>
              <a:t>в последние группы добавлены группы имеющие все остальные группы с большим порядковым номером для репрезентативной выборки.</a:t>
            </a:r>
            <a:endParaRPr lang="ru-RU" sz="14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38200" y="364652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Тенденции линейной зависимости</a:t>
            </a:r>
            <a:endParaRPr lang="ru-RU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235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Дополнительные параметры зависимости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74" y="1859399"/>
            <a:ext cx="5815626" cy="44810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9399"/>
            <a:ext cx="5712165" cy="4485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6559" y="2458612"/>
            <a:ext cx="767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24%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2151" y="3519577"/>
            <a:ext cx="80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13%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28035" y="4099906"/>
            <a:ext cx="131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женщины</a:t>
            </a:r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6328" y="2920277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мужчины</a:t>
            </a:r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26451" y="2351583"/>
            <a:ext cx="1216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26%</a:t>
            </a:r>
          </a:p>
          <a:p>
            <a:pPr algn="ctr"/>
            <a: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н</a:t>
            </a:r>
            <a:r>
              <a:rPr lang="ru-RU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ет кредитки</a:t>
            </a:r>
            <a:endParaRPr lang="ru-RU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0409" y="2859415"/>
            <a:ext cx="1216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15%</a:t>
            </a:r>
          </a:p>
          <a:p>
            <a:pPr algn="ctr"/>
            <a:r>
              <a:rPr lang="ru-RU" dirty="0" smtClean="0"/>
              <a:t>есть кредитка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8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8445" y="0"/>
            <a:ext cx="2078966" cy="6858000"/>
          </a:xfrm>
          <a:solidFill>
            <a:schemeClr val="accent6">
              <a:lumMod val="75000"/>
            </a:schemeClr>
          </a:solidFill>
        </p:spPr>
        <p:txBody>
          <a:bodyPr vert="vert">
            <a:normAutofit fontScale="90000"/>
          </a:bodyPr>
          <a:lstStyle/>
          <a:p>
            <a:pPr algn="ctr"/>
            <a:r>
              <a:rPr lang="ru-RU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/>
            </a:r>
            <a:br>
              <a:rPr lang="ru-RU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ru-RU" sz="9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Сегментация</a:t>
            </a:r>
            <a:endParaRPr lang="ru-RU" sz="9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048445" cy="6858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ru-RU" sz="2200" dirty="0" smtClean="0">
                <a:solidFill>
                  <a:srgbClr val="002060"/>
                </a:solidFill>
              </a:rPr>
              <a:t>Сегмент 1</a:t>
            </a:r>
          </a:p>
          <a:p>
            <a:pPr lvl="1"/>
            <a:r>
              <a:rPr lang="ru-RU" sz="2200" b="1" dirty="0" smtClean="0">
                <a:solidFill>
                  <a:srgbClr val="002060"/>
                </a:solidFill>
              </a:rPr>
              <a:t>Мужчины </a:t>
            </a:r>
            <a:r>
              <a:rPr lang="ru-RU" sz="2200" b="1" dirty="0">
                <a:solidFill>
                  <a:srgbClr val="002060"/>
                </a:solidFill>
              </a:rPr>
              <a:t>с 3-мя и более </a:t>
            </a:r>
            <a:r>
              <a:rPr lang="ru-RU" sz="2200" b="1" dirty="0" smtClean="0">
                <a:solidFill>
                  <a:srgbClr val="002060"/>
                </a:solidFill>
              </a:rPr>
              <a:t>продуктами</a:t>
            </a:r>
          </a:p>
          <a:p>
            <a:pPr lvl="1"/>
            <a:r>
              <a:rPr lang="ru-RU" sz="2200" b="1" dirty="0" smtClean="0">
                <a:solidFill>
                  <a:srgbClr val="002060"/>
                </a:solidFill>
              </a:rPr>
              <a:t>726 клиентов</a:t>
            </a:r>
          </a:p>
          <a:p>
            <a:pPr lvl="1"/>
            <a:r>
              <a:rPr lang="ru-RU" sz="2200" b="1" dirty="0" smtClean="0">
                <a:solidFill>
                  <a:srgbClr val="002060"/>
                </a:solidFill>
              </a:rPr>
              <a:t>50% отток</a:t>
            </a:r>
            <a:endParaRPr lang="ru-RU" sz="2200" b="1" dirty="0">
              <a:solidFill>
                <a:srgbClr val="002060"/>
              </a:solidFill>
            </a:endParaRPr>
          </a:p>
          <a:p>
            <a:r>
              <a:rPr lang="ru-RU" sz="2200" dirty="0" smtClean="0"/>
              <a:t>Сегмент</a:t>
            </a:r>
            <a:r>
              <a:rPr lang="ru-RU" sz="2200" b="1" dirty="0" smtClean="0"/>
              <a:t> </a:t>
            </a:r>
            <a:r>
              <a:rPr lang="ru-RU" sz="2200" dirty="0" smtClean="0"/>
              <a:t>2</a:t>
            </a:r>
          </a:p>
          <a:p>
            <a:pPr lvl="1"/>
            <a:r>
              <a:rPr lang="ru-RU" sz="2200" b="1" dirty="0" smtClean="0"/>
              <a:t>Клиенты </a:t>
            </a:r>
            <a:r>
              <a:rPr lang="ru-RU" sz="2200" b="1" dirty="0"/>
              <a:t>с 3-мя и более продуктами с зарплатой от 100_000 </a:t>
            </a:r>
            <a:r>
              <a:rPr lang="ru-RU" sz="2200" b="1" dirty="0" smtClean="0"/>
              <a:t>рублей</a:t>
            </a:r>
          </a:p>
          <a:p>
            <a:pPr lvl="1"/>
            <a:r>
              <a:rPr lang="ru-RU" sz="2200" b="1" dirty="0" smtClean="0"/>
              <a:t>824 клиентов</a:t>
            </a:r>
          </a:p>
          <a:p>
            <a:pPr lvl="1"/>
            <a:r>
              <a:rPr lang="ru-RU" sz="2200" b="1" dirty="0" smtClean="0"/>
              <a:t>48%</a:t>
            </a:r>
          </a:p>
          <a:p>
            <a:r>
              <a:rPr lang="ru-RU" sz="2200" b="1" dirty="0" smtClean="0">
                <a:solidFill>
                  <a:srgbClr val="002060"/>
                </a:solidFill>
              </a:rPr>
              <a:t>Сегмент 3</a:t>
            </a:r>
          </a:p>
          <a:p>
            <a:pPr lvl="1"/>
            <a:r>
              <a:rPr lang="ru-RU" sz="2200" b="1" dirty="0">
                <a:solidFill>
                  <a:srgbClr val="002060"/>
                </a:solidFill>
              </a:rPr>
              <a:t>Мужчины с балансом больше нуля и без кредитной </a:t>
            </a:r>
            <a:r>
              <a:rPr lang="ru-RU" sz="2200" b="1" dirty="0" smtClean="0">
                <a:solidFill>
                  <a:srgbClr val="002060"/>
                </a:solidFill>
              </a:rPr>
              <a:t>карты</a:t>
            </a:r>
          </a:p>
          <a:p>
            <a:pPr lvl="1"/>
            <a:r>
              <a:rPr lang="ru-RU" sz="2200" b="1" dirty="0" smtClean="0">
                <a:solidFill>
                  <a:srgbClr val="002060"/>
                </a:solidFill>
              </a:rPr>
              <a:t>1055 клиентов</a:t>
            </a:r>
            <a:endParaRPr lang="ru-RU" sz="2200" b="1" dirty="0">
              <a:solidFill>
                <a:srgbClr val="002060"/>
              </a:solidFill>
            </a:endParaRPr>
          </a:p>
          <a:p>
            <a:pPr lvl="1"/>
            <a:r>
              <a:rPr lang="ru-RU" sz="2200" b="1" dirty="0" smtClean="0">
                <a:solidFill>
                  <a:srgbClr val="002060"/>
                </a:solidFill>
              </a:rPr>
              <a:t>42% отток</a:t>
            </a:r>
          </a:p>
          <a:p>
            <a:pPr marL="0" indent="0">
              <a:buNone/>
            </a:pPr>
            <a:r>
              <a:rPr lang="ru-RU" sz="2200" b="1" dirty="0" smtClean="0"/>
              <a:t>Сегмент 4</a:t>
            </a:r>
          </a:p>
          <a:p>
            <a:pPr marL="457200" lvl="1" indent="0">
              <a:buNone/>
            </a:pPr>
            <a:r>
              <a:rPr lang="ru-RU" sz="2200" b="1" dirty="0"/>
              <a:t>Мужчины с балансом от 100_000 </a:t>
            </a:r>
            <a:r>
              <a:rPr lang="ru-RU" sz="2200" b="1" dirty="0" smtClean="0"/>
              <a:t>рублей</a:t>
            </a:r>
          </a:p>
          <a:p>
            <a:pPr marL="457200" lvl="1" indent="0">
              <a:buNone/>
            </a:pPr>
            <a:r>
              <a:rPr lang="ru-RU" sz="2200" b="1" dirty="0" smtClean="0"/>
              <a:t>1627 клиентов</a:t>
            </a:r>
          </a:p>
          <a:p>
            <a:pPr marL="457200" lvl="1" indent="0">
              <a:buNone/>
            </a:pPr>
            <a:r>
              <a:rPr lang="ru-RU" sz="2200" b="1" dirty="0" smtClean="0"/>
              <a:t>41% отток</a:t>
            </a:r>
          </a:p>
          <a:p>
            <a:pPr marL="0" indent="0">
              <a:buNone/>
            </a:pPr>
            <a:r>
              <a:rPr lang="ru-RU" sz="2200" b="1" dirty="0" smtClean="0">
                <a:solidFill>
                  <a:srgbClr val="002060"/>
                </a:solidFill>
              </a:rPr>
              <a:t>Сегмент 5</a:t>
            </a:r>
          </a:p>
          <a:p>
            <a:pPr marL="457200" lvl="1" indent="0">
              <a:buNone/>
            </a:pPr>
            <a:r>
              <a:rPr lang="ru-RU" sz="2200" b="1" dirty="0">
                <a:solidFill>
                  <a:srgbClr val="002060"/>
                </a:solidFill>
              </a:rPr>
              <a:t>Активные клиенты без кредитной карты</a:t>
            </a:r>
          </a:p>
          <a:p>
            <a:pPr marL="457200" lvl="1" indent="0">
              <a:buNone/>
            </a:pPr>
            <a:r>
              <a:rPr lang="ru-RU" sz="2200" b="1" dirty="0" smtClean="0">
                <a:solidFill>
                  <a:srgbClr val="002060"/>
                </a:solidFill>
              </a:rPr>
              <a:t>1693 клиентов</a:t>
            </a:r>
          </a:p>
          <a:p>
            <a:pPr marL="457200" lvl="1" indent="0">
              <a:buNone/>
            </a:pPr>
            <a:r>
              <a:rPr lang="ru-RU" sz="2200" b="1" dirty="0" smtClean="0">
                <a:solidFill>
                  <a:srgbClr val="002060"/>
                </a:solidFill>
              </a:rPr>
              <a:t>35% отток</a:t>
            </a:r>
          </a:p>
          <a:p>
            <a:pPr marL="457200" lvl="1" indent="0">
              <a:buNone/>
            </a:pPr>
            <a:r>
              <a:rPr lang="ru-RU" sz="2200" b="1" dirty="0" smtClean="0">
                <a:solidFill>
                  <a:srgbClr val="002060"/>
                </a:solidFill>
              </a:rPr>
              <a:t>* На этот сегмент стоит обратить особое внимание</a:t>
            </a:r>
            <a:endParaRPr lang="ru-RU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dirty="0" smtClean="0"/>
              <a:t>Всего все сегменты затрагивают 3651 клиентов.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9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Рекомендации:</a:t>
            </a:r>
            <a:endParaRPr lang="ru-RU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Предлагается провести анализ оттока клиентов в разрезе определенных продуктов, так как вероятность ухода клиентов прямо пропорционально растет с числом используемых ими продуктов, а если какой-то продукт не нравится нашим клиентам, вероятнее его появление в списке используемых у клиентов, которые пользуются большим числом наших </a:t>
            </a:r>
            <a:r>
              <a:rPr lang="ru-RU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продуктов.</a:t>
            </a:r>
          </a:p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Также 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небезрезультатным может </a:t>
            </a: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оказаться 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анализ использования вида канала общения с банком уходящих клиентов (мобильное приложение, интернет банкинг и т.п.) </a:t>
            </a:r>
            <a:endParaRPr lang="ru-RU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Данный </a:t>
            </a:r>
            <a:r>
              <a:rPr lang="ru-RU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датасет</a:t>
            </a:r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не позволил провести такие анализы.</a:t>
            </a:r>
          </a:p>
        </p:txBody>
      </p:sp>
    </p:spTree>
    <p:extLst>
      <p:ext uri="{BB962C8B-B14F-4D97-AF65-F5344CB8AC3E}">
        <p14:creationId xmlns:p14="http://schemas.microsoft.com/office/powerpoint/2010/main" val="3426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7000" r="-5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320" y="1970405"/>
            <a:ext cx="10515600" cy="1325563"/>
          </a:xfrm>
        </p:spPr>
        <p:txBody>
          <a:bodyPr/>
          <a:lstStyle/>
          <a:p>
            <a:pPr algn="ctr"/>
            <a:r>
              <a:rPr lang="ru-RU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Спасибо за внимание!</a:t>
            </a:r>
            <a:endParaRPr lang="ru-RU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351519" y="4568197"/>
            <a:ext cx="334302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Подготовил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Analyst</a:t>
            </a:r>
          </a:p>
          <a:p>
            <a:pPr marL="0" indent="0" algn="r">
              <a:buNone/>
            </a:pP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Игорь Маркин</a:t>
            </a:r>
          </a:p>
          <a:p>
            <a:pPr marL="0" indent="0" algn="r">
              <a:buNone/>
            </a:pP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Для связи: 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kazimar396@gmail.com</a:t>
            </a:r>
            <a:endParaRPr lang="ru-RU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373</Words>
  <Application>Microsoft Office PowerPoint</Application>
  <PresentationFormat>Широкоэкранный</PresentationFormat>
  <Paragraphs>71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Тема Office</vt:lpstr>
      <vt:lpstr>Анализ оттока клиентов Кредитсервисбанка</vt:lpstr>
      <vt:lpstr>Описание работы:</vt:lpstr>
      <vt:lpstr>Есть проблема!</vt:lpstr>
      <vt:lpstr>Тенденции линейной зависимости</vt:lpstr>
      <vt:lpstr>Презентация PowerPoint</vt:lpstr>
      <vt:lpstr>Дополнительные параметры зависимости</vt:lpstr>
      <vt:lpstr> Сегментация</vt:lpstr>
      <vt:lpstr>Рекомендации: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оттока клиентов Метанпромбанка</dc:title>
  <dc:creator>User</dc:creator>
  <cp:lastModifiedBy>User</cp:lastModifiedBy>
  <cp:revision>17</cp:revision>
  <dcterms:created xsi:type="dcterms:W3CDTF">2023-05-09T16:12:40Z</dcterms:created>
  <dcterms:modified xsi:type="dcterms:W3CDTF">2023-10-03T15:35:32Z</dcterms:modified>
</cp:coreProperties>
</file>