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29"/>
  </p:notesMasterIdLst>
  <p:sldIdLst>
    <p:sldId id="256" r:id="rId2"/>
    <p:sldId id="257" r:id="rId3"/>
    <p:sldId id="258" r:id="rId4"/>
    <p:sldId id="260" r:id="rId5"/>
    <p:sldId id="259" r:id="rId6"/>
    <p:sldId id="261" r:id="rId7"/>
    <p:sldId id="262" r:id="rId8"/>
    <p:sldId id="263" r:id="rId9"/>
    <p:sldId id="264" r:id="rId10"/>
    <p:sldId id="265" r:id="rId11"/>
    <p:sldId id="426" r:id="rId12"/>
    <p:sldId id="266" r:id="rId13"/>
    <p:sldId id="467" r:id="rId14"/>
    <p:sldId id="471" r:id="rId15"/>
    <p:sldId id="470" r:id="rId16"/>
    <p:sldId id="469" r:id="rId17"/>
    <p:sldId id="474" r:id="rId18"/>
    <p:sldId id="475" r:id="rId19"/>
    <p:sldId id="476" r:id="rId20"/>
    <p:sldId id="477" r:id="rId21"/>
    <p:sldId id="480" r:id="rId22"/>
    <p:sldId id="479" r:id="rId23"/>
    <p:sldId id="267" r:id="rId24"/>
    <p:sldId id="481" r:id="rId25"/>
    <p:sldId id="473" r:id="rId26"/>
    <p:sldId id="472" r:id="rId27"/>
    <p:sldId id="468"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2"/>
    <p:restoredTop sz="94662"/>
  </p:normalViewPr>
  <p:slideViewPr>
    <p:cSldViewPr snapToGrid="0">
      <p:cViewPr varScale="1">
        <p:scale>
          <a:sx n="265" d="100"/>
          <a:sy n="265" d="100"/>
        </p:scale>
        <p:origin x="200" y="3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kerstinlehnert/Documents/PROJECTS/IGSN/IGSN_Stats_20200609.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b="1" dirty="0"/>
              <a:t>Number of registered IGSN </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layout>
                <c:manualLayout>
                  <c:x val="1.8116518313303603E-3"/>
                  <c:y val="4.435993542549361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CB3-0047-BBC8-4659B3827315}"/>
                </c:ext>
              </c:extLst>
            </c:dLbl>
            <c:dLbl>
              <c:idx val="1"/>
              <c:layout>
                <c:manualLayout>
                  <c:x val="-3.321323322561893E-17"/>
                  <c:y val="4.435993542549361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B3-0047-BBC8-4659B3827315}"/>
                </c:ext>
              </c:extLst>
            </c:dLbl>
            <c:dLbl>
              <c:idx val="2"/>
              <c:layout>
                <c:manualLayout>
                  <c:x val="3.6233036626606954E-3"/>
                  <c:y val="4.435993542549361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B3-0047-BBC8-4659B3827315}"/>
                </c:ext>
              </c:extLst>
            </c:dLbl>
            <c:dLbl>
              <c:idx val="3"/>
              <c:layout>
                <c:manualLayout>
                  <c:x val="0"/>
                  <c:y val="4.4359935425493614E-3"/>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CB3-0047-BBC8-4659B3827315}"/>
                </c:ext>
              </c:extLst>
            </c:dLbl>
            <c:dLbl>
              <c:idx val="4"/>
              <c:layout>
                <c:manualLayout>
                  <c:x val="-6.6426466451237859E-17"/>
                  <c:y val="1.65487501609544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CB3-0047-BBC8-4659B3827315}"/>
                </c:ext>
              </c:extLst>
            </c:dLbl>
            <c:dLbl>
              <c:idx val="8"/>
              <c:layout>
                <c:manualLayout>
                  <c:x val="-1.136057105967392E-16"/>
                  <c:y val="2.107728337236534E-4"/>
                </c:manualLayout>
              </c:layout>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CB3-0047-BBC8-4659B3827315}"/>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Sheet1!$B$3:$B$11</c:f>
              <c:numCache>
                <c:formatCode>mmm\-yy</c:formatCode>
                <c:ptCount val="9"/>
                <c:pt idx="0">
                  <c:v>43862</c:v>
                </c:pt>
                <c:pt idx="1">
                  <c:v>43922</c:v>
                </c:pt>
                <c:pt idx="2">
                  <c:v>43952</c:v>
                </c:pt>
                <c:pt idx="3">
                  <c:v>43983</c:v>
                </c:pt>
                <c:pt idx="4">
                  <c:v>44044</c:v>
                </c:pt>
                <c:pt idx="5">
                  <c:v>44075</c:v>
                </c:pt>
                <c:pt idx="6">
                  <c:v>44105</c:v>
                </c:pt>
                <c:pt idx="7">
                  <c:v>44136</c:v>
                </c:pt>
                <c:pt idx="8">
                  <c:v>44166</c:v>
                </c:pt>
              </c:numCache>
            </c:numRef>
          </c:cat>
          <c:val>
            <c:numRef>
              <c:f>Sheet1!$C$3:$C$11</c:f>
              <c:numCache>
                <c:formatCode>#,##0</c:formatCode>
                <c:ptCount val="9"/>
                <c:pt idx="0">
                  <c:v>6948618</c:v>
                </c:pt>
                <c:pt idx="1">
                  <c:v>7060335</c:v>
                </c:pt>
                <c:pt idx="2">
                  <c:v>7216160</c:v>
                </c:pt>
                <c:pt idx="3">
                  <c:v>7437634</c:v>
                </c:pt>
                <c:pt idx="4">
                  <c:v>8001253</c:v>
                </c:pt>
                <c:pt idx="8" formatCode="_(* #,##0_);_(* \(#,##0\);_(* &quot;-&quot;??_);_(@_)">
                  <c:v>8679726</c:v>
                </c:pt>
              </c:numCache>
            </c:numRef>
          </c:val>
          <c:extLst>
            <c:ext xmlns:c16="http://schemas.microsoft.com/office/drawing/2014/chart" uri="{C3380CC4-5D6E-409C-BE32-E72D297353CC}">
              <c16:uniqueId val="{00000005-2CB3-0047-BBC8-4659B3827315}"/>
            </c:ext>
          </c:extLst>
        </c:ser>
        <c:dLbls>
          <c:dLblPos val="inEnd"/>
          <c:showLegendKey val="0"/>
          <c:showVal val="1"/>
          <c:showCatName val="0"/>
          <c:showSerName val="0"/>
          <c:showPercent val="0"/>
          <c:showBubbleSize val="0"/>
        </c:dLbls>
        <c:gapWidth val="41"/>
        <c:axId val="1224123488"/>
        <c:axId val="1272246368"/>
      </c:barChart>
      <c:dateAx>
        <c:axId val="1224123488"/>
        <c:scaling>
          <c:orientation val="minMax"/>
        </c:scaling>
        <c:delete val="0"/>
        <c:axPos val="b"/>
        <c:numFmt formatCode="mmm\-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272246368"/>
        <c:crosses val="autoZero"/>
        <c:auto val="1"/>
        <c:lblOffset val="100"/>
        <c:baseTimeUnit val="months"/>
      </c:dateAx>
      <c:valAx>
        <c:axId val="1272246368"/>
        <c:scaling>
          <c:orientation val="minMax"/>
          <c:min val="5000000"/>
        </c:scaling>
        <c:delete val="1"/>
        <c:axPos val="l"/>
        <c:numFmt formatCode="#,##0" sourceLinked="1"/>
        <c:majorTickMark val="none"/>
        <c:minorTickMark val="none"/>
        <c:tickLblPos val="nextTo"/>
        <c:crossAx val="1224123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a7bab4cd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a7bab4c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a7bab4c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a7bab4c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a7bab4cd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a7bab4c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a7bab4cd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a7bab4c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77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0690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1160EA64-D806-43AC-9DF2-F8C432F32B4C}" type="datetimeFigureOut">
              <a:rPr lang="en-US" smtClean="0"/>
              <a:t>12/18/20</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17102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13902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67C6F52A-A82B-47A2-A83A-8C4C91F2D59F}" type="datetimeFigureOut">
              <a:rPr lang="en-US" smtClean="0"/>
              <a:t>12/18/20</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26781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1166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7127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normAutofit/>
          </a:bodyPr>
          <a:lstStyle>
            <a:lvl1pPr>
              <a:defRPr sz="1800"/>
            </a:lvl1pPr>
            <a:lvl2pPr>
              <a:defRPr sz="1600"/>
            </a:lvl2pPr>
            <a:lvl3pPr>
              <a:defRPr sz="1200"/>
            </a:lvl3pPr>
            <a:lvl4pPr>
              <a:defRPr sz="1050"/>
            </a:lvl4pPr>
            <a:lvl5pPr>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70A7B3-6521-4DCA-87E5-044747A908C1}" type="datetimeFigureOut">
              <a:rPr lang="en-US" smtClean="0"/>
              <a:t>12/18/20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8" name="Picture 7">
            <a:extLst>
              <a:ext uri="{FF2B5EF4-FFF2-40B4-BE49-F238E27FC236}">
                <a16:creationId xmlns:a16="http://schemas.microsoft.com/office/drawing/2014/main" id="{51BC0128-2B37-5E49-A334-E29EE1FE0737}"/>
              </a:ext>
            </a:extLst>
          </p:cNvPr>
          <p:cNvPicPr>
            <a:picLocks noChangeAspect="1"/>
          </p:cNvPicPr>
          <p:nvPr userDrawn="1"/>
        </p:nvPicPr>
        <p:blipFill>
          <a:blip r:embed="rId2"/>
          <a:stretch>
            <a:fillRect/>
          </a:stretch>
        </p:blipFill>
        <p:spPr>
          <a:xfrm>
            <a:off x="74141" y="4430206"/>
            <a:ext cx="667848" cy="667848"/>
          </a:xfrm>
          <a:prstGeom prst="rect">
            <a:avLst/>
          </a:prstGeom>
        </p:spPr>
      </p:pic>
    </p:spTree>
    <p:extLst>
      <p:ext uri="{BB962C8B-B14F-4D97-AF65-F5344CB8AC3E}">
        <p14:creationId xmlns:p14="http://schemas.microsoft.com/office/powerpoint/2010/main" val="31872412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12/18/20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66377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9" name="Picture 8">
            <a:extLst>
              <a:ext uri="{FF2B5EF4-FFF2-40B4-BE49-F238E27FC236}">
                <a16:creationId xmlns:a16="http://schemas.microsoft.com/office/drawing/2014/main" id="{FFED7895-B646-2A4F-B38F-A96AB7E49267}"/>
              </a:ext>
            </a:extLst>
          </p:cNvPr>
          <p:cNvPicPr>
            <a:picLocks noChangeAspect="1"/>
          </p:cNvPicPr>
          <p:nvPr userDrawn="1"/>
        </p:nvPicPr>
        <p:blipFill>
          <a:blip r:embed="rId2"/>
          <a:stretch>
            <a:fillRect/>
          </a:stretch>
        </p:blipFill>
        <p:spPr>
          <a:xfrm>
            <a:off x="74141" y="4430206"/>
            <a:ext cx="667848" cy="667848"/>
          </a:xfrm>
          <a:prstGeom prst="rect">
            <a:avLst/>
          </a:prstGeom>
        </p:spPr>
      </p:pic>
    </p:spTree>
    <p:extLst>
      <p:ext uri="{BB962C8B-B14F-4D97-AF65-F5344CB8AC3E}">
        <p14:creationId xmlns:p14="http://schemas.microsoft.com/office/powerpoint/2010/main" val="9311894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13" name="Picture 12">
            <a:extLst>
              <a:ext uri="{FF2B5EF4-FFF2-40B4-BE49-F238E27FC236}">
                <a16:creationId xmlns:a16="http://schemas.microsoft.com/office/drawing/2014/main" id="{C611335A-F664-4F4A-A518-A841E541F346}"/>
              </a:ext>
            </a:extLst>
          </p:cNvPr>
          <p:cNvPicPr>
            <a:picLocks noChangeAspect="1"/>
          </p:cNvPicPr>
          <p:nvPr userDrawn="1"/>
        </p:nvPicPr>
        <p:blipFill>
          <a:blip r:embed="rId2"/>
          <a:stretch>
            <a:fillRect/>
          </a:stretch>
        </p:blipFill>
        <p:spPr>
          <a:xfrm>
            <a:off x="74141" y="4430206"/>
            <a:ext cx="667848" cy="667848"/>
          </a:xfrm>
          <a:prstGeom prst="rect">
            <a:avLst/>
          </a:prstGeom>
        </p:spPr>
      </p:pic>
    </p:spTree>
    <p:extLst>
      <p:ext uri="{BB962C8B-B14F-4D97-AF65-F5344CB8AC3E}">
        <p14:creationId xmlns:p14="http://schemas.microsoft.com/office/powerpoint/2010/main" val="24733794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9" name="Picture 8">
            <a:extLst>
              <a:ext uri="{FF2B5EF4-FFF2-40B4-BE49-F238E27FC236}">
                <a16:creationId xmlns:a16="http://schemas.microsoft.com/office/drawing/2014/main" id="{925C0792-0D20-4741-B71F-591B90231775}"/>
              </a:ext>
            </a:extLst>
          </p:cNvPr>
          <p:cNvPicPr>
            <a:picLocks noChangeAspect="1"/>
          </p:cNvPicPr>
          <p:nvPr userDrawn="1"/>
        </p:nvPicPr>
        <p:blipFill>
          <a:blip r:embed="rId2"/>
          <a:stretch>
            <a:fillRect/>
          </a:stretch>
        </p:blipFill>
        <p:spPr>
          <a:xfrm>
            <a:off x="74141" y="4430206"/>
            <a:ext cx="667848" cy="667848"/>
          </a:xfrm>
          <a:prstGeom prst="rect">
            <a:avLst/>
          </a:prstGeom>
        </p:spPr>
      </p:pic>
    </p:spTree>
    <p:extLst>
      <p:ext uri="{BB962C8B-B14F-4D97-AF65-F5344CB8AC3E}">
        <p14:creationId xmlns:p14="http://schemas.microsoft.com/office/powerpoint/2010/main" val="29841682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5" name="Picture 4">
            <a:extLst>
              <a:ext uri="{FF2B5EF4-FFF2-40B4-BE49-F238E27FC236}">
                <a16:creationId xmlns:a16="http://schemas.microsoft.com/office/drawing/2014/main" id="{ACB14E96-C4A5-7C42-B5BE-8205AE0D0884}"/>
              </a:ext>
            </a:extLst>
          </p:cNvPr>
          <p:cNvPicPr>
            <a:picLocks noChangeAspect="1"/>
          </p:cNvPicPr>
          <p:nvPr userDrawn="1"/>
        </p:nvPicPr>
        <p:blipFill>
          <a:blip r:embed="rId2"/>
          <a:stretch>
            <a:fillRect/>
          </a:stretch>
        </p:blipFill>
        <p:spPr>
          <a:xfrm>
            <a:off x="74141" y="4430206"/>
            <a:ext cx="667848" cy="667848"/>
          </a:xfrm>
          <a:prstGeom prst="rect">
            <a:avLst/>
          </a:prstGeom>
        </p:spPr>
      </p:pic>
    </p:spTree>
    <p:extLst>
      <p:ext uri="{BB962C8B-B14F-4D97-AF65-F5344CB8AC3E}">
        <p14:creationId xmlns:p14="http://schemas.microsoft.com/office/powerpoint/2010/main" val="399411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1BE4249-C0D0-4B06-8692-E8BB871AF643}" type="datetimeFigureOut">
              <a:rPr lang="en-US" smtClean="0"/>
              <a:t>12/18/20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12673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8" name="Picture 7">
            <a:extLst>
              <a:ext uri="{FF2B5EF4-FFF2-40B4-BE49-F238E27FC236}">
                <a16:creationId xmlns:a16="http://schemas.microsoft.com/office/drawing/2014/main" id="{08D856CA-F4EA-6944-A4A3-CCCC81A1BFCF}"/>
              </a:ext>
            </a:extLst>
          </p:cNvPr>
          <p:cNvPicPr>
            <a:picLocks noChangeAspect="1"/>
          </p:cNvPicPr>
          <p:nvPr userDrawn="1"/>
        </p:nvPicPr>
        <p:blipFill>
          <a:blip r:embed="rId2"/>
          <a:stretch>
            <a:fillRect/>
          </a:stretch>
        </p:blipFill>
        <p:spPr>
          <a:xfrm>
            <a:off x="74141" y="4430206"/>
            <a:ext cx="667848" cy="667848"/>
          </a:xfrm>
          <a:prstGeom prst="rect">
            <a:avLst/>
          </a:prstGeom>
        </p:spPr>
      </p:pic>
    </p:spTree>
    <p:extLst>
      <p:ext uri="{BB962C8B-B14F-4D97-AF65-F5344CB8AC3E}">
        <p14:creationId xmlns:p14="http://schemas.microsoft.com/office/powerpoint/2010/main" val="35406190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1160EA64-D806-43AC-9DF2-F8C432F32B4C}" type="datetimeFigureOut">
              <a:rPr lang="en-US" smtClean="0"/>
              <a:t>12/18/20</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281575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services.gfz-potsdam.de/igsnstats/" TargetMode="Externa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IGSN e.V. </a:t>
            </a:r>
            <a:endParaRPr/>
          </a:p>
          <a:p>
            <a:pPr marL="0" lvl="0" indent="0" algn="ctr" rtl="0">
              <a:spcBef>
                <a:spcPts val="0"/>
              </a:spcBef>
              <a:spcAft>
                <a:spcPts val="0"/>
              </a:spcAft>
              <a:buNone/>
            </a:pPr>
            <a:r>
              <a:rPr lang="en"/>
              <a:t>General Assembly 2020</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December 18, 2020</a:t>
            </a:r>
            <a:endParaRPr/>
          </a:p>
        </p:txBody>
      </p:sp>
      <p:pic>
        <p:nvPicPr>
          <p:cNvPr id="4" name="Picture 3">
            <a:extLst>
              <a:ext uri="{FF2B5EF4-FFF2-40B4-BE49-F238E27FC236}">
                <a16:creationId xmlns:a16="http://schemas.microsoft.com/office/drawing/2014/main" id="{26F4DE8E-AA25-E74F-BD12-9D999D875BD7}"/>
              </a:ext>
            </a:extLst>
          </p:cNvPr>
          <p:cNvPicPr>
            <a:picLocks noChangeAspect="1"/>
          </p:cNvPicPr>
          <p:nvPr/>
        </p:nvPicPr>
        <p:blipFill>
          <a:blip r:embed="rId3"/>
          <a:stretch>
            <a:fillRect/>
          </a:stretch>
        </p:blipFill>
        <p:spPr>
          <a:xfrm>
            <a:off x="3634586" y="2384236"/>
            <a:ext cx="1954684" cy="19546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592-799B-E946-8141-DFEE6259D800}"/>
              </a:ext>
            </a:extLst>
          </p:cNvPr>
          <p:cNvSpPr>
            <a:spLocks noGrp="1"/>
          </p:cNvSpPr>
          <p:nvPr>
            <p:ph type="title"/>
          </p:nvPr>
        </p:nvSpPr>
        <p:spPr/>
        <p:txBody>
          <a:bodyPr/>
          <a:lstStyle/>
          <a:p>
            <a:r>
              <a:rPr lang="en-US" dirty="0"/>
              <a:t>ACTION ITEM 2019/2: Set up Better Tracking </a:t>
            </a:r>
          </a:p>
        </p:txBody>
      </p:sp>
      <p:sp>
        <p:nvSpPr>
          <p:cNvPr id="5" name="Content Placeholder 4">
            <a:extLst>
              <a:ext uri="{FF2B5EF4-FFF2-40B4-BE49-F238E27FC236}">
                <a16:creationId xmlns:a16="http://schemas.microsoft.com/office/drawing/2014/main" id="{8E4E31D8-FB12-E846-B2BD-D6E420CA0F44}"/>
              </a:ext>
            </a:extLst>
          </p:cNvPr>
          <p:cNvSpPr>
            <a:spLocks noGrp="1"/>
          </p:cNvSpPr>
          <p:nvPr>
            <p:ph idx="1"/>
          </p:nvPr>
        </p:nvSpPr>
        <p:spPr/>
        <p:txBody>
          <a:bodyPr>
            <a:normAutofit/>
          </a:bodyPr>
          <a:lstStyle/>
          <a:p>
            <a:r>
              <a:rPr lang="en-US" dirty="0"/>
              <a:t>The Managing Office contacted all members to provide contact information (member representative and administrative contact).</a:t>
            </a:r>
          </a:p>
          <a:p>
            <a:r>
              <a:rPr lang="en-US" dirty="0"/>
              <a:t>The Managing Office has set up a new Google sheet to track payments.</a:t>
            </a:r>
          </a:p>
          <a:p>
            <a:r>
              <a:rPr lang="en-US" dirty="0"/>
              <a:t>The Managing Office is establishing more formal tracking of attendance at the General Assembly.</a:t>
            </a:r>
          </a:p>
          <a:p>
            <a:pPr lvl="1"/>
            <a:endParaRPr lang="en-US" dirty="0"/>
          </a:p>
        </p:txBody>
      </p:sp>
    </p:spTree>
    <p:extLst>
      <p:ext uri="{BB962C8B-B14F-4D97-AF65-F5344CB8AC3E}">
        <p14:creationId xmlns:p14="http://schemas.microsoft.com/office/powerpoint/2010/main" val="279539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4815-D121-674C-BB62-26D38873D68A}"/>
              </a:ext>
            </a:extLst>
          </p:cNvPr>
          <p:cNvSpPr>
            <a:spLocks noGrp="1"/>
          </p:cNvSpPr>
          <p:nvPr>
            <p:ph type="title"/>
          </p:nvPr>
        </p:nvSpPr>
        <p:spPr>
          <a:xfrm>
            <a:off x="980629" y="778857"/>
            <a:ext cx="7768218" cy="969771"/>
          </a:xfrm>
        </p:spPr>
        <p:txBody>
          <a:bodyPr>
            <a:noAutofit/>
          </a:bodyPr>
          <a:lstStyle/>
          <a:p>
            <a:r>
              <a:rPr lang="en-US" sz="2400" b="1" dirty="0"/>
              <a:t>Project IGSN 2040</a:t>
            </a:r>
            <a:r>
              <a:rPr lang="en-US" sz="2400" dirty="0"/>
              <a:t>: </a:t>
            </a:r>
            <a:r>
              <a:rPr lang="en-US" sz="2400" i="1" dirty="0"/>
              <a:t>“Defining the Future of the IGSN as a Global Persistent Identifier for Material Samples”</a:t>
            </a:r>
            <a:endParaRPr lang="en-US" sz="2400" dirty="0"/>
          </a:p>
        </p:txBody>
      </p:sp>
      <p:sp>
        <p:nvSpPr>
          <p:cNvPr id="3" name="Content Placeholder 2">
            <a:extLst>
              <a:ext uri="{FF2B5EF4-FFF2-40B4-BE49-F238E27FC236}">
                <a16:creationId xmlns:a16="http://schemas.microsoft.com/office/drawing/2014/main" id="{EBA4B8A5-D6E5-6F43-B1B2-207B7D2398A4}"/>
              </a:ext>
            </a:extLst>
          </p:cNvPr>
          <p:cNvSpPr>
            <a:spLocks noGrp="1"/>
          </p:cNvSpPr>
          <p:nvPr>
            <p:ph idx="1"/>
          </p:nvPr>
        </p:nvSpPr>
        <p:spPr>
          <a:xfrm>
            <a:off x="980629" y="3097753"/>
            <a:ext cx="7649021" cy="1371348"/>
          </a:xfrm>
        </p:spPr>
        <p:txBody>
          <a:bodyPr>
            <a:normAutofit lnSpcReduction="10000"/>
          </a:bodyPr>
          <a:lstStyle/>
          <a:p>
            <a:pPr marL="0" indent="0">
              <a:buNone/>
            </a:pPr>
            <a:r>
              <a:rPr lang="en-US" sz="2100" b="1" dirty="0">
                <a:latin typeface="Calibri" panose="020F0502020204030204" pitchFamily="34" charset="0"/>
                <a:cs typeface="Calibri" panose="020F0502020204030204" pitchFamily="34" charset="0"/>
              </a:rPr>
              <a:t>“</a:t>
            </a:r>
            <a:r>
              <a:rPr lang="en-US" sz="2100" b="1" dirty="0"/>
              <a:t>develop a strategic plan and roadmap</a:t>
            </a:r>
            <a:r>
              <a:rPr lang="en-US" sz="2100" dirty="0"/>
              <a:t> that will guide the IGSN system in its next chapter so it will be able to fulfill its mission of </a:t>
            </a:r>
            <a:r>
              <a:rPr lang="en-US" sz="2100" b="1" dirty="0"/>
              <a:t>providing persistent, sustainable, and reliable PID services to the international science community</a:t>
            </a:r>
            <a:r>
              <a:rPr lang="en-US" sz="2100" dirty="0"/>
              <a:t>.”</a:t>
            </a:r>
          </a:p>
        </p:txBody>
      </p:sp>
      <p:sp>
        <p:nvSpPr>
          <p:cNvPr id="4" name="Date Placeholder 3">
            <a:extLst>
              <a:ext uri="{FF2B5EF4-FFF2-40B4-BE49-F238E27FC236}">
                <a16:creationId xmlns:a16="http://schemas.microsoft.com/office/drawing/2014/main" id="{A159BC60-EE28-0443-B192-2C4F648CF4EB}"/>
              </a:ext>
            </a:extLst>
          </p:cNvPr>
          <p:cNvSpPr>
            <a:spLocks noGrp="1"/>
          </p:cNvSpPr>
          <p:nvPr>
            <p:ph type="dt" sz="half" idx="10"/>
          </p:nvPr>
        </p:nvSpPr>
        <p:spPr/>
        <p:txBody>
          <a:bodyPr/>
          <a:lstStyle/>
          <a:p>
            <a:r>
              <a:rPr lang="en-US"/>
              <a:t>January 30, 2020</a:t>
            </a:r>
          </a:p>
        </p:txBody>
      </p:sp>
      <p:sp>
        <p:nvSpPr>
          <p:cNvPr id="8" name="Footer Placeholder 7">
            <a:extLst>
              <a:ext uri="{FF2B5EF4-FFF2-40B4-BE49-F238E27FC236}">
                <a16:creationId xmlns:a16="http://schemas.microsoft.com/office/drawing/2014/main" id="{E513E58A-6EA5-C94B-B6B0-C923BD16F8AA}"/>
              </a:ext>
            </a:extLst>
          </p:cNvPr>
          <p:cNvSpPr>
            <a:spLocks noGrp="1"/>
          </p:cNvSpPr>
          <p:nvPr>
            <p:ph type="ftr" sz="quarter" idx="11"/>
          </p:nvPr>
        </p:nvSpPr>
        <p:spPr/>
        <p:txBody>
          <a:bodyPr/>
          <a:lstStyle/>
          <a:p>
            <a:r>
              <a:rPr lang="en-US"/>
              <a:t>PIDapalooza 2020</a:t>
            </a:r>
          </a:p>
        </p:txBody>
      </p:sp>
      <p:sp>
        <p:nvSpPr>
          <p:cNvPr id="6" name="Slide Number Placeholder 5">
            <a:extLst>
              <a:ext uri="{FF2B5EF4-FFF2-40B4-BE49-F238E27FC236}">
                <a16:creationId xmlns:a16="http://schemas.microsoft.com/office/drawing/2014/main" id="{A7ED7C49-F336-F247-A964-89FD811B488F}"/>
              </a:ext>
            </a:extLst>
          </p:cNvPr>
          <p:cNvSpPr>
            <a:spLocks noGrp="1"/>
          </p:cNvSpPr>
          <p:nvPr>
            <p:ph type="sldNum" sz="quarter" idx="12"/>
          </p:nvPr>
        </p:nvSpPr>
        <p:spPr/>
        <p:txBody>
          <a:bodyPr/>
          <a:lstStyle/>
          <a:p>
            <a:fld id="{9CD468DA-2C0A-9F42-882A-A549280ED901}" type="slidenum">
              <a:rPr lang="en-US" smtClean="0"/>
              <a:pPr/>
              <a:t>11</a:t>
            </a:fld>
            <a:endParaRPr lang="en-US"/>
          </a:p>
        </p:txBody>
      </p:sp>
      <p:pic>
        <p:nvPicPr>
          <p:cNvPr id="7" name="Picture 6">
            <a:extLst>
              <a:ext uri="{FF2B5EF4-FFF2-40B4-BE49-F238E27FC236}">
                <a16:creationId xmlns:a16="http://schemas.microsoft.com/office/drawing/2014/main" id="{4787571D-1392-5D42-ABE5-E4BE38047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99971" y="1852532"/>
            <a:ext cx="1041818" cy="1041818"/>
          </a:xfrm>
          <a:prstGeom prst="rect">
            <a:avLst/>
          </a:prstGeom>
        </p:spPr>
      </p:pic>
      <p:sp>
        <p:nvSpPr>
          <p:cNvPr id="9" name="TextBox 8">
            <a:extLst>
              <a:ext uri="{FF2B5EF4-FFF2-40B4-BE49-F238E27FC236}">
                <a16:creationId xmlns:a16="http://schemas.microsoft.com/office/drawing/2014/main" id="{E29E17F9-7042-4743-8AEC-B81BECB54FE1}"/>
              </a:ext>
            </a:extLst>
          </p:cNvPr>
          <p:cNvSpPr txBox="1"/>
          <p:nvPr/>
        </p:nvSpPr>
        <p:spPr>
          <a:xfrm>
            <a:off x="4428406" y="2373440"/>
            <a:ext cx="3371564" cy="415498"/>
          </a:xfrm>
          <a:prstGeom prst="rect">
            <a:avLst/>
          </a:prstGeom>
          <a:noFill/>
        </p:spPr>
        <p:txBody>
          <a:bodyPr wrap="square" rtlCol="0">
            <a:spAutoFit/>
          </a:bodyPr>
          <a:lstStyle/>
          <a:p>
            <a:pPr algn="r"/>
            <a:r>
              <a:rPr lang="en-US" sz="1050" dirty="0"/>
              <a:t>Funded by </a:t>
            </a:r>
          </a:p>
          <a:p>
            <a:pPr algn="r"/>
            <a:r>
              <a:rPr lang="en-US" sz="1050" dirty="0"/>
              <a:t>the Alfred E. Sloan Foundation</a:t>
            </a:r>
          </a:p>
        </p:txBody>
      </p:sp>
      <p:sp>
        <p:nvSpPr>
          <p:cNvPr id="10" name="TextBox 9">
            <a:extLst>
              <a:ext uri="{FF2B5EF4-FFF2-40B4-BE49-F238E27FC236}">
                <a16:creationId xmlns:a16="http://schemas.microsoft.com/office/drawing/2014/main" id="{8A00ABF4-4C41-224F-B9BA-89E673974182}"/>
              </a:ext>
            </a:extLst>
          </p:cNvPr>
          <p:cNvSpPr txBox="1"/>
          <p:nvPr/>
        </p:nvSpPr>
        <p:spPr>
          <a:xfrm>
            <a:off x="1308321" y="1685164"/>
            <a:ext cx="3523722" cy="830997"/>
          </a:xfrm>
          <a:prstGeom prst="rect">
            <a:avLst/>
          </a:prstGeom>
          <a:noFill/>
        </p:spPr>
        <p:txBody>
          <a:bodyPr wrap="none" rtlCol="0">
            <a:spAutoFit/>
          </a:bodyPr>
          <a:lstStyle/>
          <a:p>
            <a:r>
              <a:rPr lang="en-US" sz="1200" dirty="0"/>
              <a:t>PIs: Kerstin Lehnert, Jens </a:t>
            </a:r>
            <a:r>
              <a:rPr lang="en-US" sz="1200" dirty="0" err="1"/>
              <a:t>Klump</a:t>
            </a:r>
            <a:r>
              <a:rPr lang="en-US" sz="1200" dirty="0"/>
              <a:t>, Lesley Wyborn</a:t>
            </a:r>
          </a:p>
          <a:p>
            <a:r>
              <a:rPr lang="en-US" sz="1200" dirty="0"/>
              <a:t>Project Coordinator: Sarah </a:t>
            </a:r>
            <a:r>
              <a:rPr lang="en-US" sz="1200" dirty="0" err="1"/>
              <a:t>Ramdeen</a:t>
            </a:r>
            <a:endParaRPr lang="en-US" sz="1200" dirty="0"/>
          </a:p>
          <a:p>
            <a:r>
              <a:rPr lang="en-US" sz="1200" dirty="0"/>
              <a:t>Start: August 1, 2018</a:t>
            </a:r>
          </a:p>
          <a:p>
            <a:r>
              <a:rPr lang="en-US" sz="1200" dirty="0"/>
              <a:t>End (extended): March 31, 2021</a:t>
            </a:r>
          </a:p>
        </p:txBody>
      </p:sp>
    </p:spTree>
    <p:extLst>
      <p:ext uri="{BB962C8B-B14F-4D97-AF65-F5344CB8AC3E}">
        <p14:creationId xmlns:p14="http://schemas.microsoft.com/office/powerpoint/2010/main" val="82614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5459-966B-724F-A0AE-230B49D0A557}"/>
              </a:ext>
            </a:extLst>
          </p:cNvPr>
          <p:cNvSpPr>
            <a:spLocks noGrp="1"/>
          </p:cNvSpPr>
          <p:nvPr>
            <p:ph type="title"/>
          </p:nvPr>
        </p:nvSpPr>
        <p:spPr/>
        <p:txBody>
          <a:bodyPr/>
          <a:lstStyle/>
          <a:p>
            <a:r>
              <a:rPr lang="en-US" dirty="0"/>
              <a:t>IGSN 2040 Project</a:t>
            </a:r>
          </a:p>
        </p:txBody>
      </p:sp>
      <p:pic>
        <p:nvPicPr>
          <p:cNvPr id="4" name="Picture 3">
            <a:extLst>
              <a:ext uri="{FF2B5EF4-FFF2-40B4-BE49-F238E27FC236}">
                <a16:creationId xmlns:a16="http://schemas.microsoft.com/office/drawing/2014/main" id="{FD4DB080-D119-0D4C-971F-250CBEA982FF}"/>
              </a:ext>
            </a:extLst>
          </p:cNvPr>
          <p:cNvPicPr/>
          <p:nvPr/>
        </p:nvPicPr>
        <p:blipFill>
          <a:blip r:embed="rId2" cstate="screen">
            <a:extLst>
              <a:ext uri="{28A0092B-C50C-407E-A947-70E740481C1C}">
                <a14:useLocalDpi xmlns:a14="http://schemas.microsoft.com/office/drawing/2010/main"/>
              </a:ext>
            </a:extLst>
          </a:blip>
          <a:stretch>
            <a:fillRect/>
          </a:stretch>
        </p:blipFill>
        <p:spPr>
          <a:xfrm>
            <a:off x="1446143" y="1252331"/>
            <a:ext cx="6895272" cy="3689901"/>
          </a:xfrm>
          <a:prstGeom prst="rect">
            <a:avLst/>
          </a:prstGeom>
        </p:spPr>
      </p:pic>
      <p:sp>
        <p:nvSpPr>
          <p:cNvPr id="5" name="Rectangle 4">
            <a:extLst>
              <a:ext uri="{FF2B5EF4-FFF2-40B4-BE49-F238E27FC236}">
                <a16:creationId xmlns:a16="http://schemas.microsoft.com/office/drawing/2014/main" id="{AE181F9A-B2B0-ED40-8391-1F11B643EC5C}"/>
              </a:ext>
            </a:extLst>
          </p:cNvPr>
          <p:cNvSpPr/>
          <p:nvPr/>
        </p:nvSpPr>
        <p:spPr>
          <a:xfrm>
            <a:off x="2760786" y="2628900"/>
            <a:ext cx="5424852" cy="3077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Year 1: Survey</a:t>
            </a:r>
          </a:p>
        </p:txBody>
      </p:sp>
      <p:grpSp>
        <p:nvGrpSpPr>
          <p:cNvPr id="6" name="Group 5">
            <a:extLst>
              <a:ext uri="{FF2B5EF4-FFF2-40B4-BE49-F238E27FC236}">
                <a16:creationId xmlns:a16="http://schemas.microsoft.com/office/drawing/2014/main" id="{40E69466-5943-4346-9CBE-595BF8D23D85}"/>
              </a:ext>
            </a:extLst>
          </p:cNvPr>
          <p:cNvGrpSpPr/>
          <p:nvPr/>
        </p:nvGrpSpPr>
        <p:grpSpPr>
          <a:xfrm>
            <a:off x="2731501" y="3022784"/>
            <a:ext cx="5438384" cy="839303"/>
            <a:chOff x="2731501" y="3022784"/>
            <a:chExt cx="5438384" cy="839303"/>
          </a:xfrm>
        </p:grpSpPr>
        <p:sp>
          <p:nvSpPr>
            <p:cNvPr id="7" name="Rectangle 6">
              <a:extLst>
                <a:ext uri="{FF2B5EF4-FFF2-40B4-BE49-F238E27FC236}">
                  <a16:creationId xmlns:a16="http://schemas.microsoft.com/office/drawing/2014/main" id="{34482411-3CD9-C24A-B325-606CACBE207D}"/>
                </a:ext>
              </a:extLst>
            </p:cNvPr>
            <p:cNvSpPr/>
            <p:nvPr/>
          </p:nvSpPr>
          <p:spPr>
            <a:xfrm>
              <a:off x="4614497" y="3238500"/>
              <a:ext cx="1717430" cy="3077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a:t>Canberra, May ‘19</a:t>
              </a:r>
            </a:p>
          </p:txBody>
        </p:sp>
        <p:sp>
          <p:nvSpPr>
            <p:cNvPr id="8" name="Rectangle 7">
              <a:extLst>
                <a:ext uri="{FF2B5EF4-FFF2-40B4-BE49-F238E27FC236}">
                  <a16:creationId xmlns:a16="http://schemas.microsoft.com/office/drawing/2014/main" id="{196C3E2D-727F-1B45-B93E-198094413577}"/>
                </a:ext>
              </a:extLst>
            </p:cNvPr>
            <p:cNvSpPr/>
            <p:nvPr/>
          </p:nvSpPr>
          <p:spPr>
            <a:xfrm>
              <a:off x="2731501" y="3022784"/>
              <a:ext cx="1717430" cy="3077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a:t>Tacoma, July ‘19</a:t>
              </a:r>
            </a:p>
          </p:txBody>
        </p:sp>
        <p:sp>
          <p:nvSpPr>
            <p:cNvPr id="9" name="Rectangle 8">
              <a:extLst>
                <a:ext uri="{FF2B5EF4-FFF2-40B4-BE49-F238E27FC236}">
                  <a16:creationId xmlns:a16="http://schemas.microsoft.com/office/drawing/2014/main" id="{B7578679-E165-9040-8543-6C37821363C7}"/>
                </a:ext>
              </a:extLst>
            </p:cNvPr>
            <p:cNvSpPr/>
            <p:nvPr/>
          </p:nvSpPr>
          <p:spPr>
            <a:xfrm>
              <a:off x="6452455" y="3554356"/>
              <a:ext cx="1717430" cy="3077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a:t>Tacoma, July ‘19</a:t>
              </a:r>
            </a:p>
          </p:txBody>
        </p:sp>
      </p:grpSp>
      <p:sp>
        <p:nvSpPr>
          <p:cNvPr id="10" name="Rectangle 9">
            <a:extLst>
              <a:ext uri="{FF2B5EF4-FFF2-40B4-BE49-F238E27FC236}">
                <a16:creationId xmlns:a16="http://schemas.microsoft.com/office/drawing/2014/main" id="{24E883EF-8FC4-A341-A77B-59F537DBC23A}"/>
              </a:ext>
            </a:extLst>
          </p:cNvPr>
          <p:cNvSpPr/>
          <p:nvPr/>
        </p:nvSpPr>
        <p:spPr>
          <a:xfrm>
            <a:off x="847703" y="2628899"/>
            <a:ext cx="532689" cy="1268355"/>
          </a:xfrm>
          <a:prstGeom prst="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400" b="1" dirty="0"/>
              <a:t>Year 1</a:t>
            </a:r>
          </a:p>
        </p:txBody>
      </p:sp>
      <p:sp>
        <p:nvSpPr>
          <p:cNvPr id="11" name="Rectangle 10">
            <a:extLst>
              <a:ext uri="{FF2B5EF4-FFF2-40B4-BE49-F238E27FC236}">
                <a16:creationId xmlns:a16="http://schemas.microsoft.com/office/drawing/2014/main" id="{207F6F33-F1B1-D34D-B1E9-936A7C9DFCF2}"/>
              </a:ext>
            </a:extLst>
          </p:cNvPr>
          <p:cNvSpPr/>
          <p:nvPr/>
        </p:nvSpPr>
        <p:spPr>
          <a:xfrm>
            <a:off x="829743" y="3948240"/>
            <a:ext cx="532689" cy="993992"/>
          </a:xfrm>
          <a:prstGeom prst="rect">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1400" b="1" dirty="0"/>
              <a:t>Year 2</a:t>
            </a:r>
          </a:p>
        </p:txBody>
      </p:sp>
      <p:sp>
        <p:nvSpPr>
          <p:cNvPr id="12" name="Rectangle 11">
            <a:extLst>
              <a:ext uri="{FF2B5EF4-FFF2-40B4-BE49-F238E27FC236}">
                <a16:creationId xmlns:a16="http://schemas.microsoft.com/office/drawing/2014/main" id="{152046B9-1F4C-9B4A-841D-5FE168038DA6}"/>
              </a:ext>
            </a:extLst>
          </p:cNvPr>
          <p:cNvSpPr/>
          <p:nvPr/>
        </p:nvSpPr>
        <p:spPr>
          <a:xfrm>
            <a:off x="2731501" y="3948240"/>
            <a:ext cx="3600426" cy="80092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b="1" dirty="0"/>
              <a:t>3 virtual workshops in Fall 2020, </a:t>
            </a:r>
          </a:p>
          <a:p>
            <a:pPr algn="ctr"/>
            <a:r>
              <a:rPr lang="en-US" sz="1200" b="1" dirty="0"/>
              <a:t>facilitated by Susan Stickley</a:t>
            </a:r>
          </a:p>
        </p:txBody>
      </p:sp>
    </p:spTree>
    <p:extLst>
      <p:ext uri="{BB962C8B-B14F-4D97-AF65-F5344CB8AC3E}">
        <p14:creationId xmlns:p14="http://schemas.microsoft.com/office/powerpoint/2010/main" val="127938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FE9E-C8DD-DC41-AE20-0338FDF0C21B}"/>
              </a:ext>
            </a:extLst>
          </p:cNvPr>
          <p:cNvSpPr>
            <a:spLocks noGrp="1"/>
          </p:cNvSpPr>
          <p:nvPr>
            <p:ph type="title"/>
          </p:nvPr>
        </p:nvSpPr>
        <p:spPr/>
        <p:txBody>
          <a:bodyPr/>
          <a:lstStyle/>
          <a:p>
            <a:r>
              <a:rPr lang="en-US" dirty="0"/>
              <a:t>IGSN 2040 Project Activities in 2020</a:t>
            </a:r>
          </a:p>
        </p:txBody>
      </p:sp>
      <p:sp>
        <p:nvSpPr>
          <p:cNvPr id="3" name="Content Placeholder 2">
            <a:extLst>
              <a:ext uri="{FF2B5EF4-FFF2-40B4-BE49-F238E27FC236}">
                <a16:creationId xmlns:a16="http://schemas.microsoft.com/office/drawing/2014/main" id="{EB39B222-F2BB-F746-8488-7F47EBE9B6B6}"/>
              </a:ext>
            </a:extLst>
          </p:cNvPr>
          <p:cNvSpPr>
            <a:spLocks noGrp="1"/>
          </p:cNvSpPr>
          <p:nvPr>
            <p:ph idx="1"/>
          </p:nvPr>
        </p:nvSpPr>
        <p:spPr/>
        <p:txBody>
          <a:bodyPr>
            <a:normAutofit fontScale="92500" lnSpcReduction="20000"/>
          </a:bodyPr>
          <a:lstStyle/>
          <a:p>
            <a:r>
              <a:rPr lang="en-US" dirty="0"/>
              <a:t>Merged technical and organizational SCs</a:t>
            </a:r>
          </a:p>
          <a:p>
            <a:r>
              <a:rPr lang="en-US" dirty="0"/>
              <a:t>Planned final workshop for May 2020, cancelled due to COVID-19</a:t>
            </a:r>
          </a:p>
          <a:p>
            <a:r>
              <a:rPr lang="en-US" dirty="0"/>
              <a:t>Organized technical sprint in May 2020 to test components of the new architecture (implementation of sitemaps at Allocating Agents)</a:t>
            </a:r>
          </a:p>
          <a:p>
            <a:r>
              <a:rPr lang="en-US" dirty="0"/>
              <a:t>Contracted consultant Susan Stickley in July 2020 to help with the final phase of business planning and road-mapping</a:t>
            </a:r>
          </a:p>
          <a:p>
            <a:r>
              <a:rPr lang="en-US" dirty="0"/>
              <a:t>Held 3 virtual workshops between September and November 2020 to develop recommendations for the future business model</a:t>
            </a:r>
          </a:p>
          <a:p>
            <a:r>
              <a:rPr lang="en-US" dirty="0"/>
              <a:t>Engaged Laure </a:t>
            </a:r>
            <a:r>
              <a:rPr lang="en-US" dirty="0" err="1"/>
              <a:t>Haak</a:t>
            </a:r>
            <a:r>
              <a:rPr lang="en-US" dirty="0"/>
              <a:t> in further exploring organizational and business models and developing the roadmap (contract w/ Laure </a:t>
            </a:r>
            <a:r>
              <a:rPr lang="en-US" dirty="0" err="1"/>
              <a:t>Haak</a:t>
            </a:r>
            <a:r>
              <a:rPr lang="en-US" dirty="0"/>
              <a:t> under development)</a:t>
            </a:r>
          </a:p>
        </p:txBody>
      </p:sp>
    </p:spTree>
    <p:extLst>
      <p:ext uri="{BB962C8B-B14F-4D97-AF65-F5344CB8AC3E}">
        <p14:creationId xmlns:p14="http://schemas.microsoft.com/office/powerpoint/2010/main" val="55383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8ED367-FAD3-504D-A752-22DA5CE4336E}"/>
              </a:ext>
            </a:extLst>
          </p:cNvPr>
          <p:cNvSpPr>
            <a:spLocks noGrp="1"/>
          </p:cNvSpPr>
          <p:nvPr>
            <p:ph type="title"/>
          </p:nvPr>
        </p:nvSpPr>
        <p:spPr/>
        <p:txBody>
          <a:bodyPr/>
          <a:lstStyle/>
          <a:p>
            <a:r>
              <a:rPr lang="en-US" dirty="0"/>
              <a:t>Creating The IGSN </a:t>
            </a:r>
            <a:r>
              <a:rPr lang="en-US" dirty="0" err="1"/>
              <a:t>e.V</a:t>
            </a:r>
            <a:r>
              <a:rPr lang="en-US" dirty="0"/>
              <a:t>. Business Idea</a:t>
            </a:r>
          </a:p>
        </p:txBody>
      </p:sp>
      <p:pic>
        <p:nvPicPr>
          <p:cNvPr id="6" name="Picture 5">
            <a:extLst>
              <a:ext uri="{FF2B5EF4-FFF2-40B4-BE49-F238E27FC236}">
                <a16:creationId xmlns:a16="http://schemas.microsoft.com/office/drawing/2014/main" id="{4F42A8FB-69F6-9C42-986A-FDAF53A97945}"/>
              </a:ext>
            </a:extLst>
          </p:cNvPr>
          <p:cNvPicPr>
            <a:picLocks noChangeAspect="1"/>
          </p:cNvPicPr>
          <p:nvPr/>
        </p:nvPicPr>
        <p:blipFill>
          <a:blip r:embed="rId2"/>
          <a:stretch>
            <a:fillRect/>
          </a:stretch>
        </p:blipFill>
        <p:spPr>
          <a:xfrm>
            <a:off x="1126154" y="1453427"/>
            <a:ext cx="6679933" cy="3620165"/>
          </a:xfrm>
          <a:prstGeom prst="rect">
            <a:avLst/>
          </a:prstGeom>
        </p:spPr>
      </p:pic>
    </p:spTree>
    <p:extLst>
      <p:ext uri="{BB962C8B-B14F-4D97-AF65-F5344CB8AC3E}">
        <p14:creationId xmlns:p14="http://schemas.microsoft.com/office/powerpoint/2010/main" val="163917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1BB2-03BE-204D-88C2-CD80BB9CA29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0926A9-FA48-AC43-BA3E-AF028201B96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2BBF9CA-5D06-8C42-BEB6-4586495ED01F}"/>
              </a:ext>
            </a:extLst>
          </p:cNvPr>
          <p:cNvPicPr>
            <a:picLocks noChangeAspect="1"/>
          </p:cNvPicPr>
          <p:nvPr/>
        </p:nvPicPr>
        <p:blipFill>
          <a:blip r:embed="rId2"/>
          <a:stretch>
            <a:fillRect/>
          </a:stretch>
        </p:blipFill>
        <p:spPr>
          <a:xfrm>
            <a:off x="560070" y="543927"/>
            <a:ext cx="7932420" cy="4475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712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D99-BD52-D140-8AC0-DD139B93955B}"/>
              </a:ext>
            </a:extLst>
          </p:cNvPr>
          <p:cNvSpPr>
            <a:spLocks noGrp="1"/>
          </p:cNvSpPr>
          <p:nvPr>
            <p:ph type="title"/>
          </p:nvPr>
        </p:nvSpPr>
        <p:spPr/>
        <p:txBody>
          <a:bodyPr/>
          <a:lstStyle/>
          <a:p>
            <a:r>
              <a:rPr lang="en-US" dirty="0"/>
              <a:t>IGSN 2040 Project: Next Steps</a:t>
            </a:r>
          </a:p>
        </p:txBody>
      </p:sp>
      <p:sp>
        <p:nvSpPr>
          <p:cNvPr id="3" name="Content Placeholder 2">
            <a:extLst>
              <a:ext uri="{FF2B5EF4-FFF2-40B4-BE49-F238E27FC236}">
                <a16:creationId xmlns:a16="http://schemas.microsoft.com/office/drawing/2014/main" id="{59A442C5-CB31-5A44-8DA9-3C668F26AEEA}"/>
              </a:ext>
            </a:extLst>
          </p:cNvPr>
          <p:cNvSpPr>
            <a:spLocks noGrp="1"/>
          </p:cNvSpPr>
          <p:nvPr>
            <p:ph idx="1"/>
          </p:nvPr>
        </p:nvSpPr>
        <p:spPr/>
        <p:txBody>
          <a:bodyPr/>
          <a:lstStyle/>
          <a:p>
            <a:r>
              <a:rPr lang="en-US" dirty="0"/>
              <a:t>Refine business model and explore potential business partnerships (January 2021)</a:t>
            </a:r>
          </a:p>
          <a:p>
            <a:r>
              <a:rPr lang="en-US" dirty="0"/>
              <a:t>Present proposed business model and potential partnerships to the IGSN </a:t>
            </a:r>
            <a:r>
              <a:rPr lang="en-US" dirty="0" err="1"/>
              <a:t>e.V</a:t>
            </a:r>
            <a:r>
              <a:rPr lang="en-US" dirty="0"/>
              <a:t>. members for discussion (February 2021)</a:t>
            </a:r>
          </a:p>
          <a:p>
            <a:pPr lvl="1"/>
            <a:r>
              <a:rPr lang="en-US" dirty="0"/>
              <a:t>Send out IGSN 2040 draft road map and pre-readings to the IGSN </a:t>
            </a:r>
            <a:r>
              <a:rPr lang="en-US" dirty="0" err="1"/>
              <a:t>e.V</a:t>
            </a:r>
            <a:r>
              <a:rPr lang="en-US" dirty="0"/>
              <a:t>. members</a:t>
            </a:r>
          </a:p>
          <a:p>
            <a:pPr lvl="1"/>
            <a:r>
              <a:rPr lang="en-US" dirty="0"/>
              <a:t>Set up informal meeting of the IGSN </a:t>
            </a:r>
            <a:r>
              <a:rPr lang="en-US" dirty="0" err="1"/>
              <a:t>e.V</a:t>
            </a:r>
            <a:r>
              <a:rPr lang="en-US" dirty="0"/>
              <a:t>. members in February</a:t>
            </a:r>
          </a:p>
          <a:p>
            <a:r>
              <a:rPr lang="en-US" dirty="0"/>
              <a:t>Present final roadmap to IGSN </a:t>
            </a:r>
            <a:r>
              <a:rPr lang="en-US" dirty="0" err="1"/>
              <a:t>e.V</a:t>
            </a:r>
            <a:r>
              <a:rPr lang="en-US" dirty="0"/>
              <a:t>. members for vote (March 2021)</a:t>
            </a:r>
          </a:p>
          <a:p>
            <a:pPr lvl="1"/>
            <a:r>
              <a:rPr lang="en-US" dirty="0"/>
              <a:t>Formal IGSN </a:t>
            </a:r>
            <a:r>
              <a:rPr lang="en-US" dirty="0" err="1"/>
              <a:t>e.V</a:t>
            </a:r>
            <a:r>
              <a:rPr lang="en-US" dirty="0"/>
              <a:t>. General Assembly, invitation will arrive in early January</a:t>
            </a:r>
          </a:p>
        </p:txBody>
      </p:sp>
    </p:spTree>
    <p:extLst>
      <p:ext uri="{BB962C8B-B14F-4D97-AF65-F5344CB8AC3E}">
        <p14:creationId xmlns:p14="http://schemas.microsoft.com/office/powerpoint/2010/main" val="78433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9FE6-8FDC-784A-B197-78C44396BD31}"/>
              </a:ext>
            </a:extLst>
          </p:cNvPr>
          <p:cNvSpPr>
            <a:spLocks noGrp="1"/>
          </p:cNvSpPr>
          <p:nvPr>
            <p:ph type="title"/>
          </p:nvPr>
        </p:nvSpPr>
        <p:spPr/>
        <p:txBody>
          <a:bodyPr/>
          <a:lstStyle/>
          <a:p>
            <a:r>
              <a:rPr lang="en-US" dirty="0"/>
              <a:t>Report of the Financial Officer and Accounts Auditor</a:t>
            </a:r>
          </a:p>
        </p:txBody>
      </p:sp>
      <p:sp>
        <p:nvSpPr>
          <p:cNvPr id="3" name="Text Placeholder 2">
            <a:extLst>
              <a:ext uri="{FF2B5EF4-FFF2-40B4-BE49-F238E27FC236}">
                <a16:creationId xmlns:a16="http://schemas.microsoft.com/office/drawing/2014/main" id="{9B0727E6-90AC-2E41-987B-9E8D83357A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741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2CD5343-EB98-AE46-A081-417D43E08B89}"/>
              </a:ext>
            </a:extLst>
          </p:cNvPr>
          <p:cNvPicPr>
            <a:picLocks noChangeAspect="1"/>
          </p:cNvPicPr>
          <p:nvPr/>
        </p:nvPicPr>
        <p:blipFill>
          <a:blip r:embed="rId2"/>
          <a:stretch>
            <a:fillRect/>
          </a:stretch>
        </p:blipFill>
        <p:spPr>
          <a:xfrm>
            <a:off x="981775" y="796121"/>
            <a:ext cx="8008033" cy="2059648"/>
          </a:xfrm>
          <a:prstGeom prst="rect">
            <a:avLst/>
          </a:prstGeom>
        </p:spPr>
      </p:pic>
      <p:pic>
        <p:nvPicPr>
          <p:cNvPr id="6" name="Grafik 5">
            <a:extLst>
              <a:ext uri="{FF2B5EF4-FFF2-40B4-BE49-F238E27FC236}">
                <a16:creationId xmlns:a16="http://schemas.microsoft.com/office/drawing/2014/main" id="{80344E72-5861-A946-8759-E20BA4415B52}"/>
              </a:ext>
            </a:extLst>
          </p:cNvPr>
          <p:cNvPicPr>
            <a:picLocks noChangeAspect="1"/>
          </p:cNvPicPr>
          <p:nvPr/>
        </p:nvPicPr>
        <p:blipFill>
          <a:blip r:embed="rId3"/>
          <a:stretch>
            <a:fillRect/>
          </a:stretch>
        </p:blipFill>
        <p:spPr>
          <a:xfrm>
            <a:off x="1020276" y="2795946"/>
            <a:ext cx="8078979" cy="1643312"/>
          </a:xfrm>
          <a:prstGeom prst="rect">
            <a:avLst/>
          </a:prstGeom>
        </p:spPr>
      </p:pic>
    </p:spTree>
    <p:extLst>
      <p:ext uri="{BB962C8B-B14F-4D97-AF65-F5344CB8AC3E}">
        <p14:creationId xmlns:p14="http://schemas.microsoft.com/office/powerpoint/2010/main" val="381853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9BCE455-F093-FA4A-B2B6-05F66ADD55D8}"/>
              </a:ext>
            </a:extLst>
          </p:cNvPr>
          <p:cNvPicPr>
            <a:picLocks noChangeAspect="1"/>
          </p:cNvPicPr>
          <p:nvPr/>
        </p:nvPicPr>
        <p:blipFill>
          <a:blip r:embed="rId2"/>
          <a:stretch>
            <a:fillRect/>
          </a:stretch>
        </p:blipFill>
        <p:spPr>
          <a:xfrm>
            <a:off x="828969" y="1420432"/>
            <a:ext cx="7825782" cy="3021347"/>
          </a:xfrm>
          <a:prstGeom prst="rect">
            <a:avLst/>
          </a:prstGeom>
        </p:spPr>
      </p:pic>
    </p:spTree>
    <p:extLst>
      <p:ext uri="{BB962C8B-B14F-4D97-AF65-F5344CB8AC3E}">
        <p14:creationId xmlns:p14="http://schemas.microsoft.com/office/powerpoint/2010/main" val="37481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a:t>Agenda</a:t>
            </a:r>
            <a:endParaRPr lang="en-US" dirty="0"/>
          </a:p>
        </p:txBody>
      </p:sp>
      <p:sp>
        <p:nvSpPr>
          <p:cNvPr id="61" name="Google Shape;61;p14"/>
          <p:cNvSpPr txBox="1">
            <a:spLocks noGrp="1"/>
          </p:cNvSpPr>
          <p:nvPr>
            <p:ph sz="half" idx="1"/>
          </p:nvPr>
        </p:nvSpPr>
        <p:spPr>
          <a:xfrm>
            <a:off x="687355" y="1671003"/>
            <a:ext cx="4066793" cy="2724785"/>
          </a:xfrm>
        </p:spPr>
        <p:txBody>
          <a:bodyPr>
            <a:normAutofit lnSpcReduction="10000"/>
          </a:bodyPr>
          <a:lstStyle/>
          <a:p>
            <a:pPr lvl="0"/>
            <a:r>
              <a:rPr lang="en-US" sz="1200" dirty="0">
                <a:sym typeface="Calibri"/>
              </a:rPr>
              <a:t>Opening and Welcome</a:t>
            </a:r>
          </a:p>
          <a:p>
            <a:pPr lvl="0"/>
            <a:r>
              <a:rPr lang="en-US" sz="1200" dirty="0">
                <a:sym typeface="Calibri"/>
              </a:rPr>
              <a:t>Appointment of the meeting chairperson</a:t>
            </a:r>
          </a:p>
          <a:p>
            <a:pPr lvl="0"/>
            <a:r>
              <a:rPr lang="en-US" sz="1200" dirty="0">
                <a:sym typeface="Calibri"/>
              </a:rPr>
              <a:t>Appointment of the minute taker</a:t>
            </a:r>
          </a:p>
          <a:p>
            <a:pPr lvl="0"/>
            <a:r>
              <a:rPr lang="en-US" sz="1200" dirty="0">
                <a:sym typeface="Calibri"/>
              </a:rPr>
              <a:t>Determination of timely invitation and establishment of the quorum</a:t>
            </a:r>
          </a:p>
          <a:p>
            <a:pPr lvl="0"/>
            <a:r>
              <a:rPr lang="en-US" sz="1200" dirty="0">
                <a:sym typeface="Calibri"/>
              </a:rPr>
              <a:t>Approval of the agenda</a:t>
            </a:r>
          </a:p>
          <a:p>
            <a:pPr lvl="0"/>
            <a:r>
              <a:rPr lang="en-US" sz="1200" dirty="0">
                <a:sym typeface="Calibri"/>
              </a:rPr>
              <a:t>Report by the members of the executive board and discussion</a:t>
            </a:r>
          </a:p>
          <a:p>
            <a:pPr lvl="1"/>
            <a:r>
              <a:rPr lang="en-US" sz="1200" dirty="0">
                <a:sym typeface="Calibri"/>
              </a:rPr>
              <a:t>Report of the president</a:t>
            </a:r>
          </a:p>
          <a:p>
            <a:pPr lvl="1"/>
            <a:r>
              <a:rPr lang="en-US" sz="1200" dirty="0">
                <a:sym typeface="Calibri"/>
              </a:rPr>
              <a:t>Report of the financial officer</a:t>
            </a:r>
          </a:p>
          <a:p>
            <a:pPr lvl="0"/>
            <a:r>
              <a:rPr lang="en-US" sz="1200" dirty="0">
                <a:sym typeface="Calibri"/>
              </a:rPr>
              <a:t>Report of the accounts auditor</a:t>
            </a:r>
          </a:p>
        </p:txBody>
      </p:sp>
      <p:sp>
        <p:nvSpPr>
          <p:cNvPr id="62" name="Google Shape;62;p14"/>
          <p:cNvSpPr txBox="1">
            <a:spLocks noGrp="1"/>
          </p:cNvSpPr>
          <p:nvPr>
            <p:ph sz="half" idx="2"/>
          </p:nvPr>
        </p:nvSpPr>
        <p:spPr>
          <a:xfrm>
            <a:off x="4818478" y="1671003"/>
            <a:ext cx="3965477" cy="2724785"/>
          </a:xfrm>
        </p:spPr>
        <p:txBody>
          <a:bodyPr>
            <a:normAutofit lnSpcReduction="10000"/>
          </a:bodyPr>
          <a:lstStyle/>
          <a:p>
            <a:r>
              <a:rPr lang="en-US" sz="1200" dirty="0">
                <a:sym typeface="Calibri"/>
              </a:rPr>
              <a:t>Discharge of the executive officers</a:t>
            </a:r>
          </a:p>
          <a:p>
            <a:pPr lvl="0"/>
            <a:r>
              <a:rPr lang="en-US" sz="1200" dirty="0">
                <a:sym typeface="Calibri"/>
              </a:rPr>
              <a:t>Appointment of the electoral officer</a:t>
            </a:r>
          </a:p>
          <a:p>
            <a:pPr lvl="0"/>
            <a:r>
              <a:rPr lang="en-US" sz="1200" dirty="0">
                <a:sym typeface="Calibri"/>
              </a:rPr>
              <a:t>Election of the members of the executive board (</a:t>
            </a:r>
            <a:r>
              <a:rPr lang="en-US" sz="1100" dirty="0">
                <a:sym typeface="Calibri"/>
              </a:rPr>
              <a:t>President, Vice-President, Treasurer)</a:t>
            </a:r>
          </a:p>
          <a:p>
            <a:pPr lvl="0"/>
            <a:r>
              <a:rPr lang="en-US" sz="1200" dirty="0">
                <a:sym typeface="Calibri"/>
              </a:rPr>
              <a:t>Election of the annual accounts auditor</a:t>
            </a:r>
          </a:p>
          <a:p>
            <a:pPr lvl="0"/>
            <a:r>
              <a:rPr lang="en-US" sz="1200" dirty="0">
                <a:sym typeface="Calibri"/>
              </a:rPr>
              <a:t>Budget proposal for 2021 and discussion</a:t>
            </a:r>
          </a:p>
          <a:p>
            <a:pPr lvl="0"/>
            <a:r>
              <a:rPr lang="en-US" sz="1200" dirty="0">
                <a:sym typeface="Calibri"/>
              </a:rPr>
              <a:t>Discussion on admission of new members, affiliate members and vote</a:t>
            </a:r>
          </a:p>
          <a:p>
            <a:pPr lvl="0"/>
            <a:r>
              <a:rPr lang="en-US" sz="1200" dirty="0">
                <a:sym typeface="Calibri"/>
              </a:rPr>
              <a:t>Discussion (Topics TBD)</a:t>
            </a:r>
          </a:p>
          <a:p>
            <a:pPr lvl="0"/>
            <a:r>
              <a:rPr lang="en-US" sz="1200" dirty="0">
                <a:sym typeface="Calibri"/>
              </a:rPr>
              <a:t>Miscellaneous</a:t>
            </a:r>
          </a:p>
        </p:txBody>
      </p:sp>
      <p:pic>
        <p:nvPicPr>
          <p:cNvPr id="5" name="Picture 4">
            <a:extLst>
              <a:ext uri="{FF2B5EF4-FFF2-40B4-BE49-F238E27FC236}">
                <a16:creationId xmlns:a16="http://schemas.microsoft.com/office/drawing/2014/main" id="{D80F471D-2656-0241-A607-1AA8A7EF1C72}"/>
              </a:ext>
            </a:extLst>
          </p:cNvPr>
          <p:cNvPicPr>
            <a:picLocks noChangeAspect="1"/>
          </p:cNvPicPr>
          <p:nvPr/>
        </p:nvPicPr>
        <p:blipFill>
          <a:blip r:embed="rId3"/>
          <a:stretch>
            <a:fillRect/>
          </a:stretch>
        </p:blipFill>
        <p:spPr>
          <a:xfrm>
            <a:off x="74141" y="4430206"/>
            <a:ext cx="667848" cy="6678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7E5BC0-852F-2D41-B6CF-E4B86D898FF8}"/>
              </a:ext>
            </a:extLst>
          </p:cNvPr>
          <p:cNvSpPr>
            <a:spLocks noGrp="1"/>
          </p:cNvSpPr>
          <p:nvPr>
            <p:ph type="title"/>
          </p:nvPr>
        </p:nvSpPr>
        <p:spPr/>
        <p:txBody>
          <a:bodyPr/>
          <a:lstStyle/>
          <a:p>
            <a:r>
              <a:rPr lang="en-US"/>
              <a:t>Finance Report 2020 for IGSN e.V.</a:t>
            </a:r>
            <a:endParaRPr lang="en-US" dirty="0"/>
          </a:p>
        </p:txBody>
      </p:sp>
      <p:pic>
        <p:nvPicPr>
          <p:cNvPr id="10" name="Picture 9">
            <a:extLst>
              <a:ext uri="{FF2B5EF4-FFF2-40B4-BE49-F238E27FC236}">
                <a16:creationId xmlns:a16="http://schemas.microsoft.com/office/drawing/2014/main" id="{039050C1-844A-DD47-BF37-34AC370AE701}"/>
              </a:ext>
            </a:extLst>
          </p:cNvPr>
          <p:cNvPicPr>
            <a:picLocks noChangeAspect="1"/>
          </p:cNvPicPr>
          <p:nvPr/>
        </p:nvPicPr>
        <p:blipFill>
          <a:blip r:embed="rId2"/>
          <a:stretch>
            <a:fillRect/>
          </a:stretch>
        </p:blipFill>
        <p:spPr>
          <a:xfrm>
            <a:off x="986589" y="1536766"/>
            <a:ext cx="7348888" cy="3172063"/>
          </a:xfrm>
          <a:prstGeom prst="rect">
            <a:avLst/>
          </a:prstGeom>
        </p:spPr>
      </p:pic>
    </p:spTree>
    <p:extLst>
      <p:ext uri="{BB962C8B-B14F-4D97-AF65-F5344CB8AC3E}">
        <p14:creationId xmlns:p14="http://schemas.microsoft.com/office/powerpoint/2010/main" val="140790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0598FA24-5AF3-5844-B3B5-9621799EB8E5}"/>
              </a:ext>
            </a:extLst>
          </p:cNvPr>
          <p:cNvPicPr>
            <a:picLocks noChangeAspect="1"/>
          </p:cNvPicPr>
          <p:nvPr/>
        </p:nvPicPr>
        <p:blipFill>
          <a:blip r:embed="rId2"/>
          <a:stretch>
            <a:fillRect/>
          </a:stretch>
        </p:blipFill>
        <p:spPr>
          <a:xfrm>
            <a:off x="2059048" y="0"/>
            <a:ext cx="5025905" cy="5143500"/>
          </a:xfrm>
          <a:prstGeom prst="rect">
            <a:avLst/>
          </a:prstGeom>
        </p:spPr>
      </p:pic>
    </p:spTree>
    <p:extLst>
      <p:ext uri="{BB962C8B-B14F-4D97-AF65-F5344CB8AC3E}">
        <p14:creationId xmlns:p14="http://schemas.microsoft.com/office/powerpoint/2010/main" val="286904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F3440B-539B-3C43-997D-099408CD4457}"/>
              </a:ext>
            </a:extLst>
          </p:cNvPr>
          <p:cNvSpPr>
            <a:spLocks noGrp="1"/>
          </p:cNvSpPr>
          <p:nvPr>
            <p:ph type="title"/>
          </p:nvPr>
        </p:nvSpPr>
        <p:spPr/>
        <p:txBody>
          <a:bodyPr/>
          <a:lstStyle/>
          <a:p>
            <a:r>
              <a:rPr lang="en-US"/>
              <a:t>Finance Report 2020 for IGSN e.V.</a:t>
            </a:r>
            <a:endParaRPr lang="en-US" dirty="0"/>
          </a:p>
        </p:txBody>
      </p:sp>
      <p:sp>
        <p:nvSpPr>
          <p:cNvPr id="4" name="Content Placeholder 3">
            <a:extLst>
              <a:ext uri="{FF2B5EF4-FFF2-40B4-BE49-F238E27FC236}">
                <a16:creationId xmlns:a16="http://schemas.microsoft.com/office/drawing/2014/main" id="{20C57D5E-0785-3C4F-8F21-23882A3BFFF4}"/>
              </a:ext>
            </a:extLst>
          </p:cNvPr>
          <p:cNvSpPr>
            <a:spLocks noGrp="1"/>
          </p:cNvSpPr>
          <p:nvPr>
            <p:ph idx="1"/>
          </p:nvPr>
        </p:nvSpPr>
        <p:spPr/>
        <p:txBody>
          <a:bodyPr/>
          <a:lstStyle/>
          <a:p>
            <a:pPr marL="342900" indent="-342900">
              <a:buFont typeface="+mj-lt"/>
              <a:buAutoNum type="arabicPeriod"/>
            </a:pPr>
            <a:r>
              <a:rPr lang="de-DE" dirty="0"/>
              <a:t>Non-</a:t>
            </a:r>
            <a:r>
              <a:rPr lang="de-DE" dirty="0" err="1"/>
              <a:t>contributing</a:t>
            </a:r>
            <a:r>
              <a:rPr lang="de-DE" dirty="0"/>
              <a:t> </a:t>
            </a:r>
            <a:r>
              <a:rPr lang="de-DE" dirty="0" err="1"/>
              <a:t>members</a:t>
            </a:r>
            <a:r>
              <a:rPr lang="de-DE" dirty="0"/>
              <a:t> (</a:t>
            </a:r>
            <a:r>
              <a:rPr lang="de-DE" dirty="0" err="1"/>
              <a:t>to</a:t>
            </a:r>
            <a:r>
              <a:rPr lang="de-DE" dirty="0"/>
              <a:t> </a:t>
            </a:r>
            <a:r>
              <a:rPr lang="de-DE" dirty="0" err="1"/>
              <a:t>be</a:t>
            </a:r>
            <a:r>
              <a:rPr lang="de-DE" dirty="0"/>
              <a:t> </a:t>
            </a:r>
            <a:r>
              <a:rPr lang="de-DE" dirty="0" err="1"/>
              <a:t>addressed</a:t>
            </a:r>
            <a:r>
              <a:rPr lang="de-DE" dirty="0"/>
              <a:t> in </a:t>
            </a:r>
            <a:r>
              <a:rPr lang="de-DE" dirty="0" err="1"/>
              <a:t>the</a:t>
            </a:r>
            <a:r>
              <a:rPr lang="de-DE" dirty="0"/>
              <a:t> </a:t>
            </a:r>
            <a:r>
              <a:rPr lang="de-DE" dirty="0" err="1"/>
              <a:t>membership</a:t>
            </a:r>
            <a:r>
              <a:rPr lang="de-DE" dirty="0"/>
              <a:t> </a:t>
            </a:r>
            <a:r>
              <a:rPr lang="de-DE" dirty="0" err="1"/>
              <a:t>discussion</a:t>
            </a:r>
            <a:r>
              <a:rPr lang="de-DE" dirty="0"/>
              <a:t>)</a:t>
            </a:r>
          </a:p>
          <a:p>
            <a:pPr marL="342900" indent="-342900">
              <a:buFont typeface="+mj-lt"/>
              <a:buAutoNum type="arabicPeriod"/>
            </a:pPr>
            <a:endParaRPr lang="de-DE" dirty="0"/>
          </a:p>
          <a:p>
            <a:pPr marL="342900" indent="-342900">
              <a:buFont typeface="+mj-lt"/>
              <a:buAutoNum type="arabicPeriod"/>
            </a:pPr>
            <a:r>
              <a:rPr lang="de-DE" dirty="0"/>
              <a:t>21,2000 Euro   Surplus (</a:t>
            </a:r>
            <a:r>
              <a:rPr lang="de-DE" dirty="0" err="1"/>
              <a:t>to</a:t>
            </a:r>
            <a:r>
              <a:rPr lang="de-DE" dirty="0"/>
              <a:t> </a:t>
            </a:r>
            <a:r>
              <a:rPr lang="de-DE" dirty="0" err="1"/>
              <a:t>be</a:t>
            </a:r>
            <a:r>
              <a:rPr lang="de-DE" dirty="0"/>
              <a:t> </a:t>
            </a:r>
            <a:r>
              <a:rPr lang="de-DE" dirty="0" err="1"/>
              <a:t>addressed</a:t>
            </a:r>
            <a:r>
              <a:rPr lang="de-DE" dirty="0"/>
              <a:t> in </a:t>
            </a:r>
            <a:r>
              <a:rPr lang="de-DE" dirty="0" err="1"/>
              <a:t>the</a:t>
            </a:r>
            <a:r>
              <a:rPr lang="de-DE" dirty="0"/>
              <a:t> </a:t>
            </a:r>
            <a:r>
              <a:rPr lang="de-DE" dirty="0" err="1"/>
              <a:t>budget</a:t>
            </a:r>
            <a:r>
              <a:rPr lang="de-DE" dirty="0"/>
              <a:t> plan </a:t>
            </a:r>
            <a:r>
              <a:rPr lang="de-DE" dirty="0" err="1"/>
              <a:t>discussion</a:t>
            </a:r>
            <a:r>
              <a:rPr lang="de-DE" dirty="0"/>
              <a:t>)</a:t>
            </a:r>
          </a:p>
          <a:p>
            <a:endParaRPr lang="en-US" dirty="0"/>
          </a:p>
        </p:txBody>
      </p:sp>
    </p:spTree>
    <p:extLst>
      <p:ext uri="{BB962C8B-B14F-4D97-AF65-F5344CB8AC3E}">
        <p14:creationId xmlns:p14="http://schemas.microsoft.com/office/powerpoint/2010/main" val="320938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A6BF-BB36-1E47-97D3-ABC7F3C967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CE63EB2-9CDE-DC4B-BB25-1C8DDA26CAAD}"/>
              </a:ext>
            </a:extLst>
          </p:cNvPr>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904870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9F73-D783-6E47-BADF-E021F1B389EF}"/>
              </a:ext>
            </a:extLst>
          </p:cNvPr>
          <p:cNvSpPr>
            <a:spLocks noGrp="1"/>
          </p:cNvSpPr>
          <p:nvPr>
            <p:ph type="title"/>
          </p:nvPr>
        </p:nvSpPr>
        <p:spPr/>
        <p:txBody>
          <a:bodyPr/>
          <a:lstStyle/>
          <a:p>
            <a:r>
              <a:rPr lang="en-US" dirty="0"/>
              <a:t>Cash Audit (from Dirk Fleischer)</a:t>
            </a:r>
          </a:p>
        </p:txBody>
      </p:sp>
      <p:sp>
        <p:nvSpPr>
          <p:cNvPr id="3" name="Content Placeholder 2">
            <a:extLst>
              <a:ext uri="{FF2B5EF4-FFF2-40B4-BE49-F238E27FC236}">
                <a16:creationId xmlns:a16="http://schemas.microsoft.com/office/drawing/2014/main" id="{BA4996DD-6914-BC44-94FE-5A46F1E25C4F}"/>
              </a:ext>
            </a:extLst>
          </p:cNvPr>
          <p:cNvSpPr>
            <a:spLocks noGrp="1"/>
          </p:cNvSpPr>
          <p:nvPr>
            <p:ph idx="1"/>
          </p:nvPr>
        </p:nvSpPr>
        <p:spPr>
          <a:xfrm>
            <a:off x="435895" y="1366787"/>
            <a:ext cx="8272211" cy="3027313"/>
          </a:xfrm>
        </p:spPr>
        <p:txBody>
          <a:bodyPr>
            <a:normAutofit fontScale="85000" lnSpcReduction="20000"/>
          </a:bodyPr>
          <a:lstStyle/>
          <a:p>
            <a:pPr marL="0" indent="0">
              <a:buNone/>
            </a:pPr>
            <a:r>
              <a:rPr lang="en-US" dirty="0"/>
              <a:t>Dear IGSN Board, </a:t>
            </a:r>
          </a:p>
          <a:p>
            <a:pPr marL="0" indent="0">
              <a:buNone/>
            </a:pPr>
            <a:r>
              <a:rPr lang="en-US" dirty="0"/>
              <a:t>I just finished the cash audit for IGSN Nov.2019 to Nov. 2020 and here comes my report just in case I can not attend the Meeting for what ever reason there might be. </a:t>
            </a:r>
          </a:p>
          <a:p>
            <a:pPr marL="0" indent="0">
              <a:buNone/>
            </a:pPr>
            <a:r>
              <a:rPr lang="en-US" dirty="0"/>
              <a:t>The audit went smoothly. </a:t>
            </a:r>
          </a:p>
          <a:p>
            <a:r>
              <a:rPr lang="en-US" dirty="0"/>
              <a:t>The treasurer provided easy access to all the account activities and there were no irregularities in the account history. </a:t>
            </a:r>
          </a:p>
          <a:p>
            <a:r>
              <a:rPr lang="en-US" dirty="0"/>
              <a:t>I'm pleased to say that the account is in good order and the balance is +20.238,68 (End Oct. 2020) </a:t>
            </a:r>
          </a:p>
          <a:p>
            <a:r>
              <a:rPr lang="en-US" dirty="0"/>
              <a:t>I can recommend to the members to relief (</a:t>
            </a:r>
            <a:r>
              <a:rPr lang="en-US" dirty="0" err="1"/>
              <a:t>Entlasten</a:t>
            </a:r>
            <a:r>
              <a:rPr lang="en-US" dirty="0"/>
              <a:t>) the board for the last year. </a:t>
            </a:r>
          </a:p>
          <a:p>
            <a:pPr marL="0" indent="0">
              <a:buNone/>
            </a:pPr>
            <a:endParaRPr lang="en-US" dirty="0"/>
          </a:p>
          <a:p>
            <a:pPr marL="0" indent="0">
              <a:buNone/>
            </a:pPr>
            <a:r>
              <a:rPr lang="en-US" dirty="0"/>
              <a:t>I will not be available for an additional term as auditor after I have already served two terms in a row and have to step down.</a:t>
            </a:r>
          </a:p>
        </p:txBody>
      </p:sp>
    </p:spTree>
    <p:extLst>
      <p:ext uri="{BB962C8B-B14F-4D97-AF65-F5344CB8AC3E}">
        <p14:creationId xmlns:p14="http://schemas.microsoft.com/office/powerpoint/2010/main" val="15748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pPr lvl="0"/>
            <a:r>
              <a:rPr lang="en-US"/>
              <a:t>Agenda</a:t>
            </a:r>
            <a:endParaRPr lang="en-US" dirty="0"/>
          </a:p>
        </p:txBody>
      </p:sp>
      <p:sp>
        <p:nvSpPr>
          <p:cNvPr id="61" name="Google Shape;61;p14"/>
          <p:cNvSpPr txBox="1">
            <a:spLocks noGrp="1"/>
          </p:cNvSpPr>
          <p:nvPr>
            <p:ph sz="half" idx="1"/>
          </p:nvPr>
        </p:nvSpPr>
        <p:spPr>
          <a:xfrm>
            <a:off x="687355" y="1671003"/>
            <a:ext cx="4066793" cy="2724785"/>
          </a:xfrm>
        </p:spPr>
        <p:txBody>
          <a:bodyPr>
            <a:normAutofit lnSpcReduction="10000"/>
          </a:bodyPr>
          <a:lstStyle/>
          <a:p>
            <a:pPr lvl="0"/>
            <a:r>
              <a:rPr lang="en-US" sz="1200" dirty="0">
                <a:sym typeface="Calibri"/>
              </a:rPr>
              <a:t>Opening and Welcome</a:t>
            </a:r>
          </a:p>
          <a:p>
            <a:pPr lvl="0"/>
            <a:r>
              <a:rPr lang="en-US" sz="1200" dirty="0">
                <a:sym typeface="Calibri"/>
              </a:rPr>
              <a:t>Appointment of the meeting chairperson</a:t>
            </a:r>
          </a:p>
          <a:p>
            <a:pPr lvl="0"/>
            <a:r>
              <a:rPr lang="en-US" sz="1200" dirty="0">
                <a:sym typeface="Calibri"/>
              </a:rPr>
              <a:t>Appointment of the minute taker</a:t>
            </a:r>
          </a:p>
          <a:p>
            <a:pPr lvl="0"/>
            <a:r>
              <a:rPr lang="en-US" sz="1200" dirty="0">
                <a:sym typeface="Calibri"/>
              </a:rPr>
              <a:t>Determination of timely invitation and establishment of the quorum</a:t>
            </a:r>
          </a:p>
          <a:p>
            <a:pPr lvl="0"/>
            <a:r>
              <a:rPr lang="en-US" sz="1200" dirty="0">
                <a:sym typeface="Calibri"/>
              </a:rPr>
              <a:t>Approval of the agenda</a:t>
            </a:r>
          </a:p>
          <a:p>
            <a:pPr lvl="0"/>
            <a:r>
              <a:rPr lang="en-US" sz="1200" dirty="0">
                <a:sym typeface="Calibri"/>
              </a:rPr>
              <a:t>Report by the members of the executive board and discussion</a:t>
            </a:r>
          </a:p>
          <a:p>
            <a:pPr lvl="1"/>
            <a:r>
              <a:rPr lang="en-US" sz="1200" dirty="0">
                <a:sym typeface="Calibri"/>
              </a:rPr>
              <a:t>Report of the president</a:t>
            </a:r>
          </a:p>
          <a:p>
            <a:pPr lvl="1"/>
            <a:r>
              <a:rPr lang="en-US" sz="1200" dirty="0">
                <a:sym typeface="Calibri"/>
              </a:rPr>
              <a:t>Report of the financial officer</a:t>
            </a:r>
          </a:p>
          <a:p>
            <a:pPr lvl="0"/>
            <a:r>
              <a:rPr lang="en-US" sz="1200" dirty="0">
                <a:sym typeface="Calibri"/>
              </a:rPr>
              <a:t>Report of the accounts auditor</a:t>
            </a:r>
          </a:p>
        </p:txBody>
      </p:sp>
      <p:sp>
        <p:nvSpPr>
          <p:cNvPr id="62" name="Google Shape;62;p14"/>
          <p:cNvSpPr txBox="1">
            <a:spLocks noGrp="1"/>
          </p:cNvSpPr>
          <p:nvPr>
            <p:ph sz="half" idx="2"/>
          </p:nvPr>
        </p:nvSpPr>
        <p:spPr>
          <a:xfrm>
            <a:off x="4818478" y="1671003"/>
            <a:ext cx="3965477" cy="2724785"/>
          </a:xfrm>
        </p:spPr>
        <p:txBody>
          <a:bodyPr>
            <a:normAutofit lnSpcReduction="10000"/>
          </a:bodyPr>
          <a:lstStyle/>
          <a:p>
            <a:r>
              <a:rPr lang="en-US" sz="1200" dirty="0">
                <a:sym typeface="Calibri"/>
              </a:rPr>
              <a:t>Discharge of the executive officers</a:t>
            </a:r>
          </a:p>
          <a:p>
            <a:pPr lvl="0"/>
            <a:r>
              <a:rPr lang="en-US" sz="1200" dirty="0">
                <a:sym typeface="Calibri"/>
              </a:rPr>
              <a:t>Appointment of the electoral officer</a:t>
            </a:r>
          </a:p>
          <a:p>
            <a:pPr lvl="0"/>
            <a:r>
              <a:rPr lang="en-US" sz="1200" dirty="0">
                <a:sym typeface="Calibri"/>
              </a:rPr>
              <a:t>Election of the members of the executive board (</a:t>
            </a:r>
            <a:r>
              <a:rPr lang="en-US" sz="1100" dirty="0">
                <a:sym typeface="Calibri"/>
              </a:rPr>
              <a:t>President, Vice-President, Treasurer)</a:t>
            </a:r>
          </a:p>
          <a:p>
            <a:pPr lvl="0"/>
            <a:r>
              <a:rPr lang="en-US" sz="1200" dirty="0">
                <a:sym typeface="Calibri"/>
              </a:rPr>
              <a:t>Election of the annual accounts auditor</a:t>
            </a:r>
          </a:p>
          <a:p>
            <a:pPr lvl="0"/>
            <a:r>
              <a:rPr lang="en-US" sz="1200" dirty="0">
                <a:sym typeface="Calibri"/>
              </a:rPr>
              <a:t>Budget proposal for 2021 and discussion</a:t>
            </a:r>
          </a:p>
          <a:p>
            <a:pPr lvl="0"/>
            <a:r>
              <a:rPr lang="en-US" sz="1200" dirty="0">
                <a:sym typeface="Calibri"/>
              </a:rPr>
              <a:t>Discussion on admission of new members, affiliate members and vote</a:t>
            </a:r>
          </a:p>
          <a:p>
            <a:pPr lvl="0"/>
            <a:r>
              <a:rPr lang="en-US" sz="1200" dirty="0">
                <a:sym typeface="Calibri"/>
              </a:rPr>
              <a:t>Discussion (Topics TBD)</a:t>
            </a:r>
          </a:p>
          <a:p>
            <a:pPr lvl="0"/>
            <a:r>
              <a:rPr lang="en-US" sz="1200" dirty="0">
                <a:sym typeface="Calibri"/>
              </a:rPr>
              <a:t>Miscellaneous</a:t>
            </a:r>
          </a:p>
        </p:txBody>
      </p:sp>
      <p:pic>
        <p:nvPicPr>
          <p:cNvPr id="5" name="Picture 4">
            <a:extLst>
              <a:ext uri="{FF2B5EF4-FFF2-40B4-BE49-F238E27FC236}">
                <a16:creationId xmlns:a16="http://schemas.microsoft.com/office/drawing/2014/main" id="{D80F471D-2656-0241-A607-1AA8A7EF1C72}"/>
              </a:ext>
            </a:extLst>
          </p:cNvPr>
          <p:cNvPicPr>
            <a:picLocks noChangeAspect="1"/>
          </p:cNvPicPr>
          <p:nvPr/>
        </p:nvPicPr>
        <p:blipFill>
          <a:blip r:embed="rId3"/>
          <a:stretch>
            <a:fillRect/>
          </a:stretch>
        </p:blipFill>
        <p:spPr>
          <a:xfrm>
            <a:off x="74141" y="4430206"/>
            <a:ext cx="667848" cy="667848"/>
          </a:xfrm>
          <a:prstGeom prst="rect">
            <a:avLst/>
          </a:prstGeom>
        </p:spPr>
      </p:pic>
    </p:spTree>
    <p:extLst>
      <p:ext uri="{BB962C8B-B14F-4D97-AF65-F5344CB8AC3E}">
        <p14:creationId xmlns:p14="http://schemas.microsoft.com/office/powerpoint/2010/main" val="82253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A78B7-027E-9942-9042-1B4CB90702F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C58E75A-D84B-0645-A80A-A2064E0D11E7}"/>
              </a:ext>
            </a:extLst>
          </p:cNvPr>
          <p:cNvPicPr>
            <a:picLocks noChangeAspect="1"/>
          </p:cNvPicPr>
          <p:nvPr/>
        </p:nvPicPr>
        <p:blipFill>
          <a:blip r:embed="rId2"/>
          <a:stretch>
            <a:fillRect/>
          </a:stretch>
        </p:blipFill>
        <p:spPr>
          <a:xfrm>
            <a:off x="1029903" y="689983"/>
            <a:ext cx="7469204" cy="4225436"/>
          </a:xfrm>
          <a:prstGeom prst="rect">
            <a:avLst/>
          </a:prstGeom>
        </p:spPr>
      </p:pic>
    </p:spTree>
    <p:extLst>
      <p:ext uri="{BB962C8B-B14F-4D97-AF65-F5344CB8AC3E}">
        <p14:creationId xmlns:p14="http://schemas.microsoft.com/office/powerpoint/2010/main" val="3668775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4C11-6988-9849-B1B5-33B3A8AB3BA4}"/>
              </a:ext>
            </a:extLst>
          </p:cNvPr>
          <p:cNvSpPr>
            <a:spLocks noGrp="1"/>
          </p:cNvSpPr>
          <p:nvPr>
            <p:ph type="title"/>
          </p:nvPr>
        </p:nvSpPr>
        <p:spPr/>
        <p:txBody>
          <a:bodyPr/>
          <a:lstStyle/>
          <a:p>
            <a:r>
              <a:rPr lang="en-US" dirty="0"/>
              <a:t>Proposed IGSN </a:t>
            </a:r>
            <a:r>
              <a:rPr lang="en-US" dirty="0" err="1"/>
              <a:t>e.V</a:t>
            </a:r>
            <a:r>
              <a:rPr lang="en-US" dirty="0"/>
              <a:t>. Core Purpose, Vision, Mission</a:t>
            </a:r>
          </a:p>
        </p:txBody>
      </p:sp>
      <p:sp>
        <p:nvSpPr>
          <p:cNvPr id="3" name="Content Placeholder 2">
            <a:extLst>
              <a:ext uri="{FF2B5EF4-FFF2-40B4-BE49-F238E27FC236}">
                <a16:creationId xmlns:a16="http://schemas.microsoft.com/office/drawing/2014/main" id="{3B4974ED-BA0A-2645-A900-4861DED8F554}"/>
              </a:ext>
            </a:extLst>
          </p:cNvPr>
          <p:cNvSpPr>
            <a:spLocks noGrp="1"/>
          </p:cNvSpPr>
          <p:nvPr>
            <p:ph idx="1"/>
          </p:nvPr>
        </p:nvSpPr>
        <p:spPr/>
        <p:txBody>
          <a:bodyPr>
            <a:normAutofit fontScale="92500" lnSpcReduction="20000"/>
          </a:bodyPr>
          <a:lstStyle/>
          <a:p>
            <a:pPr fontAlgn="base"/>
            <a:r>
              <a:rPr lang="en-US" dirty="0">
                <a:solidFill>
                  <a:schemeClr val="accent1">
                    <a:lumMod val="75000"/>
                    <a:lumOff val="25000"/>
                  </a:schemeClr>
                </a:solidFill>
              </a:rPr>
              <a:t>Core purpose: </a:t>
            </a:r>
            <a:r>
              <a:rPr lang="en-US" dirty="0"/>
              <a:t>to enable transparent and traceable connections between samples, collections, data, publications, people and organizations through the use of an authoritative and trusted, persistent sample identifier.</a:t>
            </a:r>
          </a:p>
          <a:p>
            <a:pPr fontAlgn="base"/>
            <a:r>
              <a:rPr lang="en-US" dirty="0">
                <a:solidFill>
                  <a:schemeClr val="accent1">
                    <a:lumMod val="75000"/>
                    <a:lumOff val="25000"/>
                  </a:schemeClr>
                </a:solidFill>
              </a:rPr>
              <a:t>Underlying Belief: </a:t>
            </a:r>
            <a:r>
              <a:rPr lang="en-US" dirty="0"/>
              <a:t>Adoption and use of IGSN can drive research discovery, innovation, and advances.</a:t>
            </a:r>
          </a:p>
          <a:p>
            <a:pPr fontAlgn="base"/>
            <a:r>
              <a:rPr lang="en-US" dirty="0">
                <a:solidFill>
                  <a:schemeClr val="accent1">
                    <a:lumMod val="75000"/>
                    <a:lumOff val="25000"/>
                  </a:schemeClr>
                </a:solidFill>
              </a:rPr>
              <a:t>Vision: </a:t>
            </a:r>
            <a:r>
              <a:rPr lang="en-US" dirty="0"/>
              <a:t>A world where physical samples are valued, uniquely identified and linked into the research ecosystem on a global scale, supporting transparent and reproducible research across disciplines, borders, and time.</a:t>
            </a:r>
          </a:p>
          <a:p>
            <a:pPr fontAlgn="base"/>
            <a:r>
              <a:rPr lang="en-US" dirty="0">
                <a:solidFill>
                  <a:schemeClr val="accent1">
                    <a:lumMod val="75000"/>
                    <a:lumOff val="25000"/>
                  </a:schemeClr>
                </a:solidFill>
              </a:rPr>
              <a:t>Mission:</a:t>
            </a:r>
            <a:r>
              <a:rPr lang="en-US" dirty="0"/>
              <a:t> IGSN provides an open, shared and trusted globally unique persistent identifier system for physical samples, specimens, or artifacts in support of the advancement of knowledge.</a:t>
            </a:r>
          </a:p>
        </p:txBody>
      </p:sp>
    </p:spTree>
    <p:extLst>
      <p:ext uri="{BB962C8B-B14F-4D97-AF65-F5344CB8AC3E}">
        <p14:creationId xmlns:p14="http://schemas.microsoft.com/office/powerpoint/2010/main" val="33961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Report of the President</a:t>
            </a:r>
            <a:endParaRPr dirty="0"/>
          </a:p>
        </p:txBody>
      </p:sp>
      <p:sp>
        <p:nvSpPr>
          <p:cNvPr id="68" name="Google Shape;68;p15"/>
          <p:cNvSpPr txBox="1">
            <a:spLocks noGrp="1"/>
          </p:cNvSpPr>
          <p:nvPr>
            <p:ph idx="1"/>
          </p:nvPr>
        </p:nvSpPr>
        <p:spPr>
          <a:prstGeom prst="rect">
            <a:avLst/>
          </a:prstGeom>
        </p:spPr>
        <p:txBody>
          <a:bodyPr spcFirstLastPara="1" wrap="square" lIns="91425" tIns="91425" rIns="91425" bIns="91425" anchor="t" anchorCtr="0">
            <a:noAutofit/>
          </a:bodyPr>
          <a:lstStyle/>
          <a:p>
            <a:pPr marL="457200" lvl="0" indent="-342900" algn="l" rtl="0">
              <a:spcBef>
                <a:spcPts val="1600"/>
              </a:spcBef>
              <a:spcAft>
                <a:spcPts val="0"/>
              </a:spcAft>
              <a:buSzPts val="1800"/>
              <a:buChar char="●"/>
            </a:pPr>
            <a:r>
              <a:rPr lang="en" dirty="0"/>
              <a:t>Status of the IGSN registry</a:t>
            </a:r>
            <a:endParaRPr dirty="0"/>
          </a:p>
          <a:p>
            <a:pPr marL="457200" lvl="0" indent="-342900" algn="l" rtl="0">
              <a:spcBef>
                <a:spcPts val="0"/>
              </a:spcBef>
              <a:spcAft>
                <a:spcPts val="0"/>
              </a:spcAft>
              <a:buSzPts val="1800"/>
              <a:buChar char="●"/>
            </a:pPr>
            <a:r>
              <a:rPr lang="en-US" dirty="0"/>
              <a:t>Membership developments</a:t>
            </a:r>
            <a:endParaRPr dirty="0"/>
          </a:p>
          <a:p>
            <a:pPr marL="457200" lvl="0" indent="-342900" algn="l" rtl="0">
              <a:spcBef>
                <a:spcPts val="0"/>
              </a:spcBef>
              <a:spcAft>
                <a:spcPts val="0"/>
              </a:spcAft>
              <a:buSzPts val="1800"/>
              <a:buChar char="●"/>
            </a:pPr>
            <a:r>
              <a:rPr lang="en" dirty="0"/>
              <a:t>IGSN 2040 Project: Status and Next Steps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5EA0-CBB5-B646-8DEA-522AEFD7B1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4C5571B-016B-134E-9AF7-0FD2019ED966}"/>
              </a:ext>
            </a:extLst>
          </p:cNvPr>
          <p:cNvSpPr>
            <a:spLocks noGrp="1"/>
          </p:cNvSpPr>
          <p:nvPr>
            <p:ph type="body" idx="1"/>
          </p:nvPr>
        </p:nvSpPr>
        <p:spPr/>
        <p:txBody>
          <a:bodyPr/>
          <a:lstStyle/>
          <a:p>
            <a:endParaRPr lang="en-US" dirty="0"/>
          </a:p>
        </p:txBody>
      </p:sp>
      <p:graphicFrame>
        <p:nvGraphicFramePr>
          <p:cNvPr id="4" name="Chart 3">
            <a:extLst>
              <a:ext uri="{FF2B5EF4-FFF2-40B4-BE49-F238E27FC236}">
                <a16:creationId xmlns:a16="http://schemas.microsoft.com/office/drawing/2014/main" id="{5B622D0C-BC82-9047-965E-486D44701400}"/>
              </a:ext>
            </a:extLst>
          </p:cNvPr>
          <p:cNvGraphicFramePr>
            <a:graphicFrameLocks/>
          </p:cNvGraphicFramePr>
          <p:nvPr>
            <p:extLst>
              <p:ext uri="{D42A27DB-BD31-4B8C-83A1-F6EECF244321}">
                <p14:modId xmlns:p14="http://schemas.microsoft.com/office/powerpoint/2010/main" val="3910602514"/>
              </p:ext>
            </p:extLst>
          </p:nvPr>
        </p:nvGraphicFramePr>
        <p:xfrm>
          <a:off x="1066911" y="146752"/>
          <a:ext cx="7010177" cy="456650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19B5E2D-25E3-9642-88EC-C9BB88A7845A}"/>
              </a:ext>
            </a:extLst>
          </p:cNvPr>
          <p:cNvSpPr txBox="1"/>
          <p:nvPr/>
        </p:nvSpPr>
        <p:spPr>
          <a:xfrm>
            <a:off x="2699575" y="4857644"/>
            <a:ext cx="3815468" cy="307777"/>
          </a:xfrm>
          <a:prstGeom prst="rect">
            <a:avLst/>
          </a:prstGeom>
          <a:noFill/>
        </p:spPr>
        <p:txBody>
          <a:bodyPr wrap="none" rtlCol="0">
            <a:spAutoFit/>
          </a:bodyPr>
          <a:lstStyle/>
          <a:p>
            <a:r>
              <a:rPr lang="en-US" u="sng" dirty="0">
                <a:solidFill>
                  <a:schemeClr val="hlink"/>
                </a:solidFill>
                <a:hlinkClick r:id="rId3"/>
              </a:rPr>
              <a:t>https://dataservices.gfz-potsdam.de/igsnstats/</a:t>
            </a:r>
            <a:endParaRPr lang="en-US" dirty="0">
              <a:solidFill>
                <a:schemeClr val="dk1"/>
              </a:solidFill>
            </a:endParaRPr>
          </a:p>
        </p:txBody>
      </p:sp>
      <p:sp>
        <p:nvSpPr>
          <p:cNvPr id="6" name="TextBox 5">
            <a:extLst>
              <a:ext uri="{FF2B5EF4-FFF2-40B4-BE49-F238E27FC236}">
                <a16:creationId xmlns:a16="http://schemas.microsoft.com/office/drawing/2014/main" id="{B6E716D6-B51F-D648-A390-EE453982BD10}"/>
              </a:ext>
            </a:extLst>
          </p:cNvPr>
          <p:cNvSpPr txBox="1"/>
          <p:nvPr/>
        </p:nvSpPr>
        <p:spPr>
          <a:xfrm>
            <a:off x="245378" y="761999"/>
            <a:ext cx="6269665"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 sz="2000" b="1" dirty="0">
                <a:solidFill>
                  <a:schemeClr val="bg1"/>
                </a:solidFill>
              </a:rPr>
              <a:t>&gt;1,7 million IGSNs registered since February 2020</a:t>
            </a:r>
            <a:endParaRPr lang="en-US" sz="2000" dirty="0">
              <a:solidFill>
                <a:schemeClr val="bg1"/>
              </a:solidFill>
            </a:endParaRPr>
          </a:p>
        </p:txBody>
      </p:sp>
    </p:spTree>
    <p:extLst>
      <p:ext uri="{BB962C8B-B14F-4D97-AF65-F5344CB8AC3E}">
        <p14:creationId xmlns:p14="http://schemas.microsoft.com/office/powerpoint/2010/main" val="156325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p:txBody>
          <a:bodyPr/>
          <a:lstStyle/>
          <a:p>
            <a:pPr lvl="0"/>
            <a:r>
              <a:rPr lang="en-US"/>
              <a:t>Status of the IGSN Registry</a:t>
            </a:r>
          </a:p>
        </p:txBody>
      </p:sp>
      <p:sp>
        <p:nvSpPr>
          <p:cNvPr id="74" name="Google Shape;74;p16"/>
          <p:cNvSpPr txBox="1">
            <a:spLocks noGrp="1"/>
          </p:cNvSpPr>
          <p:nvPr>
            <p:ph idx="1"/>
          </p:nvPr>
        </p:nvSpPr>
        <p:spPr/>
        <p:txBody>
          <a:bodyPr>
            <a:normAutofit/>
          </a:bodyPr>
          <a:lstStyle/>
          <a:p>
            <a:r>
              <a:rPr lang="en-US" dirty="0"/>
              <a:t>IGSN Central Registry has been operated at the GFZ German Research Center for Geosciences as an in-kind contribution, with software development &amp; maintenance mostly done by Damian Ulbricht.</a:t>
            </a:r>
          </a:p>
          <a:p>
            <a:r>
              <a:rPr lang="en-US" dirty="0"/>
              <a:t>Damian Ulbricht left his position at GFZ in September 2020.</a:t>
            </a:r>
          </a:p>
          <a:p>
            <a:r>
              <a:rPr lang="en-US" dirty="0"/>
              <a:t>The IGSN </a:t>
            </a:r>
            <a:r>
              <a:rPr lang="en-US" dirty="0" err="1"/>
              <a:t>e.V</a:t>
            </a:r>
            <a:r>
              <a:rPr lang="en-US" dirty="0"/>
              <a:t>. ExCom has been working with </a:t>
            </a:r>
            <a:r>
              <a:rPr lang="en-US" dirty="0" err="1"/>
              <a:t>Uli</a:t>
            </a:r>
            <a:r>
              <a:rPr lang="en-US" dirty="0"/>
              <a:t> Harms and Kirsten </a:t>
            </a:r>
            <a:r>
              <a:rPr lang="en-US" dirty="0" err="1"/>
              <a:t>Elger</a:t>
            </a:r>
            <a:r>
              <a:rPr lang="en-US" dirty="0"/>
              <a:t> to ensure uninterrupted operation of the IGSN Central Registry.</a:t>
            </a:r>
          </a:p>
          <a:p>
            <a:r>
              <a:rPr lang="en-US" dirty="0"/>
              <a:t>ExCom concluded that ideally, IGSN </a:t>
            </a:r>
            <a:r>
              <a:rPr lang="en-US" dirty="0" err="1"/>
              <a:t>e.V</a:t>
            </a:r>
            <a:r>
              <a:rPr lang="en-US" dirty="0"/>
              <a:t>. should establish sovereignty over its infrastructure within the first quarter of 2021.</a:t>
            </a:r>
          </a:p>
        </p:txBody>
      </p:sp>
      <p:sp>
        <p:nvSpPr>
          <p:cNvPr id="75" name="Google Shape;75;p16"/>
          <p:cNvSpPr txBox="1"/>
          <p:nvPr/>
        </p:nvSpPr>
        <p:spPr>
          <a:xfrm>
            <a:off x="1725375" y="4812075"/>
            <a:ext cx="52026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0B8-62AF-4C47-99E9-29440FC7D6FB}"/>
              </a:ext>
            </a:extLst>
          </p:cNvPr>
          <p:cNvSpPr>
            <a:spLocks noGrp="1"/>
          </p:cNvSpPr>
          <p:nvPr>
            <p:ph type="title"/>
          </p:nvPr>
        </p:nvSpPr>
        <p:spPr/>
        <p:txBody>
          <a:bodyPr/>
          <a:lstStyle/>
          <a:p>
            <a:r>
              <a:rPr lang="en-US" dirty="0"/>
              <a:t>ACTIONS </a:t>
            </a:r>
            <a:r>
              <a:rPr lang="en-US" dirty="0">
                <a:solidFill>
                  <a:schemeClr val="accent1">
                    <a:lumMod val="25000"/>
                    <a:lumOff val="75000"/>
                  </a:schemeClr>
                </a:solidFill>
              </a:rPr>
              <a:t>related to the IGSN Registry</a:t>
            </a:r>
          </a:p>
        </p:txBody>
      </p:sp>
      <p:sp>
        <p:nvSpPr>
          <p:cNvPr id="3" name="Text Placeholder 2">
            <a:extLst>
              <a:ext uri="{FF2B5EF4-FFF2-40B4-BE49-F238E27FC236}">
                <a16:creationId xmlns:a16="http://schemas.microsoft.com/office/drawing/2014/main" id="{3179B90A-A6EA-E147-BE40-3AAAC3FB4F51}"/>
              </a:ext>
            </a:extLst>
          </p:cNvPr>
          <p:cNvSpPr>
            <a:spLocks noGrp="1"/>
          </p:cNvSpPr>
          <p:nvPr>
            <p:ph idx="1"/>
          </p:nvPr>
        </p:nvSpPr>
        <p:spPr/>
        <p:txBody>
          <a:bodyPr/>
          <a:lstStyle/>
          <a:p>
            <a:r>
              <a:rPr lang="en-US" dirty="0"/>
              <a:t>The IGSN </a:t>
            </a:r>
            <a:r>
              <a:rPr lang="en-US" dirty="0" err="1"/>
              <a:t>e.V</a:t>
            </a:r>
            <a:r>
              <a:rPr lang="en-US" dirty="0"/>
              <a:t>. ExCom will establish an alternate contact at GFZ, who has access to the server, on which the IGSN registry is running. </a:t>
            </a:r>
          </a:p>
          <a:p>
            <a:r>
              <a:rPr lang="en-US" dirty="0"/>
              <a:t>The IGSN </a:t>
            </a:r>
            <a:r>
              <a:rPr lang="en-US" dirty="0" err="1"/>
              <a:t>e.V</a:t>
            </a:r>
            <a:r>
              <a:rPr lang="en-US" dirty="0"/>
              <a:t>. ExCom will set up a task group to develop a plan for migrating the server and sharing the knowledge with other organizations in the IGSN </a:t>
            </a:r>
            <a:r>
              <a:rPr lang="en-US" dirty="0" err="1"/>
              <a:t>e.V</a:t>
            </a:r>
            <a:r>
              <a:rPr lang="en-US" dirty="0"/>
              <a:t>. to broaden our corporate knowledge about this component. </a:t>
            </a:r>
          </a:p>
        </p:txBody>
      </p:sp>
    </p:spTree>
    <p:extLst>
      <p:ext uri="{BB962C8B-B14F-4D97-AF65-F5344CB8AC3E}">
        <p14:creationId xmlns:p14="http://schemas.microsoft.com/office/powerpoint/2010/main" val="57613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A146-C233-2243-ACDA-32BFE7B87994}"/>
              </a:ext>
            </a:extLst>
          </p:cNvPr>
          <p:cNvSpPr>
            <a:spLocks noGrp="1"/>
          </p:cNvSpPr>
          <p:nvPr>
            <p:ph type="title"/>
          </p:nvPr>
        </p:nvSpPr>
        <p:spPr/>
        <p:txBody>
          <a:bodyPr/>
          <a:lstStyle/>
          <a:p>
            <a:r>
              <a:rPr lang="en-US" dirty="0"/>
              <a:t>Membership Developments</a:t>
            </a:r>
          </a:p>
        </p:txBody>
      </p:sp>
      <p:sp>
        <p:nvSpPr>
          <p:cNvPr id="3" name="Text Placeholder 2">
            <a:extLst>
              <a:ext uri="{FF2B5EF4-FFF2-40B4-BE49-F238E27FC236}">
                <a16:creationId xmlns:a16="http://schemas.microsoft.com/office/drawing/2014/main" id="{440E4072-806C-F44C-A5F5-A79BC98A8145}"/>
              </a:ext>
            </a:extLst>
          </p:cNvPr>
          <p:cNvSpPr>
            <a:spLocks noGrp="1"/>
          </p:cNvSpPr>
          <p:nvPr>
            <p:ph idx="1"/>
          </p:nvPr>
        </p:nvSpPr>
        <p:spPr/>
        <p:txBody>
          <a:bodyPr>
            <a:normAutofit fontScale="92500" lnSpcReduction="10000"/>
          </a:bodyPr>
          <a:lstStyle/>
          <a:p>
            <a:r>
              <a:rPr lang="en-US" dirty="0"/>
              <a:t>Since the start of the IGSN 2040 project, the IGSN </a:t>
            </a:r>
            <a:r>
              <a:rPr lang="en-US" dirty="0" err="1"/>
              <a:t>e.V</a:t>
            </a:r>
            <a:r>
              <a:rPr lang="en-US" dirty="0"/>
              <a:t>. has not encouraged new membership, as the organization's structure and membership requirements are likely to change. </a:t>
            </a:r>
          </a:p>
          <a:p>
            <a:r>
              <a:rPr lang="en-US" dirty="0"/>
              <a:t>The IGSN </a:t>
            </a:r>
            <a:r>
              <a:rPr lang="en-US" dirty="0" err="1"/>
              <a:t>e.V</a:t>
            </a:r>
            <a:r>
              <a:rPr lang="en-US" dirty="0"/>
              <a:t>. has one application for Affiliate Membership (ESS-DIVE).</a:t>
            </a:r>
          </a:p>
          <a:p>
            <a:r>
              <a:rPr lang="en-US" dirty="0"/>
              <a:t>The Managing Office has addressed Action Items from the General Assembly 2019.</a:t>
            </a:r>
          </a:p>
          <a:p>
            <a:pPr lvl="1"/>
            <a:r>
              <a:rPr lang="en-US" b="1" dirty="0">
                <a:solidFill>
                  <a:srgbClr val="222222"/>
                </a:solidFill>
                <a:latin typeface="Calibri" panose="020F0502020204030204" pitchFamily="34" charset="0"/>
              </a:rPr>
              <a:t>ACTION ITEM 2019/1:</a:t>
            </a:r>
            <a:r>
              <a:rPr lang="en-US" dirty="0">
                <a:solidFill>
                  <a:srgbClr val="222222"/>
                </a:solidFill>
                <a:latin typeface="Calibri" panose="020F0502020204030204" pitchFamily="34" charset="0"/>
              </a:rPr>
              <a:t> </a:t>
            </a:r>
            <a:r>
              <a:rPr lang="en-US" u="sng" dirty="0">
                <a:solidFill>
                  <a:srgbClr val="222222"/>
                </a:solidFill>
                <a:latin typeface="Calibri" panose="020F0502020204030204" pitchFamily="34" charset="0"/>
              </a:rPr>
              <a:t>The Managing Office</a:t>
            </a:r>
            <a:r>
              <a:rPr lang="en-US" dirty="0">
                <a:solidFill>
                  <a:srgbClr val="222222"/>
                </a:solidFill>
                <a:latin typeface="Calibri" panose="020F0502020204030204" pitchFamily="34" charset="0"/>
              </a:rPr>
              <a:t> will review payments of the last two years and attendance at GAs over the past 3 years, then send two letters of warning (1 month apart) and a letter of termination 2 months after the last letter of warning if no response is received.</a:t>
            </a:r>
          </a:p>
          <a:p>
            <a:pPr lvl="1"/>
            <a:r>
              <a:rPr lang="en-US" b="1" dirty="0">
                <a:solidFill>
                  <a:srgbClr val="222222"/>
                </a:solidFill>
                <a:latin typeface="Calibri" panose="020F0502020204030204" pitchFamily="34" charset="0"/>
              </a:rPr>
              <a:t>ACTION ITEM 2019/2: </a:t>
            </a:r>
            <a:r>
              <a:rPr lang="en-US" u="sng" dirty="0">
                <a:solidFill>
                  <a:srgbClr val="222222"/>
                </a:solidFill>
                <a:latin typeface="Calibri" panose="020F0502020204030204" pitchFamily="34" charset="0"/>
              </a:rPr>
              <a:t>The Managing Office</a:t>
            </a:r>
            <a:r>
              <a:rPr lang="en-US" dirty="0">
                <a:solidFill>
                  <a:srgbClr val="222222"/>
                </a:solidFill>
                <a:latin typeface="Calibri" panose="020F0502020204030204" pitchFamily="34" charset="0"/>
              </a:rPr>
              <a:t> will set up a spreadsheet to better track payments and GA attendance. </a:t>
            </a:r>
            <a:endParaRPr lang="en-US" dirty="0"/>
          </a:p>
        </p:txBody>
      </p:sp>
    </p:spTree>
    <p:extLst>
      <p:ext uri="{BB962C8B-B14F-4D97-AF65-F5344CB8AC3E}">
        <p14:creationId xmlns:p14="http://schemas.microsoft.com/office/powerpoint/2010/main" val="7879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592-799B-E946-8141-DFEE6259D800}"/>
              </a:ext>
            </a:extLst>
          </p:cNvPr>
          <p:cNvSpPr>
            <a:spLocks noGrp="1"/>
          </p:cNvSpPr>
          <p:nvPr>
            <p:ph type="title"/>
          </p:nvPr>
        </p:nvSpPr>
        <p:spPr/>
        <p:txBody>
          <a:bodyPr/>
          <a:lstStyle/>
          <a:p>
            <a:r>
              <a:rPr lang="en-US" dirty="0"/>
              <a:t>ACTION ITEM 2019/1: Review Engagement &amp; payments</a:t>
            </a:r>
          </a:p>
        </p:txBody>
      </p:sp>
      <p:sp>
        <p:nvSpPr>
          <p:cNvPr id="5" name="Content Placeholder 4">
            <a:extLst>
              <a:ext uri="{FF2B5EF4-FFF2-40B4-BE49-F238E27FC236}">
                <a16:creationId xmlns:a16="http://schemas.microsoft.com/office/drawing/2014/main" id="{8E4E31D8-FB12-E846-B2BD-D6E420CA0F44}"/>
              </a:ext>
            </a:extLst>
          </p:cNvPr>
          <p:cNvSpPr>
            <a:spLocks noGrp="1"/>
          </p:cNvSpPr>
          <p:nvPr>
            <p:ph idx="1"/>
          </p:nvPr>
        </p:nvSpPr>
        <p:spPr/>
        <p:txBody>
          <a:bodyPr>
            <a:normAutofit fontScale="77500" lnSpcReduction="20000"/>
          </a:bodyPr>
          <a:lstStyle/>
          <a:p>
            <a:r>
              <a:rPr lang="en-US" b="1" dirty="0"/>
              <a:t>§ 6 Termination of membership </a:t>
            </a:r>
            <a:endParaRPr lang="en-US" dirty="0"/>
          </a:p>
          <a:p>
            <a:pPr lvl="1"/>
            <a:r>
              <a:rPr lang="en-US" dirty="0"/>
              <a:t>(3) A member may be removed from the register of members by resolution of the Executive Board if it is in arrears with payment of its membership fees despite two formal written warnings. The resolution to effect its removal may be passed only after a period of two months has elapsed following the second formal warning and provided that the warning clearly stated the threat of removal from the register. The member shall be notified of the decision by the Executive Board to remove it from the register. </a:t>
            </a:r>
          </a:p>
          <a:p>
            <a:pPr lvl="1"/>
            <a:r>
              <a:rPr lang="en-US" dirty="0"/>
              <a:t>(4) A member must be removed from the register of members by resolution of the Executive Board if it no longer meets the membership criteria pursuant to § 4. </a:t>
            </a:r>
          </a:p>
          <a:p>
            <a:pPr lvl="1"/>
            <a:endParaRPr lang="en-US" dirty="0"/>
          </a:p>
          <a:p>
            <a:r>
              <a:rPr lang="en-US" b="1" dirty="0"/>
              <a:t>§ 4 Membership </a:t>
            </a:r>
          </a:p>
          <a:p>
            <a:pPr lvl="1"/>
            <a:r>
              <a:rPr lang="en-US" dirty="0"/>
              <a:t>(3) A member is expected to attend the General Assembly meeting. If any member fails to attend three meetings of the general assembly in a row, then this shall result in removal from the register of members according to §6 (4). </a:t>
            </a:r>
          </a:p>
          <a:p>
            <a:pPr lvl="1"/>
            <a:endParaRPr lang="en-US" dirty="0"/>
          </a:p>
        </p:txBody>
      </p:sp>
    </p:spTree>
    <p:extLst>
      <p:ext uri="{BB962C8B-B14F-4D97-AF65-F5344CB8AC3E}">
        <p14:creationId xmlns:p14="http://schemas.microsoft.com/office/powerpoint/2010/main" val="187816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44A1C-6E2F-DB4F-8444-25BBAFF2CC43}"/>
              </a:ext>
            </a:extLst>
          </p:cNvPr>
          <p:cNvSpPr>
            <a:spLocks noGrp="1"/>
          </p:cNvSpPr>
          <p:nvPr>
            <p:ph type="title"/>
          </p:nvPr>
        </p:nvSpPr>
        <p:spPr/>
        <p:txBody>
          <a:bodyPr/>
          <a:lstStyle/>
          <a:p>
            <a:r>
              <a:rPr lang="en-US" dirty="0"/>
              <a:t>Members Meeting Criteria for Removal from the Register  </a:t>
            </a:r>
          </a:p>
        </p:txBody>
      </p:sp>
      <p:sp>
        <p:nvSpPr>
          <p:cNvPr id="5" name="Content Placeholder 4">
            <a:extLst>
              <a:ext uri="{FF2B5EF4-FFF2-40B4-BE49-F238E27FC236}">
                <a16:creationId xmlns:a16="http://schemas.microsoft.com/office/drawing/2014/main" id="{A4F3B30D-583E-9B49-9F61-935D3D33EC7A}"/>
              </a:ext>
            </a:extLst>
          </p:cNvPr>
          <p:cNvSpPr>
            <a:spLocks noGrp="1"/>
          </p:cNvSpPr>
          <p:nvPr>
            <p:ph sz="half" idx="1"/>
          </p:nvPr>
        </p:nvSpPr>
        <p:spPr/>
        <p:txBody>
          <a:bodyPr>
            <a:normAutofit fontScale="92500" lnSpcReduction="10000"/>
          </a:bodyPr>
          <a:lstStyle/>
          <a:p>
            <a:r>
              <a:rPr lang="en-US" dirty="0"/>
              <a:t>Arizona State Geological Survey	</a:t>
            </a:r>
          </a:p>
          <a:p>
            <a:r>
              <a:rPr lang="en-US" dirty="0"/>
              <a:t>Boise State University	</a:t>
            </a:r>
          </a:p>
          <a:p>
            <a:r>
              <a:rPr lang="en-US" dirty="0"/>
              <a:t>City College of New York	</a:t>
            </a:r>
          </a:p>
          <a:p>
            <a:r>
              <a:rPr lang="en-US" dirty="0"/>
              <a:t>Oregon State University</a:t>
            </a:r>
          </a:p>
          <a:p>
            <a:r>
              <a:rPr lang="en-US" dirty="0"/>
              <a:t>Rensselaer Polytechnic Institute</a:t>
            </a:r>
          </a:p>
          <a:p>
            <a:r>
              <a:rPr lang="en-US" dirty="0"/>
              <a:t>Scripps Institution of Oceanography</a:t>
            </a:r>
          </a:p>
          <a:p>
            <a:r>
              <a:rPr lang="en-US" dirty="0"/>
              <a:t>University of Minnesota</a:t>
            </a:r>
          </a:p>
        </p:txBody>
      </p:sp>
      <p:sp>
        <p:nvSpPr>
          <p:cNvPr id="8" name="Content Placeholder 7">
            <a:extLst>
              <a:ext uri="{FF2B5EF4-FFF2-40B4-BE49-F238E27FC236}">
                <a16:creationId xmlns:a16="http://schemas.microsoft.com/office/drawing/2014/main" id="{E0CE7B36-A1A3-9A49-BBB9-40AE95D37786}"/>
              </a:ext>
            </a:extLst>
          </p:cNvPr>
          <p:cNvSpPr>
            <a:spLocks noGrp="1"/>
          </p:cNvSpPr>
          <p:nvPr>
            <p:ph sz="half" idx="2"/>
          </p:nvPr>
        </p:nvSpPr>
        <p:spPr>
          <a:xfrm>
            <a:off x="4641313" y="1671003"/>
            <a:ext cx="4066794" cy="2724785"/>
          </a:xfrm>
        </p:spPr>
        <p:style>
          <a:lnRef idx="0">
            <a:schemeClr val="accent2"/>
          </a:lnRef>
          <a:fillRef idx="3">
            <a:schemeClr val="accent2"/>
          </a:fillRef>
          <a:effectRef idx="3">
            <a:schemeClr val="accent2"/>
          </a:effectRef>
          <a:fontRef idx="minor">
            <a:schemeClr val="lt1"/>
          </a:fontRef>
        </p:style>
        <p:txBody>
          <a:bodyPr>
            <a:normAutofit fontScale="92500" lnSpcReduction="10000"/>
          </a:bodyPr>
          <a:lstStyle/>
          <a:p>
            <a:pPr>
              <a:buClr>
                <a:schemeClr val="bg1"/>
              </a:buClr>
            </a:pPr>
            <a:r>
              <a:rPr lang="en-US" dirty="0"/>
              <a:t>BSU, CCNY, RPI, and UMN have been contacted.</a:t>
            </a:r>
          </a:p>
          <a:p>
            <a:pPr lvl="1">
              <a:buClr>
                <a:schemeClr val="bg1"/>
              </a:buClr>
            </a:pPr>
            <a:r>
              <a:rPr lang="en-US" sz="1600" dirty="0"/>
              <a:t>All agreed to remain Affiliate Members in the IGSN </a:t>
            </a:r>
            <a:r>
              <a:rPr lang="en-US" sz="1600" dirty="0" err="1"/>
              <a:t>e.V</a:t>
            </a:r>
            <a:r>
              <a:rPr lang="en-US" dirty="0"/>
              <a:t>.</a:t>
            </a:r>
          </a:p>
          <a:p>
            <a:pPr>
              <a:buClr>
                <a:schemeClr val="bg1"/>
              </a:buClr>
            </a:pPr>
            <a:r>
              <a:rPr lang="en-US" dirty="0"/>
              <a:t>SIO is investigating.</a:t>
            </a:r>
          </a:p>
          <a:p>
            <a:pPr>
              <a:buClr>
                <a:schemeClr val="bg1"/>
              </a:buClr>
            </a:pPr>
            <a:r>
              <a:rPr lang="en-US" dirty="0"/>
              <a:t>OSU is in the process of paying.</a:t>
            </a:r>
          </a:p>
          <a:p>
            <a:pPr>
              <a:buClr>
                <a:schemeClr val="bg1"/>
              </a:buClr>
            </a:pPr>
            <a:endParaRPr lang="en-US" dirty="0"/>
          </a:p>
        </p:txBody>
      </p:sp>
    </p:spTree>
    <p:extLst>
      <p:ext uri="{BB962C8B-B14F-4D97-AF65-F5344CB8AC3E}">
        <p14:creationId xmlns:p14="http://schemas.microsoft.com/office/powerpoint/2010/main" val="57836555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{70FAB7E9-D706-7042-B63A-6FE4DC4C9CB7}tf10001123</Template>
  <TotalTime>351</TotalTime>
  <Words>1378</Words>
  <Application>Microsoft Macintosh PowerPoint</Application>
  <PresentationFormat>On-screen Show (16:9)</PresentationFormat>
  <Paragraphs>146</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Wingdings 2</vt:lpstr>
      <vt:lpstr>Dividend</vt:lpstr>
      <vt:lpstr>IGSN e.V.  General Assembly 2020</vt:lpstr>
      <vt:lpstr>Agenda</vt:lpstr>
      <vt:lpstr>Report of the President</vt:lpstr>
      <vt:lpstr>PowerPoint Presentation</vt:lpstr>
      <vt:lpstr>Status of the IGSN Registry</vt:lpstr>
      <vt:lpstr>ACTIONS related to the IGSN Registry</vt:lpstr>
      <vt:lpstr>Membership Developments</vt:lpstr>
      <vt:lpstr>ACTION ITEM 2019/1: Review Engagement &amp; payments</vt:lpstr>
      <vt:lpstr>Members Meeting Criteria for Removal from the Register  </vt:lpstr>
      <vt:lpstr>ACTION ITEM 2019/2: Set up Better Tracking </vt:lpstr>
      <vt:lpstr>Project IGSN 2040: “Defining the Future of the IGSN as a Global Persistent Identifier for Material Samples”</vt:lpstr>
      <vt:lpstr>IGSN 2040 Project</vt:lpstr>
      <vt:lpstr>IGSN 2040 Project Activities in 2020</vt:lpstr>
      <vt:lpstr>Creating The IGSN e.V. Business Idea</vt:lpstr>
      <vt:lpstr>PowerPoint Presentation</vt:lpstr>
      <vt:lpstr>IGSN 2040 Project: Next Steps</vt:lpstr>
      <vt:lpstr>Report of the Financial Officer and Accounts Auditor</vt:lpstr>
      <vt:lpstr>PowerPoint Presentation</vt:lpstr>
      <vt:lpstr>PowerPoint Presentation</vt:lpstr>
      <vt:lpstr>Finance Report 2020 for IGSN e.V.</vt:lpstr>
      <vt:lpstr>PowerPoint Presentation</vt:lpstr>
      <vt:lpstr>Finance Report 2020 for IGSN e.V.</vt:lpstr>
      <vt:lpstr>Thank you</vt:lpstr>
      <vt:lpstr>Cash Audit (from Dirk Fleischer)</vt:lpstr>
      <vt:lpstr>Agenda</vt:lpstr>
      <vt:lpstr>PowerPoint Presentation</vt:lpstr>
      <vt:lpstr>Proposed IGSN e.V. Core Purpose, Vision, Mission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IGSN e.V.  General Assembly 2020</dc:title>
  <cp:lastModifiedBy>Kerstin Lehnert</cp:lastModifiedBy>
  <cp:revision>25</cp:revision>
  <dcterms:modified xsi:type="dcterms:W3CDTF">2020-12-18T20:41:40Z</dcterms:modified>
</cp:coreProperties>
</file>