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6" r:id="rId4"/>
  </p:sldIdLst>
  <p:sldSz cx="36576000" cy="29260800"/>
  <p:notesSz cx="6858000" cy="9144000"/>
  <p:defaultTextStyle>
    <a:defPPr>
      <a:defRPr lang="en-US"/>
    </a:defPPr>
    <a:lvl1pPr marL="0" algn="l" defTabSz="3761086" rtl="0" eaLnBrk="1" latinLnBrk="0" hangingPunct="1">
      <a:defRPr sz="7397" kern="1200">
        <a:solidFill>
          <a:schemeClr val="tx1"/>
        </a:solidFill>
        <a:latin typeface="+mn-lt"/>
        <a:ea typeface="+mn-ea"/>
        <a:cs typeface="+mn-cs"/>
      </a:defRPr>
    </a:lvl1pPr>
    <a:lvl2pPr marL="1880543" algn="l" defTabSz="3761086" rtl="0" eaLnBrk="1" latinLnBrk="0" hangingPunct="1">
      <a:defRPr sz="7397" kern="1200">
        <a:solidFill>
          <a:schemeClr val="tx1"/>
        </a:solidFill>
        <a:latin typeface="+mn-lt"/>
        <a:ea typeface="+mn-ea"/>
        <a:cs typeface="+mn-cs"/>
      </a:defRPr>
    </a:lvl2pPr>
    <a:lvl3pPr marL="3761086" algn="l" defTabSz="3761086" rtl="0" eaLnBrk="1" latinLnBrk="0" hangingPunct="1">
      <a:defRPr sz="7397" kern="1200">
        <a:solidFill>
          <a:schemeClr val="tx1"/>
        </a:solidFill>
        <a:latin typeface="+mn-lt"/>
        <a:ea typeface="+mn-ea"/>
        <a:cs typeface="+mn-cs"/>
      </a:defRPr>
    </a:lvl3pPr>
    <a:lvl4pPr marL="5641630" algn="l" defTabSz="3761086" rtl="0" eaLnBrk="1" latinLnBrk="0" hangingPunct="1">
      <a:defRPr sz="7397" kern="1200">
        <a:solidFill>
          <a:schemeClr val="tx1"/>
        </a:solidFill>
        <a:latin typeface="+mn-lt"/>
        <a:ea typeface="+mn-ea"/>
        <a:cs typeface="+mn-cs"/>
      </a:defRPr>
    </a:lvl4pPr>
    <a:lvl5pPr marL="7522173" algn="l" defTabSz="3761086" rtl="0" eaLnBrk="1" latinLnBrk="0" hangingPunct="1">
      <a:defRPr sz="7397" kern="1200">
        <a:solidFill>
          <a:schemeClr val="tx1"/>
        </a:solidFill>
        <a:latin typeface="+mn-lt"/>
        <a:ea typeface="+mn-ea"/>
        <a:cs typeface="+mn-cs"/>
      </a:defRPr>
    </a:lvl5pPr>
    <a:lvl6pPr marL="9402716" algn="l" defTabSz="3761086" rtl="0" eaLnBrk="1" latinLnBrk="0" hangingPunct="1">
      <a:defRPr sz="7397" kern="1200">
        <a:solidFill>
          <a:schemeClr val="tx1"/>
        </a:solidFill>
        <a:latin typeface="+mn-lt"/>
        <a:ea typeface="+mn-ea"/>
        <a:cs typeface="+mn-cs"/>
      </a:defRPr>
    </a:lvl6pPr>
    <a:lvl7pPr marL="11283259" algn="l" defTabSz="3761086" rtl="0" eaLnBrk="1" latinLnBrk="0" hangingPunct="1">
      <a:defRPr sz="7397" kern="1200">
        <a:solidFill>
          <a:schemeClr val="tx1"/>
        </a:solidFill>
        <a:latin typeface="+mn-lt"/>
        <a:ea typeface="+mn-ea"/>
        <a:cs typeface="+mn-cs"/>
      </a:defRPr>
    </a:lvl7pPr>
    <a:lvl8pPr marL="13163803" algn="l" defTabSz="3761086" rtl="0" eaLnBrk="1" latinLnBrk="0" hangingPunct="1">
      <a:defRPr sz="7397" kern="1200">
        <a:solidFill>
          <a:schemeClr val="tx1"/>
        </a:solidFill>
        <a:latin typeface="+mn-lt"/>
        <a:ea typeface="+mn-ea"/>
        <a:cs typeface="+mn-cs"/>
      </a:defRPr>
    </a:lvl8pPr>
    <a:lvl9pPr marL="15044346" algn="l" defTabSz="3761086" rtl="0" eaLnBrk="1" latinLnBrk="0" hangingPunct="1">
      <a:defRPr sz="739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D8A"/>
    <a:srgbClr val="F79747"/>
    <a:srgbClr val="F9B277"/>
    <a:srgbClr val="0064B1"/>
    <a:srgbClr val="D3EFFB"/>
    <a:srgbClr val="EAF8FF"/>
    <a:srgbClr val="007FDE"/>
    <a:srgbClr val="0068B3"/>
    <a:srgbClr val="88A9D2"/>
    <a:srgbClr val="8BA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C7D1B-902A-47B0-9E47-C20FF0C81969}" v="96" dt="2024-04-08T03:23:58.368"/>
    <p1510:client id="{0890E46A-32EE-BAC1-B880-73146B922E0C}" v="39" dt="2024-04-08T17:55:06.491"/>
    <p1510:client id="{0BDB7D90-B04E-6744-A349-84045F8A5C72}" v="59" dt="2024-04-08T17:26:07.427"/>
    <p1510:client id="{40A88E2B-8591-4A36-B19F-E29B25FF9B19}" v="30" dt="2024-04-08T06:26:48.486"/>
    <p1510:client id="{468C605F-FA79-221F-F82F-729164A6BCD8}" v="810" dt="2024-04-08T21:19:50.496"/>
    <p1510:client id="{60FA1F40-7FC4-4EA9-E1C8-FC81A66EA840}" v="552" dt="2024-04-08T08:20:12.136"/>
    <p1510:client id="{6A267D60-B448-E0B8-4ECF-BDA6DA9F6FF2}" v="4" dt="2024-04-08T03:12:50.303"/>
    <p1510:client id="{6E19D707-C026-41FB-9F75-AA9DC7DF0B89}" v="31" dt="2024-04-08T20:56:53.125"/>
    <p1510:client id="{7F4E9057-BC7C-A33F-655B-EB97843CC160}" v="21" dt="2024-04-08T17:22:33.215"/>
    <p1510:client id="{815FCD64-30F1-C7BB-9D80-6AA0F0D814D1}" v="199" dt="2024-04-08T19:27:35.284"/>
    <p1510:client id="{9871A75E-4F60-4F05-A684-48EB29B01A4B}" v="27" dt="2024-04-08T06:29:51.354"/>
    <p1510:client id="{9D0E48D9-A3B3-4963-9033-CB09ADA83934}" v="595" dt="2024-04-08T21:25:06.188"/>
    <p1510:client id="{A9870CF4-26A3-F8F1-A264-21873F0DBAD6}" v="2" dt="2024-04-08T22:04:12.420"/>
    <p1510:client id="{AB5DE3B8-116E-C1B4-5E9F-7CD80F153D49}" v="305" dt="2024-04-07T23:07:56.341"/>
    <p1510:client id="{ACE673B6-A8A3-41CF-B580-082FEEDE8C3C}" v="43" dt="2024-04-08T20:37:46.429"/>
    <p1510:client id="{B9839B69-27ED-4E0A-B797-BAAC56C9E205}" v="27" dt="2024-04-08T20:53:29.264"/>
    <p1510:client id="{CCBC2559-1812-4187-B1B6-EBA571D0018E}" v="8" dt="2024-04-08T20:54:02.427"/>
    <p1510:client id="{D97A850A-9ADE-4DD9-8780-065EB063282A}" v="625" dt="2024-04-08T21:20:00.082"/>
    <p1510:client id="{EE40B371-ED14-43D2-92D3-6126EBD55B46}" v="21" dt="2024-04-08T19:22:08.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216"/>
        <p:guide pos="1152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4/25/2024</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914171" rtl="0" eaLnBrk="1" latinLnBrk="0" hangingPunct="1">
      <a:defRPr sz="1201" kern="1200">
        <a:solidFill>
          <a:schemeClr val="tx1"/>
        </a:solidFill>
        <a:latin typeface="+mn-lt"/>
        <a:ea typeface="+mn-ea"/>
        <a:cs typeface="+mn-cs"/>
      </a:defRPr>
    </a:lvl1pPr>
    <a:lvl2pPr marL="457088" algn="l" defTabSz="914171" rtl="0" eaLnBrk="1" latinLnBrk="0" hangingPunct="1">
      <a:defRPr sz="1201" kern="1200">
        <a:solidFill>
          <a:schemeClr val="tx1"/>
        </a:solidFill>
        <a:latin typeface="+mn-lt"/>
        <a:ea typeface="+mn-ea"/>
        <a:cs typeface="+mn-cs"/>
      </a:defRPr>
    </a:lvl2pPr>
    <a:lvl3pPr marL="914171" algn="l" defTabSz="914171" rtl="0" eaLnBrk="1" latinLnBrk="0" hangingPunct="1">
      <a:defRPr sz="1201" kern="1200">
        <a:solidFill>
          <a:schemeClr val="tx1"/>
        </a:solidFill>
        <a:latin typeface="+mn-lt"/>
        <a:ea typeface="+mn-ea"/>
        <a:cs typeface="+mn-cs"/>
      </a:defRPr>
    </a:lvl3pPr>
    <a:lvl4pPr marL="1371259" algn="l" defTabSz="914171" rtl="0" eaLnBrk="1" latinLnBrk="0" hangingPunct="1">
      <a:defRPr sz="1201" kern="1200">
        <a:solidFill>
          <a:schemeClr val="tx1"/>
        </a:solidFill>
        <a:latin typeface="+mn-lt"/>
        <a:ea typeface="+mn-ea"/>
        <a:cs typeface="+mn-cs"/>
      </a:defRPr>
    </a:lvl4pPr>
    <a:lvl5pPr marL="1828342" algn="l" defTabSz="914171" rtl="0" eaLnBrk="1" latinLnBrk="0" hangingPunct="1">
      <a:defRPr sz="1201" kern="1200">
        <a:solidFill>
          <a:schemeClr val="tx1"/>
        </a:solidFill>
        <a:latin typeface="+mn-lt"/>
        <a:ea typeface="+mn-ea"/>
        <a:cs typeface="+mn-cs"/>
      </a:defRPr>
    </a:lvl5pPr>
    <a:lvl6pPr marL="2285430" algn="l" defTabSz="914171" rtl="0" eaLnBrk="1" latinLnBrk="0" hangingPunct="1">
      <a:defRPr sz="1201" kern="1200">
        <a:solidFill>
          <a:schemeClr val="tx1"/>
        </a:solidFill>
        <a:latin typeface="+mn-lt"/>
        <a:ea typeface="+mn-ea"/>
        <a:cs typeface="+mn-cs"/>
      </a:defRPr>
    </a:lvl6pPr>
    <a:lvl7pPr marL="2742517" algn="l" defTabSz="914171" rtl="0" eaLnBrk="1" latinLnBrk="0" hangingPunct="1">
      <a:defRPr sz="1201" kern="1200">
        <a:solidFill>
          <a:schemeClr val="tx1"/>
        </a:solidFill>
        <a:latin typeface="+mn-lt"/>
        <a:ea typeface="+mn-ea"/>
        <a:cs typeface="+mn-cs"/>
      </a:defRPr>
    </a:lvl7pPr>
    <a:lvl8pPr marL="3199601" algn="l" defTabSz="914171" rtl="0" eaLnBrk="1" latinLnBrk="0" hangingPunct="1">
      <a:defRPr sz="1201" kern="1200">
        <a:solidFill>
          <a:schemeClr val="tx1"/>
        </a:solidFill>
        <a:latin typeface="+mn-lt"/>
        <a:ea typeface="+mn-ea"/>
        <a:cs typeface="+mn-cs"/>
      </a:defRPr>
    </a:lvl8pPr>
    <a:lvl9pPr marL="3656689" algn="l" defTabSz="914171"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7470336" y="3300079"/>
            <a:ext cx="21629024" cy="886020"/>
          </a:xfrm>
        </p:spPr>
        <p:txBody>
          <a:bodyPr lIns="0" tIns="0" rIns="0" bIns="0">
            <a:noAutofit/>
          </a:bodyPr>
          <a:lstStyle>
            <a:lvl1pPr marL="0" indent="0" algn="ctr">
              <a:buFont typeface="Arial" panose="020B0604020202020204" pitchFamily="34" charset="0"/>
              <a:buNone/>
              <a:defRPr sz="3752" b="1">
                <a:solidFill>
                  <a:schemeClr val="tx1"/>
                </a:solidFill>
              </a:defRPr>
            </a:lvl1pPr>
            <a:lvl2pPr marL="1763636" indent="0" algn="l">
              <a:buNone/>
              <a:defRPr sz="3752"/>
            </a:lvl2pPr>
            <a:lvl3pPr marL="3527276" indent="0" algn="l">
              <a:buNone/>
              <a:defRPr sz="3752"/>
            </a:lvl3pPr>
            <a:lvl4pPr marL="5290912" indent="0" algn="l">
              <a:buNone/>
              <a:defRPr sz="3752"/>
            </a:lvl4pPr>
            <a:lvl5pPr marL="7054548" indent="0" algn="l">
              <a:buNone/>
              <a:defRPr sz="3752"/>
            </a:lvl5pPr>
          </a:lstStyle>
          <a:p>
            <a:pPr lvl="0"/>
            <a:r>
              <a:rPr lang="en-US"/>
              <a:t>&lt;A. Author&gt;</a:t>
            </a:r>
          </a:p>
        </p:txBody>
      </p:sp>
      <p:sp>
        <p:nvSpPr>
          <p:cNvPr id="17" name="TextBox 16"/>
          <p:cNvSpPr txBox="1"/>
          <p:nvPr userDrawn="1"/>
        </p:nvSpPr>
        <p:spPr>
          <a:xfrm>
            <a:off x="672404" y="27992435"/>
            <a:ext cx="35235704" cy="669735"/>
          </a:xfrm>
          <a:prstGeom prst="rect">
            <a:avLst/>
          </a:prstGeom>
          <a:noFill/>
        </p:spPr>
        <p:txBody>
          <a:bodyPr wrap="square" rtlCol="0">
            <a:spAutoFit/>
          </a:bodyPr>
          <a:lstStyle/>
          <a:p>
            <a:pPr marL="0" marR="0" indent="0" algn="l" defTabSz="3527272" rtl="0" eaLnBrk="1" fontAlgn="auto" latinLnBrk="0" hangingPunct="1">
              <a:lnSpc>
                <a:spcPct val="100000"/>
              </a:lnSpc>
              <a:spcBef>
                <a:spcPts val="0"/>
              </a:spcBef>
              <a:spcAft>
                <a:spcPts val="0"/>
              </a:spcAft>
              <a:buClrTx/>
              <a:buSzTx/>
              <a:buFontTx/>
              <a:buNone/>
              <a:tabLst>
                <a:tab pos="0" algn="l"/>
                <a:tab pos="15804256" algn="ctr"/>
                <a:tab pos="41152388" algn="r"/>
              </a:tabLst>
              <a:defRPr/>
            </a:pPr>
            <a:r>
              <a:rPr lang="en-US" sz="3752" b="1">
                <a:latin typeface="Arial" panose="020B0604020202020204" pitchFamily="34" charset="0"/>
                <a:cs typeface="Arial" panose="020B0604020202020204" pitchFamily="34" charset="0"/>
              </a:rPr>
              <a:t>2024 UTA</a:t>
            </a:r>
            <a:r>
              <a:rPr lang="en-US" sz="3752" b="1" baseline="0">
                <a:latin typeface="Arial" panose="020B0604020202020204" pitchFamily="34" charset="0"/>
                <a:cs typeface="Arial" panose="020B0604020202020204" pitchFamily="34" charset="0"/>
              </a:rPr>
              <a:t> College of Engineering Innovation Day	                                                                                                                                                        April 16, 2024	</a:t>
            </a:r>
            <a:endParaRPr lang="en-US" sz="3752" b="1">
              <a:latin typeface="Arial" panose="020B0604020202020204" pitchFamily="34" charset="0"/>
              <a:cs typeface="Arial" panose="020B0604020202020204" pitchFamily="34" charset="0"/>
            </a:endParaRPr>
          </a:p>
        </p:txBody>
      </p:sp>
      <p:sp>
        <p:nvSpPr>
          <p:cNvPr id="24" name="Text Placeholder 23"/>
          <p:cNvSpPr>
            <a:spLocks noGrp="1"/>
          </p:cNvSpPr>
          <p:nvPr>
            <p:ph type="body" sz="quarter" idx="14" hasCustomPrompt="1"/>
          </p:nvPr>
        </p:nvSpPr>
        <p:spPr>
          <a:xfrm>
            <a:off x="7473488" y="922641"/>
            <a:ext cx="21629024" cy="2377442"/>
          </a:xfrm>
        </p:spPr>
        <p:txBody>
          <a:bodyPr lIns="0" tIns="0" rIns="0" bIns="0" anchor="ctr">
            <a:noAutofit/>
          </a:bodyPr>
          <a:lstStyle>
            <a:lvl1pPr marL="0" indent="0" algn="ctr">
              <a:buNone/>
              <a:defRPr sz="6752" b="1">
                <a:solidFill>
                  <a:schemeClr val="tx1"/>
                </a:solidFill>
              </a:defRPr>
            </a:lvl1pPr>
            <a:lvl5pPr>
              <a:defRPr/>
            </a:lvl5pPr>
          </a:lstStyle>
          <a:p>
            <a:pPr lvl="0"/>
            <a:r>
              <a:rPr lang="en-US"/>
              <a:t>&lt;Poster Title&gt;</a:t>
            </a:r>
          </a:p>
        </p:txBody>
      </p:sp>
    </p:spTree>
    <p:extLst>
      <p:ext uri="{BB962C8B-B14F-4D97-AF65-F5344CB8AC3E}">
        <p14:creationId xmlns:p14="http://schemas.microsoft.com/office/powerpoint/2010/main" val="9310224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7"/>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33"/>
            <a:ext cx="8534400" cy="1557867"/>
          </a:xfrm>
          <a:prstGeom prst="rect">
            <a:avLst/>
          </a:prstGeom>
        </p:spPr>
        <p:txBody>
          <a:bodyPr vert="horz" lIns="376202" tIns="188101" rIns="376202" bIns="188101" rtlCol="0" anchor="ctr"/>
          <a:lstStyle>
            <a:lvl1pPr algn="l">
              <a:defRPr sz="4596">
                <a:solidFill>
                  <a:schemeClr val="tx1">
                    <a:tint val="75000"/>
                  </a:schemeClr>
                </a:solidFill>
              </a:defRPr>
            </a:lvl1pPr>
          </a:lstStyle>
          <a:p>
            <a:fld id="{3DFE2EA4-D81A-4F72-A817-9EBC28A8AD44}" type="datetimeFigureOut">
              <a:rPr lang="en-US" smtClean="0"/>
              <a:t>4/25/2024</a:t>
            </a:fld>
            <a:endParaRPr lang="en-US"/>
          </a:p>
        </p:txBody>
      </p:sp>
      <p:sp>
        <p:nvSpPr>
          <p:cNvPr id="5" name="Footer Placeholder 4"/>
          <p:cNvSpPr>
            <a:spLocks noGrp="1"/>
          </p:cNvSpPr>
          <p:nvPr>
            <p:ph type="ftr" sz="quarter" idx="3"/>
          </p:nvPr>
        </p:nvSpPr>
        <p:spPr>
          <a:xfrm>
            <a:off x="12496800" y="27120433"/>
            <a:ext cx="11582400" cy="1557867"/>
          </a:xfrm>
          <a:prstGeom prst="rect">
            <a:avLst/>
          </a:prstGeom>
        </p:spPr>
        <p:txBody>
          <a:bodyPr vert="horz" lIns="376202" tIns="188101" rIns="376202" bIns="188101" rtlCol="0" anchor="ctr"/>
          <a:lstStyle>
            <a:lvl1pPr algn="ctr">
              <a:defRPr sz="45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33"/>
            <a:ext cx="8534400" cy="1557867"/>
          </a:xfrm>
          <a:prstGeom prst="rect">
            <a:avLst/>
          </a:prstGeom>
        </p:spPr>
        <p:txBody>
          <a:bodyPr vert="horz" lIns="376202" tIns="188101" rIns="376202" bIns="188101" rtlCol="0" anchor="ctr"/>
          <a:lstStyle>
            <a:lvl1pPr algn="r">
              <a:defRPr sz="4596">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527272" rtl="0" eaLnBrk="1" latinLnBrk="0" hangingPunct="1">
        <a:spcBef>
          <a:spcPct val="0"/>
        </a:spcBef>
        <a:buNone/>
        <a:defRPr sz="16972" kern="1200">
          <a:solidFill>
            <a:schemeClr val="tx1"/>
          </a:solidFill>
          <a:latin typeface="+mj-lt"/>
          <a:ea typeface="+mj-ea"/>
          <a:cs typeface="+mj-cs"/>
        </a:defRPr>
      </a:lvl1pPr>
    </p:titleStyle>
    <p:bodyStyle>
      <a:lvl1pPr marL="1322728" indent="-1322728" algn="l" defTabSz="3527272" rtl="0" eaLnBrk="1" latinLnBrk="0" hangingPunct="1">
        <a:spcBef>
          <a:spcPct val="20000"/>
        </a:spcBef>
        <a:buFont typeface="Arial" panose="020B0604020202020204" pitchFamily="34" charset="0"/>
        <a:buChar char="•"/>
        <a:defRPr sz="12376" kern="1200">
          <a:solidFill>
            <a:schemeClr val="tx1"/>
          </a:solidFill>
          <a:latin typeface="+mn-lt"/>
          <a:ea typeface="+mn-ea"/>
          <a:cs typeface="+mn-cs"/>
        </a:defRPr>
      </a:lvl1pPr>
      <a:lvl2pPr marL="2865912" indent="-1102272" algn="l" defTabSz="3527272" rtl="0" eaLnBrk="1" latinLnBrk="0" hangingPunct="1">
        <a:spcBef>
          <a:spcPct val="20000"/>
        </a:spcBef>
        <a:buFont typeface="Arial" panose="020B0604020202020204" pitchFamily="34" charset="0"/>
        <a:buChar char="–"/>
        <a:defRPr sz="10784" kern="1200">
          <a:solidFill>
            <a:schemeClr val="tx1"/>
          </a:solidFill>
          <a:latin typeface="+mn-lt"/>
          <a:ea typeface="+mn-ea"/>
          <a:cs typeface="+mn-cs"/>
        </a:defRPr>
      </a:lvl2pPr>
      <a:lvl3pPr marL="4409092" indent="-881820" algn="l" defTabSz="3527272" rtl="0" eaLnBrk="1" latinLnBrk="0" hangingPunct="1">
        <a:spcBef>
          <a:spcPct val="20000"/>
        </a:spcBef>
        <a:buFont typeface="Arial" panose="020B0604020202020204" pitchFamily="34" charset="0"/>
        <a:buChar char="•"/>
        <a:defRPr sz="9284" kern="1200">
          <a:solidFill>
            <a:schemeClr val="tx1"/>
          </a:solidFill>
          <a:latin typeface="+mn-lt"/>
          <a:ea typeface="+mn-ea"/>
          <a:cs typeface="+mn-cs"/>
        </a:defRPr>
      </a:lvl3pPr>
      <a:lvl4pPr marL="6172728"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4pPr>
      <a:lvl5pPr marL="7936368"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5pPr>
      <a:lvl6pPr marL="9700004"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6pPr>
      <a:lvl7pPr marL="11463640"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7pPr>
      <a:lvl8pPr marL="13227280"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8pPr>
      <a:lvl9pPr marL="14990916"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9pPr>
    </p:bodyStyle>
    <p:otherStyle>
      <a:defPPr>
        <a:defRPr lang="en-US"/>
      </a:defPPr>
      <a:lvl1pPr marL="0" algn="l" defTabSz="3527272" rtl="0" eaLnBrk="1" latinLnBrk="0" hangingPunct="1">
        <a:defRPr sz="6940" kern="1200">
          <a:solidFill>
            <a:schemeClr val="tx1"/>
          </a:solidFill>
          <a:latin typeface="+mn-lt"/>
          <a:ea typeface="+mn-ea"/>
          <a:cs typeface="+mn-cs"/>
        </a:defRPr>
      </a:lvl1pPr>
      <a:lvl2pPr marL="1763636" algn="l" defTabSz="3527272" rtl="0" eaLnBrk="1" latinLnBrk="0" hangingPunct="1">
        <a:defRPr sz="6940" kern="1200">
          <a:solidFill>
            <a:schemeClr val="tx1"/>
          </a:solidFill>
          <a:latin typeface="+mn-lt"/>
          <a:ea typeface="+mn-ea"/>
          <a:cs typeface="+mn-cs"/>
        </a:defRPr>
      </a:lvl2pPr>
      <a:lvl3pPr marL="3527272" algn="l" defTabSz="3527272" rtl="0" eaLnBrk="1" latinLnBrk="0" hangingPunct="1">
        <a:defRPr sz="6940" kern="1200">
          <a:solidFill>
            <a:schemeClr val="tx1"/>
          </a:solidFill>
          <a:latin typeface="+mn-lt"/>
          <a:ea typeface="+mn-ea"/>
          <a:cs typeface="+mn-cs"/>
        </a:defRPr>
      </a:lvl3pPr>
      <a:lvl4pPr marL="5290912" algn="l" defTabSz="3527272" rtl="0" eaLnBrk="1" latinLnBrk="0" hangingPunct="1">
        <a:defRPr sz="6940" kern="1200">
          <a:solidFill>
            <a:schemeClr val="tx1"/>
          </a:solidFill>
          <a:latin typeface="+mn-lt"/>
          <a:ea typeface="+mn-ea"/>
          <a:cs typeface="+mn-cs"/>
        </a:defRPr>
      </a:lvl4pPr>
      <a:lvl5pPr marL="7054548" algn="l" defTabSz="3527272" rtl="0" eaLnBrk="1" latinLnBrk="0" hangingPunct="1">
        <a:defRPr sz="6940" kern="1200">
          <a:solidFill>
            <a:schemeClr val="tx1"/>
          </a:solidFill>
          <a:latin typeface="+mn-lt"/>
          <a:ea typeface="+mn-ea"/>
          <a:cs typeface="+mn-cs"/>
        </a:defRPr>
      </a:lvl5pPr>
      <a:lvl6pPr marL="8818184" algn="l" defTabSz="3527272" rtl="0" eaLnBrk="1" latinLnBrk="0" hangingPunct="1">
        <a:defRPr sz="6940" kern="1200">
          <a:solidFill>
            <a:schemeClr val="tx1"/>
          </a:solidFill>
          <a:latin typeface="+mn-lt"/>
          <a:ea typeface="+mn-ea"/>
          <a:cs typeface="+mn-cs"/>
        </a:defRPr>
      </a:lvl6pPr>
      <a:lvl7pPr marL="10581824" algn="l" defTabSz="3527272" rtl="0" eaLnBrk="1" latinLnBrk="0" hangingPunct="1">
        <a:defRPr sz="6940" kern="1200">
          <a:solidFill>
            <a:schemeClr val="tx1"/>
          </a:solidFill>
          <a:latin typeface="+mn-lt"/>
          <a:ea typeface="+mn-ea"/>
          <a:cs typeface="+mn-cs"/>
        </a:defRPr>
      </a:lvl7pPr>
      <a:lvl8pPr marL="12345460" algn="l" defTabSz="3527272" rtl="0" eaLnBrk="1" latinLnBrk="0" hangingPunct="1">
        <a:defRPr sz="6940" kern="1200">
          <a:solidFill>
            <a:schemeClr val="tx1"/>
          </a:solidFill>
          <a:latin typeface="+mn-lt"/>
          <a:ea typeface="+mn-ea"/>
          <a:cs typeface="+mn-cs"/>
        </a:defRPr>
      </a:lvl8pPr>
      <a:lvl9pPr marL="14109096" algn="l" defTabSz="3527272" rtl="0" eaLnBrk="1" latinLnBrk="0" hangingPunct="1">
        <a:defRPr sz="6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0B5C9-8B99-8E12-D1BD-3F990D403F36}"/>
              </a:ext>
            </a:extLst>
          </p:cNvPr>
          <p:cNvSpPr/>
          <p:nvPr/>
        </p:nvSpPr>
        <p:spPr>
          <a:xfrm>
            <a:off x="672404" y="4547288"/>
            <a:ext cx="8348472" cy="22860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4"/>
          </a:p>
        </p:txBody>
      </p:sp>
      <p:sp>
        <p:nvSpPr>
          <p:cNvPr id="7" name="Rectangle 6">
            <a:extLst>
              <a:ext uri="{FF2B5EF4-FFF2-40B4-BE49-F238E27FC236}">
                <a16:creationId xmlns:a16="http://schemas.microsoft.com/office/drawing/2014/main" id="{390F06B1-F1AB-7BD9-A530-B733C0DECBAA}"/>
              </a:ext>
            </a:extLst>
          </p:cNvPr>
          <p:cNvSpPr/>
          <p:nvPr/>
        </p:nvSpPr>
        <p:spPr>
          <a:xfrm>
            <a:off x="23015068" y="4547288"/>
            <a:ext cx="12893040" cy="22860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4"/>
          </a:p>
        </p:txBody>
      </p:sp>
      <p:sp>
        <p:nvSpPr>
          <p:cNvPr id="9" name="Rectangle 8">
            <a:extLst>
              <a:ext uri="{FF2B5EF4-FFF2-40B4-BE49-F238E27FC236}">
                <a16:creationId xmlns:a16="http://schemas.microsoft.com/office/drawing/2014/main" id="{B3435922-7B4D-421F-6ADC-095808B83AA1}"/>
              </a:ext>
            </a:extLst>
          </p:cNvPr>
          <p:cNvSpPr/>
          <p:nvPr/>
        </p:nvSpPr>
        <p:spPr>
          <a:xfrm>
            <a:off x="9600757" y="5172753"/>
            <a:ext cx="12968357" cy="22318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baseline="0">
                <a:latin typeface="Calibri"/>
              </a:rPr>
              <a:t>Curved Lane</a:t>
            </a:r>
            <a:r>
              <a:rPr lang="en-US" sz="2800">
                <a:latin typeface="Calibri"/>
                <a:ea typeface="Calibri"/>
                <a:cs typeface="Calibri"/>
              </a:rPr>
              <a:t>​</a:t>
            </a:r>
            <a:endParaRPr lang="en-US" sz="1684"/>
          </a:p>
        </p:txBody>
      </p:sp>
      <p:sp>
        <p:nvSpPr>
          <p:cNvPr id="16" name="Text Placeholder 15"/>
          <p:cNvSpPr>
            <a:spLocks noGrp="1"/>
          </p:cNvSpPr>
          <p:nvPr>
            <p:ph type="body" sz="quarter" idx="13"/>
          </p:nvPr>
        </p:nvSpPr>
        <p:spPr>
          <a:xfrm>
            <a:off x="8570909" y="1802020"/>
            <a:ext cx="19840845" cy="2484864"/>
          </a:xfrm>
        </p:spPr>
        <p:txBody>
          <a:bodyPr vert="horz" lIns="0" tIns="0" rIns="0" bIns="0" rtlCol="0" anchor="t">
            <a:noAutofit/>
          </a:bodyPr>
          <a:lstStyle/>
          <a:p>
            <a:r>
              <a:rPr lang="en-US" sz="3750" dirty="0" err="1"/>
              <a:t>J.Caetano</a:t>
            </a:r>
            <a:r>
              <a:rPr lang="en-US" sz="3750" dirty="0"/>
              <a:t>, </a:t>
            </a:r>
            <a:r>
              <a:rPr lang="en-US" sz="3750" dirty="0" err="1"/>
              <a:t>B.Bowles</a:t>
            </a:r>
            <a:r>
              <a:rPr lang="en-US" sz="3750" dirty="0"/>
              <a:t>, </a:t>
            </a:r>
            <a:r>
              <a:rPr lang="en-US" sz="3750" dirty="0" err="1"/>
              <a:t>S.Dayani</a:t>
            </a:r>
            <a:r>
              <a:rPr lang="en-US" sz="3750" dirty="0"/>
              <a:t>, </a:t>
            </a:r>
            <a:r>
              <a:rPr lang="en-US" sz="3750" dirty="0" err="1"/>
              <a:t>T.Nayyar</a:t>
            </a:r>
            <a:r>
              <a:rPr lang="en-US" sz="3750" dirty="0"/>
              <a:t>, </a:t>
            </a:r>
            <a:r>
              <a:rPr lang="en-US" sz="3750" dirty="0" err="1"/>
              <a:t>W.Periman</a:t>
            </a:r>
            <a:endParaRPr lang="en-US" dirty="0" err="1"/>
          </a:p>
          <a:p>
            <a:r>
              <a:rPr lang="en-US" sz="3750" dirty="0"/>
              <a:t>Dr. Mcmurrough</a:t>
            </a:r>
            <a:endParaRPr lang="en-US" sz="3750" dirty="0">
              <a:ea typeface="Calibri"/>
              <a:cs typeface="Calibri"/>
            </a:endParaRPr>
          </a:p>
          <a:p>
            <a:r>
              <a:rPr lang="en-US" sz="3750" dirty="0"/>
              <a:t>CSE Senior Design</a:t>
            </a:r>
            <a:endParaRPr lang="en-US" sz="3750" dirty="0">
              <a:ea typeface="Calibri"/>
              <a:cs typeface="Calibri"/>
            </a:endParaRPr>
          </a:p>
        </p:txBody>
      </p:sp>
      <p:sp>
        <p:nvSpPr>
          <p:cNvPr id="17" name="Text Placeholder 16"/>
          <p:cNvSpPr>
            <a:spLocks noGrp="1"/>
          </p:cNvSpPr>
          <p:nvPr>
            <p:ph type="body" sz="quarter" idx="14"/>
          </p:nvPr>
        </p:nvSpPr>
        <p:spPr>
          <a:xfrm>
            <a:off x="203332" y="-14868"/>
            <a:ext cx="36576000" cy="2228852"/>
          </a:xfrm>
        </p:spPr>
        <p:txBody>
          <a:bodyPr/>
          <a:lstStyle/>
          <a:p>
            <a:r>
              <a:rPr lang="en-US" sz="6750"/>
              <a:t>IGVC Ground Vehicle</a:t>
            </a:r>
            <a:endParaRPr lang="en-US"/>
          </a:p>
        </p:txBody>
      </p:sp>
      <p:sp>
        <p:nvSpPr>
          <p:cNvPr id="8" name="Rectangle 7"/>
          <p:cNvSpPr/>
          <p:nvPr/>
        </p:nvSpPr>
        <p:spPr>
          <a:xfrm>
            <a:off x="675366" y="4522056"/>
            <a:ext cx="833816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Executive Summary</a:t>
            </a:r>
          </a:p>
        </p:txBody>
      </p:sp>
      <p:sp>
        <p:nvSpPr>
          <p:cNvPr id="10" name="Rectangle 9"/>
          <p:cNvSpPr/>
          <p:nvPr/>
        </p:nvSpPr>
        <p:spPr>
          <a:xfrm>
            <a:off x="9599838" y="4518065"/>
            <a:ext cx="1291132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Experimental Setup</a:t>
            </a:r>
          </a:p>
        </p:txBody>
      </p:sp>
      <p:sp>
        <p:nvSpPr>
          <p:cNvPr id="14" name="Rectangle 13"/>
          <p:cNvSpPr/>
          <p:nvPr/>
        </p:nvSpPr>
        <p:spPr>
          <a:xfrm>
            <a:off x="654328" y="14037622"/>
            <a:ext cx="833932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Background</a:t>
            </a:r>
          </a:p>
        </p:txBody>
      </p:sp>
      <p:sp>
        <p:nvSpPr>
          <p:cNvPr id="21" name="TextBox 20"/>
          <p:cNvSpPr txBox="1"/>
          <p:nvPr/>
        </p:nvSpPr>
        <p:spPr>
          <a:xfrm>
            <a:off x="718690" y="5126941"/>
            <a:ext cx="7843713" cy="9548772"/>
          </a:xfrm>
          <a:prstGeom prst="rect">
            <a:avLst/>
          </a:prstGeom>
          <a:noFill/>
        </p:spPr>
        <p:txBody>
          <a:bodyPr wrap="square" lIns="171452" tIns="171452" rIns="171452" bIns="171452" rtlCol="0" anchor="t">
            <a:spAutoFit/>
          </a:bodyPr>
          <a:lstStyle/>
          <a:p>
            <a:pPr>
              <a:spcAft>
                <a:spcPts val="564"/>
              </a:spcAft>
            </a:pPr>
            <a:r>
              <a:rPr lang="en-US" sz="2800">
                <a:latin typeface="Calibri"/>
                <a:cs typeface="Calibri"/>
              </a:rPr>
              <a:t>The project aims to develop a modular computer vision system for autonomous vehicles, specifically for the IGVC (Intelligent Ground Vehicle Competition) vehicle representing The University of Texas at Arlington in the competition. Utilizing advanced computer vision and LIDAR technologies, this project is a scalable and specific computer vision system attuned to the IGVC competition requirements and test course, allowing navigation through the course by accurately identifying and avoiding obstacles, whilst staying on track using lane detection. Lane detection utilizing canny edge detection, filtering noise through erosion and dilation, and finding the edge using gaussian blur. For object recognition, YOLOv8 was used due to its performance and accuracy through a training model. Both lane detection and object recognition outputs a dot matrix as depth data to the path planning team.</a:t>
            </a:r>
          </a:p>
          <a:p>
            <a:pPr>
              <a:spcAft>
                <a:spcPts val="564"/>
              </a:spcAft>
            </a:pPr>
            <a:endParaRPr lang="en-US" sz="2800">
              <a:latin typeface="Arial"/>
              <a:cs typeface="Arial"/>
            </a:endParaRPr>
          </a:p>
          <a:p>
            <a:pPr>
              <a:spcAft>
                <a:spcPts val="564"/>
              </a:spcAft>
            </a:pPr>
            <a:endParaRPr lang="en-US" sz="2800">
              <a:cs typeface="Arial"/>
            </a:endParaRPr>
          </a:p>
        </p:txBody>
      </p:sp>
      <p:sp>
        <p:nvSpPr>
          <p:cNvPr id="22" name="TextBox 21"/>
          <p:cNvSpPr txBox="1"/>
          <p:nvPr/>
        </p:nvSpPr>
        <p:spPr>
          <a:xfrm>
            <a:off x="664444" y="15271643"/>
            <a:ext cx="8296404" cy="7240448"/>
          </a:xfrm>
          <a:prstGeom prst="rect">
            <a:avLst/>
          </a:prstGeom>
          <a:noFill/>
        </p:spPr>
        <p:txBody>
          <a:bodyPr wrap="square" lIns="171452" tIns="171452" rIns="171452" bIns="171452" rtlCol="0" anchor="t">
            <a:spAutoFit/>
          </a:bodyPr>
          <a:lstStyle/>
          <a:p>
            <a:pPr>
              <a:spcAft>
                <a:spcPts val="564"/>
              </a:spcAft>
            </a:pPr>
            <a:r>
              <a:rPr lang="en-US" sz="2800">
                <a:latin typeface="Calibri"/>
                <a:cs typeface="Calibri"/>
              </a:rPr>
              <a:t>The Intelligent Ground Vehicle Competition (IGVC) is a yearly engineering competition that tasks teams with designing and creating a robot that can navigate a course without hitting any obstacles. We are one of three teams working on UTA's vehicle this iteration. Our focus is on the lane and object detection side of things.  Competing and innovating for this competition is necessary since autonomous vehicles have the potential to bring about unprecedented leaps forward in road and vehicle safety, (McGinness) According to tests conducted by AAA in June 2022, the company reported that the future of autonomous vehicles is a long way off as their tests found that safety features designed to prevent crashes failed in multiple situations. That is why investment and support in this project and its development efforts are paramount</a:t>
            </a:r>
            <a:endParaRPr lang="en-US"/>
          </a:p>
        </p:txBody>
      </p:sp>
      <p:sp>
        <p:nvSpPr>
          <p:cNvPr id="24" name="TextBox 23"/>
          <p:cNvSpPr txBox="1"/>
          <p:nvPr/>
        </p:nvSpPr>
        <p:spPr>
          <a:xfrm>
            <a:off x="22993942" y="5429347"/>
            <a:ext cx="12090284" cy="1546581"/>
          </a:xfrm>
          <a:prstGeom prst="rect">
            <a:avLst/>
          </a:prstGeom>
          <a:noFill/>
        </p:spPr>
        <p:txBody>
          <a:bodyPr wrap="square" lIns="171452" tIns="171452" rIns="171452" bIns="171452" rtlCol="0" anchor="t">
            <a:spAutoFit/>
          </a:bodyPr>
          <a:lstStyle/>
          <a:p>
            <a:pPr marL="241300" indent="-241300">
              <a:spcAft>
                <a:spcPts val="564"/>
              </a:spcAft>
              <a:buFont typeface="Arial" panose="020B0604020202020204" pitchFamily="34" charset="0"/>
              <a:buChar char="•"/>
            </a:pPr>
            <a:r>
              <a:rPr lang="en-US" sz="2600">
                <a:latin typeface="Arial"/>
                <a:cs typeface="Arial"/>
              </a:rPr>
              <a:t>Filtered images and clearly defined lines show the lane detection at work. The same system is used to see 'potholes' or sufficient noise in the image to warn of oncoming ground-level obstacles, as well.</a:t>
            </a:r>
            <a:endParaRPr lang="en-US" sz="2600">
              <a:latin typeface="Arial" panose="020B0604020202020204" pitchFamily="34" charset="0"/>
              <a:cs typeface="Arial" panose="020B0604020202020204" pitchFamily="34" charset="0"/>
            </a:endParaRPr>
          </a:p>
        </p:txBody>
      </p:sp>
      <p:sp>
        <p:nvSpPr>
          <p:cNvPr id="20" name="Rectangle 19"/>
          <p:cNvSpPr/>
          <p:nvPr/>
        </p:nvSpPr>
        <p:spPr>
          <a:xfrm>
            <a:off x="9589232" y="14070138"/>
            <a:ext cx="1291132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Experimental Test Plan</a:t>
            </a:r>
          </a:p>
        </p:txBody>
      </p:sp>
      <p:sp>
        <p:nvSpPr>
          <p:cNvPr id="30" name="Rectangle 29"/>
          <p:cNvSpPr/>
          <p:nvPr/>
        </p:nvSpPr>
        <p:spPr>
          <a:xfrm>
            <a:off x="22993940" y="4513644"/>
            <a:ext cx="1291132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Experimental Results</a:t>
            </a:r>
          </a:p>
        </p:txBody>
      </p:sp>
      <p:sp>
        <p:nvSpPr>
          <p:cNvPr id="32" name="Rectangle 31"/>
          <p:cNvSpPr/>
          <p:nvPr/>
        </p:nvSpPr>
        <p:spPr>
          <a:xfrm>
            <a:off x="23028280" y="21907980"/>
            <a:ext cx="1291132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References</a:t>
            </a:r>
          </a:p>
        </p:txBody>
      </p:sp>
      <p:sp>
        <p:nvSpPr>
          <p:cNvPr id="33" name="Rectangle 32"/>
          <p:cNvSpPr/>
          <p:nvPr/>
        </p:nvSpPr>
        <p:spPr>
          <a:xfrm>
            <a:off x="22993936" y="14070136"/>
            <a:ext cx="12911328"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a:solidFill>
                  <a:schemeClr val="bg1"/>
                </a:solidFill>
              </a:rPr>
              <a:t>Conclusions</a:t>
            </a:r>
          </a:p>
        </p:txBody>
      </p:sp>
      <p:sp>
        <p:nvSpPr>
          <p:cNvPr id="34" name="TextBox 33"/>
          <p:cNvSpPr txBox="1"/>
          <p:nvPr/>
        </p:nvSpPr>
        <p:spPr>
          <a:xfrm>
            <a:off x="9862992" y="15230549"/>
            <a:ext cx="12090284" cy="1546581"/>
          </a:xfrm>
          <a:prstGeom prst="rect">
            <a:avLst/>
          </a:prstGeom>
          <a:noFill/>
        </p:spPr>
        <p:txBody>
          <a:bodyPr wrap="square" lIns="171452" tIns="171452" rIns="171452" bIns="171452" rtlCol="0" anchor="t">
            <a:spAutoFit/>
          </a:bodyPr>
          <a:lstStyle/>
          <a:p>
            <a:pPr>
              <a:spcAft>
                <a:spcPts val="564"/>
              </a:spcAft>
            </a:pPr>
            <a:r>
              <a:rPr lang="en-US" sz="2600">
                <a:latin typeface="Arial"/>
                <a:cs typeface="Arial"/>
              </a:rPr>
              <a:t>The goal of this test plan was to carry out several tests at multiple locations to verify the proper functionality of our algorithms, apply several filters to remove noise, enhance the saturation and ensure data validation.</a:t>
            </a:r>
            <a:endParaRPr lang="en-US">
              <a:ea typeface="Calibri"/>
              <a:cs typeface="Calibri"/>
            </a:endParaRPr>
          </a:p>
        </p:txBody>
      </p:sp>
      <p:sp>
        <p:nvSpPr>
          <p:cNvPr id="35" name="TextBox 34"/>
          <p:cNvSpPr txBox="1"/>
          <p:nvPr/>
        </p:nvSpPr>
        <p:spPr>
          <a:xfrm>
            <a:off x="23063448" y="15272868"/>
            <a:ext cx="12020776" cy="5624621"/>
          </a:xfrm>
          <a:prstGeom prst="rect">
            <a:avLst/>
          </a:prstGeom>
          <a:noFill/>
        </p:spPr>
        <p:txBody>
          <a:bodyPr wrap="square" lIns="171452" tIns="171452" rIns="171452" bIns="171452" rtlCol="0" anchor="t">
            <a:spAutoFit/>
          </a:bodyPr>
          <a:lstStyle/>
          <a:p>
            <a:pPr marL="457200" indent="-457200">
              <a:spcAft>
                <a:spcPts val="564"/>
              </a:spcAft>
              <a:buFont typeface="Arial" panose="020B0604020202020204" pitchFamily="34" charset="0"/>
              <a:buChar char="•"/>
            </a:pPr>
            <a:r>
              <a:rPr lang="en-US" sz="2600">
                <a:ea typeface="+mn-lt"/>
                <a:cs typeface="+mn-lt"/>
              </a:rPr>
              <a:t>Using well-known computer vision techniques and algorithms such as canny edge detection, Hough transforms, and YOLO, our team has been able to come up with lane and object detection solutions that run efficiently and will allow the IGVC vehicle to properly navigate through various paths successfully.  This challenge taught us a great deal about the field of computer vision and how to work with tools such as Python, OpenCV, and NumPy to accomplish intricate computer vision tasks.  We plan to continue to develop our methods and algorithms to make them more robust and better able to deal with more challenging conditions like lane curvature, object depth, inclement weather conditions, and other unpredictable and atypical road conditions.  We greatly appreciate our professor, Dr. Christopher </a:t>
            </a:r>
            <a:r>
              <a:rPr lang="en-US" sz="2600" err="1">
                <a:ea typeface="+mn-lt"/>
                <a:cs typeface="+mn-lt"/>
              </a:rPr>
              <a:t>McMurrough</a:t>
            </a:r>
            <a:r>
              <a:rPr lang="en-US" sz="2600">
                <a:ea typeface="+mn-lt"/>
                <a:cs typeface="+mn-lt"/>
              </a:rPr>
              <a:t>, who has been extremely supportive and helpful throughout this learning process.</a:t>
            </a:r>
          </a:p>
          <a:p>
            <a:pPr marL="241300" indent="-241300">
              <a:spcAft>
                <a:spcPts val="564"/>
              </a:spcAft>
              <a:buFont typeface="Arial" panose="020B0604020202020204" pitchFamily="34" charset="0"/>
              <a:buChar char="•"/>
            </a:pPr>
            <a:endParaRPr lang="en-US" sz="26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3595DAB-F88D-6340-8D34-05716250F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84" y="1184748"/>
            <a:ext cx="6614392" cy="2052292"/>
          </a:xfrm>
          <a:prstGeom prst="rect">
            <a:avLst/>
          </a:prstGeom>
        </p:spPr>
      </p:pic>
      <p:pic>
        <p:nvPicPr>
          <p:cNvPr id="12" name="Picture 11" descr="A light bulb with text and blue text&#10;&#10;Description automatically generated">
            <a:extLst>
              <a:ext uri="{FF2B5EF4-FFF2-40B4-BE49-F238E27FC236}">
                <a16:creationId xmlns:a16="http://schemas.microsoft.com/office/drawing/2014/main" id="{AEE54AC3-5685-01EC-BD00-99A99CF154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0024" y="842392"/>
            <a:ext cx="6614392" cy="3021271"/>
          </a:xfrm>
          <a:prstGeom prst="rect">
            <a:avLst/>
          </a:prstGeom>
        </p:spPr>
      </p:pic>
      <p:pic>
        <p:nvPicPr>
          <p:cNvPr id="2" name="Picture 1" descr="A group of logos on a black background&#10;&#10;Description automatically generated">
            <a:extLst>
              <a:ext uri="{FF2B5EF4-FFF2-40B4-BE49-F238E27FC236}">
                <a16:creationId xmlns:a16="http://schemas.microsoft.com/office/drawing/2014/main" id="{0341EBDD-E8C1-C0F8-5B13-ACBC8B7A2B0E}"/>
              </a:ext>
            </a:extLst>
          </p:cNvPr>
          <p:cNvPicPr>
            <a:picLocks noChangeAspect="1"/>
          </p:cNvPicPr>
          <p:nvPr/>
        </p:nvPicPr>
        <p:blipFill>
          <a:blip r:embed="rId4"/>
          <a:stretch>
            <a:fillRect/>
          </a:stretch>
        </p:blipFill>
        <p:spPr>
          <a:xfrm>
            <a:off x="9425051" y="13121170"/>
            <a:ext cx="3351245" cy="1214810"/>
          </a:xfrm>
          <a:prstGeom prst="rect">
            <a:avLst/>
          </a:prstGeom>
        </p:spPr>
      </p:pic>
      <p:sp>
        <p:nvSpPr>
          <p:cNvPr id="4" name="TextBox 3">
            <a:extLst>
              <a:ext uri="{FF2B5EF4-FFF2-40B4-BE49-F238E27FC236}">
                <a16:creationId xmlns:a16="http://schemas.microsoft.com/office/drawing/2014/main" id="{72EE1EF3-A6A7-2A18-4EF0-28BA9BD4C1DF}"/>
              </a:ext>
            </a:extLst>
          </p:cNvPr>
          <p:cNvSpPr txBox="1"/>
          <p:nvPr/>
        </p:nvSpPr>
        <p:spPr>
          <a:xfrm>
            <a:off x="9750629" y="5272327"/>
            <a:ext cx="1245031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Software setup for the IGVC vehicle would be include certain libraries </a:t>
            </a:r>
            <a:r>
              <a:rPr lang="en-US" sz="2800" b="1">
                <a:ea typeface="Calibri"/>
                <a:cs typeface="Calibri"/>
              </a:rPr>
              <a:t>(OpenCV). </a:t>
            </a:r>
            <a:r>
              <a:rPr lang="en-US" sz="2800">
                <a:ea typeface="Calibri"/>
                <a:cs typeface="Calibri"/>
              </a:rPr>
              <a:t>Development environment includes Python as the main programming language, ROS2 on Raspberry PI 4 and several algorithms to test the provided data and generate the required output. YOLOv8 will be implemented for object recognition.</a:t>
            </a:r>
          </a:p>
        </p:txBody>
      </p:sp>
      <p:pic>
        <p:nvPicPr>
          <p:cNvPr id="5" name="Picture 4" descr="A list of text on a white background&#10;&#10;Description automatically generated">
            <a:extLst>
              <a:ext uri="{FF2B5EF4-FFF2-40B4-BE49-F238E27FC236}">
                <a16:creationId xmlns:a16="http://schemas.microsoft.com/office/drawing/2014/main" id="{19F6EC46-B205-63BF-0E22-4C6882CC8AFD}"/>
              </a:ext>
            </a:extLst>
          </p:cNvPr>
          <p:cNvPicPr>
            <a:picLocks noChangeAspect="1"/>
          </p:cNvPicPr>
          <p:nvPr/>
        </p:nvPicPr>
        <p:blipFill>
          <a:blip r:embed="rId5"/>
          <a:stretch>
            <a:fillRect/>
          </a:stretch>
        </p:blipFill>
        <p:spPr>
          <a:xfrm>
            <a:off x="10900719" y="6988531"/>
            <a:ext cx="5016500" cy="2473325"/>
          </a:xfrm>
          <a:prstGeom prst="rect">
            <a:avLst/>
          </a:prstGeom>
        </p:spPr>
      </p:pic>
      <p:sp>
        <p:nvSpPr>
          <p:cNvPr id="11" name="TextBox 10">
            <a:extLst>
              <a:ext uri="{FF2B5EF4-FFF2-40B4-BE49-F238E27FC236}">
                <a16:creationId xmlns:a16="http://schemas.microsoft.com/office/drawing/2014/main" id="{0F1544D5-AC2D-462E-8B37-33EA4139565B}"/>
              </a:ext>
            </a:extLst>
          </p:cNvPr>
          <p:cNvSpPr txBox="1"/>
          <p:nvPr/>
        </p:nvSpPr>
        <p:spPr>
          <a:xfrm>
            <a:off x="10922990" y="9348140"/>
            <a:ext cx="56466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a:ea typeface="Calibri"/>
                <a:cs typeface="Calibri"/>
              </a:rPr>
              <a:t>Algorithms &amp; Function's</a:t>
            </a:r>
          </a:p>
        </p:txBody>
      </p:sp>
      <p:pic>
        <p:nvPicPr>
          <p:cNvPr id="13" name="Picture 12" descr="A road with white lines&#10;&#10;Description automatically generated">
            <a:extLst>
              <a:ext uri="{FF2B5EF4-FFF2-40B4-BE49-F238E27FC236}">
                <a16:creationId xmlns:a16="http://schemas.microsoft.com/office/drawing/2014/main" id="{C09865D0-EB6A-55DA-4890-2C848A37FC7E}"/>
              </a:ext>
            </a:extLst>
          </p:cNvPr>
          <p:cNvPicPr>
            <a:picLocks noChangeAspect="1"/>
          </p:cNvPicPr>
          <p:nvPr/>
        </p:nvPicPr>
        <p:blipFill>
          <a:blip r:embed="rId6"/>
          <a:stretch>
            <a:fillRect/>
          </a:stretch>
        </p:blipFill>
        <p:spPr>
          <a:xfrm>
            <a:off x="9590087" y="10117138"/>
            <a:ext cx="3375025" cy="2244725"/>
          </a:xfrm>
          <a:prstGeom prst="rect">
            <a:avLst/>
          </a:prstGeom>
        </p:spPr>
      </p:pic>
      <p:pic>
        <p:nvPicPr>
          <p:cNvPr id="15" name="Picture 14" descr="A road with white lines&#10;&#10;Description automatically generated">
            <a:extLst>
              <a:ext uri="{FF2B5EF4-FFF2-40B4-BE49-F238E27FC236}">
                <a16:creationId xmlns:a16="http://schemas.microsoft.com/office/drawing/2014/main" id="{65069A05-EAB7-5FB6-9637-93F808F13760}"/>
              </a:ext>
            </a:extLst>
          </p:cNvPr>
          <p:cNvPicPr>
            <a:picLocks noChangeAspect="1"/>
          </p:cNvPicPr>
          <p:nvPr/>
        </p:nvPicPr>
        <p:blipFill>
          <a:blip r:embed="rId7"/>
          <a:stretch>
            <a:fillRect/>
          </a:stretch>
        </p:blipFill>
        <p:spPr>
          <a:xfrm>
            <a:off x="14256408" y="11102467"/>
            <a:ext cx="3311525" cy="2219325"/>
          </a:xfrm>
          <a:prstGeom prst="rect">
            <a:avLst/>
          </a:prstGeom>
        </p:spPr>
      </p:pic>
      <p:sp>
        <p:nvSpPr>
          <p:cNvPr id="18" name="TextBox 17">
            <a:extLst>
              <a:ext uri="{FF2B5EF4-FFF2-40B4-BE49-F238E27FC236}">
                <a16:creationId xmlns:a16="http://schemas.microsoft.com/office/drawing/2014/main" id="{C4E5F5C3-19FB-1CCB-B7E3-AB7CC381EF71}"/>
              </a:ext>
            </a:extLst>
          </p:cNvPr>
          <p:cNvSpPr txBox="1"/>
          <p:nvPr/>
        </p:nvSpPr>
        <p:spPr>
          <a:xfrm>
            <a:off x="9591912" y="12374159"/>
            <a:ext cx="32078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a:ea typeface="Calibri"/>
                <a:cs typeface="Calibri"/>
              </a:rPr>
              <a:t>Straight lane</a:t>
            </a:r>
          </a:p>
        </p:txBody>
      </p:sp>
      <p:sp>
        <p:nvSpPr>
          <p:cNvPr id="23" name="TextBox 22">
            <a:extLst>
              <a:ext uri="{FF2B5EF4-FFF2-40B4-BE49-F238E27FC236}">
                <a16:creationId xmlns:a16="http://schemas.microsoft.com/office/drawing/2014/main" id="{FFDE179C-525A-2A84-68A3-CA627F93FB07}"/>
              </a:ext>
            </a:extLst>
          </p:cNvPr>
          <p:cNvSpPr txBox="1"/>
          <p:nvPr/>
        </p:nvSpPr>
        <p:spPr>
          <a:xfrm>
            <a:off x="14265992" y="13313614"/>
            <a:ext cx="27311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a:ea typeface="Calibri"/>
                <a:cs typeface="Calibri"/>
              </a:rPr>
              <a:t>Curved Lane</a:t>
            </a:r>
          </a:p>
        </p:txBody>
      </p:sp>
      <p:pic>
        <p:nvPicPr>
          <p:cNvPr id="25" name="Picture 24" descr="A blue grid on a concrete surface&#10;&#10;Description automatically generated">
            <a:extLst>
              <a:ext uri="{FF2B5EF4-FFF2-40B4-BE49-F238E27FC236}">
                <a16:creationId xmlns:a16="http://schemas.microsoft.com/office/drawing/2014/main" id="{C24BBBB9-0F92-4080-C8A9-393D0F82D00C}"/>
              </a:ext>
            </a:extLst>
          </p:cNvPr>
          <p:cNvPicPr>
            <a:picLocks noChangeAspect="1"/>
          </p:cNvPicPr>
          <p:nvPr/>
        </p:nvPicPr>
        <p:blipFill>
          <a:blip r:embed="rId8"/>
          <a:stretch>
            <a:fillRect/>
          </a:stretch>
        </p:blipFill>
        <p:spPr>
          <a:xfrm>
            <a:off x="18285768" y="7105398"/>
            <a:ext cx="4029075" cy="2463800"/>
          </a:xfrm>
          <a:prstGeom prst="rect">
            <a:avLst/>
          </a:prstGeom>
        </p:spPr>
      </p:pic>
      <p:sp>
        <p:nvSpPr>
          <p:cNvPr id="28" name="TextBox 27">
            <a:extLst>
              <a:ext uri="{FF2B5EF4-FFF2-40B4-BE49-F238E27FC236}">
                <a16:creationId xmlns:a16="http://schemas.microsoft.com/office/drawing/2014/main" id="{454028A1-A125-B841-647D-8867A221B00C}"/>
              </a:ext>
            </a:extLst>
          </p:cNvPr>
          <p:cNvSpPr txBox="1"/>
          <p:nvPr/>
        </p:nvSpPr>
        <p:spPr>
          <a:xfrm>
            <a:off x="18603493" y="9657995"/>
            <a:ext cx="26679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a:ea typeface="Calibri"/>
                <a:cs typeface="Calibri"/>
              </a:rPr>
              <a:t>Matrix Setup</a:t>
            </a:r>
            <a:endParaRPr lang="en-US" sz="2800" i="1"/>
          </a:p>
        </p:txBody>
      </p:sp>
      <p:pic>
        <p:nvPicPr>
          <p:cNvPr id="29" name="Picture 28" descr="A screenshot of a computer&#10;&#10;Description automatically generated">
            <a:extLst>
              <a:ext uri="{FF2B5EF4-FFF2-40B4-BE49-F238E27FC236}">
                <a16:creationId xmlns:a16="http://schemas.microsoft.com/office/drawing/2014/main" id="{6DC4559B-6210-9F95-5A2B-C3093FC2A8CE}"/>
              </a:ext>
            </a:extLst>
          </p:cNvPr>
          <p:cNvPicPr>
            <a:picLocks noChangeAspect="1"/>
          </p:cNvPicPr>
          <p:nvPr/>
        </p:nvPicPr>
        <p:blipFill>
          <a:blip r:embed="rId9"/>
          <a:stretch>
            <a:fillRect/>
          </a:stretch>
        </p:blipFill>
        <p:spPr>
          <a:xfrm>
            <a:off x="23215984" y="6994808"/>
            <a:ext cx="9233780" cy="2446751"/>
          </a:xfrm>
          <a:prstGeom prst="rect">
            <a:avLst/>
          </a:prstGeom>
        </p:spPr>
      </p:pic>
      <p:sp>
        <p:nvSpPr>
          <p:cNvPr id="19" name="TextBox 18">
            <a:extLst>
              <a:ext uri="{FF2B5EF4-FFF2-40B4-BE49-F238E27FC236}">
                <a16:creationId xmlns:a16="http://schemas.microsoft.com/office/drawing/2014/main" id="{9F1C37FF-D8A3-03C5-B2DE-F66264BC24E0}"/>
              </a:ext>
            </a:extLst>
          </p:cNvPr>
          <p:cNvSpPr txBox="1"/>
          <p:nvPr/>
        </p:nvSpPr>
        <p:spPr>
          <a:xfrm>
            <a:off x="23217103" y="22672952"/>
            <a:ext cx="94999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Chris McGinness. Fully autonomous vehicles still a long way off, report finds, 2022</a:t>
            </a:r>
            <a:endParaRPr lang="en-US"/>
          </a:p>
        </p:txBody>
      </p:sp>
      <p:pic>
        <p:nvPicPr>
          <p:cNvPr id="37" name="Picture 36" descr="A collage of a roadblock&#10;&#10;Description automatically generated">
            <a:extLst>
              <a:ext uri="{FF2B5EF4-FFF2-40B4-BE49-F238E27FC236}">
                <a16:creationId xmlns:a16="http://schemas.microsoft.com/office/drawing/2014/main" id="{739CAD69-C76F-FAFC-D184-979FC991D0B8}"/>
              </a:ext>
            </a:extLst>
          </p:cNvPr>
          <p:cNvPicPr>
            <a:picLocks noChangeAspect="1"/>
          </p:cNvPicPr>
          <p:nvPr/>
        </p:nvPicPr>
        <p:blipFill>
          <a:blip r:embed="rId10"/>
          <a:stretch>
            <a:fillRect/>
          </a:stretch>
        </p:blipFill>
        <p:spPr>
          <a:xfrm>
            <a:off x="30662041" y="10165800"/>
            <a:ext cx="4488181" cy="3866192"/>
          </a:xfrm>
          <a:prstGeom prst="rect">
            <a:avLst/>
          </a:prstGeom>
        </p:spPr>
      </p:pic>
      <p:sp>
        <p:nvSpPr>
          <p:cNvPr id="38" name="TextBox 35">
            <a:extLst>
              <a:ext uri="{FF2B5EF4-FFF2-40B4-BE49-F238E27FC236}">
                <a16:creationId xmlns:a16="http://schemas.microsoft.com/office/drawing/2014/main" id="{1D0AD793-F01D-C802-D3FB-CF3F984E81E6}"/>
              </a:ext>
            </a:extLst>
          </p:cNvPr>
          <p:cNvSpPr txBox="1"/>
          <p:nvPr/>
        </p:nvSpPr>
        <p:spPr>
          <a:xfrm>
            <a:off x="25265480" y="13054411"/>
            <a:ext cx="511044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761086" rtl="0" eaLnBrk="1" latinLnBrk="0" hangingPunct="1">
              <a:defRPr sz="7397" kern="1200">
                <a:solidFill>
                  <a:schemeClr val="tx1"/>
                </a:solidFill>
                <a:latin typeface="+mn-lt"/>
                <a:ea typeface="+mn-ea"/>
                <a:cs typeface="+mn-cs"/>
              </a:defRPr>
            </a:lvl1pPr>
            <a:lvl2pPr marL="1880543" algn="l" defTabSz="3761086" rtl="0" eaLnBrk="1" latinLnBrk="0" hangingPunct="1">
              <a:defRPr sz="7397" kern="1200">
                <a:solidFill>
                  <a:schemeClr val="tx1"/>
                </a:solidFill>
                <a:latin typeface="+mn-lt"/>
                <a:ea typeface="+mn-ea"/>
                <a:cs typeface="+mn-cs"/>
              </a:defRPr>
            </a:lvl2pPr>
            <a:lvl3pPr marL="3761086" algn="l" defTabSz="3761086" rtl="0" eaLnBrk="1" latinLnBrk="0" hangingPunct="1">
              <a:defRPr sz="7397" kern="1200">
                <a:solidFill>
                  <a:schemeClr val="tx1"/>
                </a:solidFill>
                <a:latin typeface="+mn-lt"/>
                <a:ea typeface="+mn-ea"/>
                <a:cs typeface="+mn-cs"/>
              </a:defRPr>
            </a:lvl3pPr>
            <a:lvl4pPr marL="5641630" algn="l" defTabSz="3761086" rtl="0" eaLnBrk="1" latinLnBrk="0" hangingPunct="1">
              <a:defRPr sz="7397" kern="1200">
                <a:solidFill>
                  <a:schemeClr val="tx1"/>
                </a:solidFill>
                <a:latin typeface="+mn-lt"/>
                <a:ea typeface="+mn-ea"/>
                <a:cs typeface="+mn-cs"/>
              </a:defRPr>
            </a:lvl4pPr>
            <a:lvl5pPr marL="7522173" algn="l" defTabSz="3761086" rtl="0" eaLnBrk="1" latinLnBrk="0" hangingPunct="1">
              <a:defRPr sz="7397" kern="1200">
                <a:solidFill>
                  <a:schemeClr val="tx1"/>
                </a:solidFill>
                <a:latin typeface="+mn-lt"/>
                <a:ea typeface="+mn-ea"/>
                <a:cs typeface="+mn-cs"/>
              </a:defRPr>
            </a:lvl5pPr>
            <a:lvl6pPr marL="9402716" algn="l" defTabSz="3761086" rtl="0" eaLnBrk="1" latinLnBrk="0" hangingPunct="1">
              <a:defRPr sz="7397" kern="1200">
                <a:solidFill>
                  <a:schemeClr val="tx1"/>
                </a:solidFill>
                <a:latin typeface="+mn-lt"/>
                <a:ea typeface="+mn-ea"/>
                <a:cs typeface="+mn-cs"/>
              </a:defRPr>
            </a:lvl6pPr>
            <a:lvl7pPr marL="11283259" algn="l" defTabSz="3761086" rtl="0" eaLnBrk="1" latinLnBrk="0" hangingPunct="1">
              <a:defRPr sz="7397" kern="1200">
                <a:solidFill>
                  <a:schemeClr val="tx1"/>
                </a:solidFill>
                <a:latin typeface="+mn-lt"/>
                <a:ea typeface="+mn-ea"/>
                <a:cs typeface="+mn-cs"/>
              </a:defRPr>
            </a:lvl7pPr>
            <a:lvl8pPr marL="13163803" algn="l" defTabSz="3761086" rtl="0" eaLnBrk="1" latinLnBrk="0" hangingPunct="1">
              <a:defRPr sz="7397" kern="1200">
                <a:solidFill>
                  <a:schemeClr val="tx1"/>
                </a:solidFill>
                <a:latin typeface="+mn-lt"/>
                <a:ea typeface="+mn-ea"/>
                <a:cs typeface="+mn-cs"/>
              </a:defRPr>
            </a:lvl8pPr>
            <a:lvl9pPr marL="15044346" algn="l" defTabSz="3761086" rtl="0" eaLnBrk="1" latinLnBrk="0" hangingPunct="1">
              <a:defRPr sz="7397" kern="1200">
                <a:solidFill>
                  <a:schemeClr val="tx1"/>
                </a:solidFill>
                <a:latin typeface="+mn-lt"/>
                <a:ea typeface="+mn-ea"/>
                <a:cs typeface="+mn-cs"/>
              </a:defRPr>
            </a:lvl9pPr>
          </a:lstStyle>
          <a:p>
            <a:r>
              <a:rPr lang="en-US" sz="2800" i="1">
                <a:ea typeface="Calibri"/>
                <a:cs typeface="Calibri"/>
              </a:rPr>
              <a:t>Object Recognition using YOLOv8 </a:t>
            </a:r>
          </a:p>
        </p:txBody>
      </p:sp>
      <p:sp>
        <p:nvSpPr>
          <p:cNvPr id="39" name="TextBox 35">
            <a:extLst>
              <a:ext uri="{FF2B5EF4-FFF2-40B4-BE49-F238E27FC236}">
                <a16:creationId xmlns:a16="http://schemas.microsoft.com/office/drawing/2014/main" id="{1D0AD793-F01D-C802-D3FB-CF3F984E81E6}"/>
              </a:ext>
            </a:extLst>
          </p:cNvPr>
          <p:cNvSpPr txBox="1"/>
          <p:nvPr/>
        </p:nvSpPr>
        <p:spPr>
          <a:xfrm>
            <a:off x="23741922" y="9917144"/>
            <a:ext cx="273113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761086" rtl="0" eaLnBrk="1" latinLnBrk="0" hangingPunct="1">
              <a:defRPr sz="7397" kern="1200">
                <a:solidFill>
                  <a:schemeClr val="tx1"/>
                </a:solidFill>
                <a:latin typeface="+mn-lt"/>
                <a:ea typeface="+mn-ea"/>
                <a:cs typeface="+mn-cs"/>
              </a:defRPr>
            </a:lvl1pPr>
            <a:lvl2pPr marL="1880543" algn="l" defTabSz="3761086" rtl="0" eaLnBrk="1" latinLnBrk="0" hangingPunct="1">
              <a:defRPr sz="7397" kern="1200">
                <a:solidFill>
                  <a:schemeClr val="tx1"/>
                </a:solidFill>
                <a:latin typeface="+mn-lt"/>
                <a:ea typeface="+mn-ea"/>
                <a:cs typeface="+mn-cs"/>
              </a:defRPr>
            </a:lvl2pPr>
            <a:lvl3pPr marL="3761086" algn="l" defTabSz="3761086" rtl="0" eaLnBrk="1" latinLnBrk="0" hangingPunct="1">
              <a:defRPr sz="7397" kern="1200">
                <a:solidFill>
                  <a:schemeClr val="tx1"/>
                </a:solidFill>
                <a:latin typeface="+mn-lt"/>
                <a:ea typeface="+mn-ea"/>
                <a:cs typeface="+mn-cs"/>
              </a:defRPr>
            </a:lvl3pPr>
            <a:lvl4pPr marL="5641630" algn="l" defTabSz="3761086" rtl="0" eaLnBrk="1" latinLnBrk="0" hangingPunct="1">
              <a:defRPr sz="7397" kern="1200">
                <a:solidFill>
                  <a:schemeClr val="tx1"/>
                </a:solidFill>
                <a:latin typeface="+mn-lt"/>
                <a:ea typeface="+mn-ea"/>
                <a:cs typeface="+mn-cs"/>
              </a:defRPr>
            </a:lvl4pPr>
            <a:lvl5pPr marL="7522173" algn="l" defTabSz="3761086" rtl="0" eaLnBrk="1" latinLnBrk="0" hangingPunct="1">
              <a:defRPr sz="7397" kern="1200">
                <a:solidFill>
                  <a:schemeClr val="tx1"/>
                </a:solidFill>
                <a:latin typeface="+mn-lt"/>
                <a:ea typeface="+mn-ea"/>
                <a:cs typeface="+mn-cs"/>
              </a:defRPr>
            </a:lvl5pPr>
            <a:lvl6pPr marL="9402716" algn="l" defTabSz="3761086" rtl="0" eaLnBrk="1" latinLnBrk="0" hangingPunct="1">
              <a:defRPr sz="7397" kern="1200">
                <a:solidFill>
                  <a:schemeClr val="tx1"/>
                </a:solidFill>
                <a:latin typeface="+mn-lt"/>
                <a:ea typeface="+mn-ea"/>
                <a:cs typeface="+mn-cs"/>
              </a:defRPr>
            </a:lvl6pPr>
            <a:lvl7pPr marL="11283259" algn="l" defTabSz="3761086" rtl="0" eaLnBrk="1" latinLnBrk="0" hangingPunct="1">
              <a:defRPr sz="7397" kern="1200">
                <a:solidFill>
                  <a:schemeClr val="tx1"/>
                </a:solidFill>
                <a:latin typeface="+mn-lt"/>
                <a:ea typeface="+mn-ea"/>
                <a:cs typeface="+mn-cs"/>
              </a:defRPr>
            </a:lvl7pPr>
            <a:lvl8pPr marL="13163803" algn="l" defTabSz="3761086" rtl="0" eaLnBrk="1" latinLnBrk="0" hangingPunct="1">
              <a:defRPr sz="7397" kern="1200">
                <a:solidFill>
                  <a:schemeClr val="tx1"/>
                </a:solidFill>
                <a:latin typeface="+mn-lt"/>
                <a:ea typeface="+mn-ea"/>
                <a:cs typeface="+mn-cs"/>
              </a:defRPr>
            </a:lvl8pPr>
            <a:lvl9pPr marL="15044346" algn="l" defTabSz="3761086" rtl="0" eaLnBrk="1" latinLnBrk="0" hangingPunct="1">
              <a:defRPr sz="7397" kern="1200">
                <a:solidFill>
                  <a:schemeClr val="tx1"/>
                </a:solidFill>
                <a:latin typeface="+mn-lt"/>
                <a:ea typeface="+mn-ea"/>
                <a:cs typeface="+mn-cs"/>
              </a:defRPr>
            </a:lvl9pPr>
          </a:lstStyle>
          <a:p>
            <a:r>
              <a:rPr lang="en-US" sz="2800" i="1">
                <a:ea typeface="Calibri"/>
                <a:cs typeface="Calibri"/>
              </a:rPr>
              <a:t>Lane Detection</a:t>
            </a:r>
          </a:p>
        </p:txBody>
      </p:sp>
      <p:pic>
        <p:nvPicPr>
          <p:cNvPr id="40" name="Picture 39" descr="A white grid with black text&#10;&#10;Description automatically generated">
            <a:extLst>
              <a:ext uri="{FF2B5EF4-FFF2-40B4-BE49-F238E27FC236}">
                <a16:creationId xmlns:a16="http://schemas.microsoft.com/office/drawing/2014/main" id="{33E6B285-CE1C-3F71-BC40-0903ED987EA7}"/>
              </a:ext>
            </a:extLst>
          </p:cNvPr>
          <p:cNvPicPr>
            <a:picLocks noChangeAspect="1"/>
          </p:cNvPicPr>
          <p:nvPr/>
        </p:nvPicPr>
        <p:blipFill>
          <a:blip r:embed="rId11"/>
          <a:stretch>
            <a:fillRect/>
          </a:stretch>
        </p:blipFill>
        <p:spPr>
          <a:xfrm>
            <a:off x="10043698" y="16816485"/>
            <a:ext cx="9061901" cy="5378662"/>
          </a:xfrm>
          <a:prstGeom prst="rect">
            <a:avLst/>
          </a:prstGeom>
        </p:spPr>
      </p:pic>
      <p:sp>
        <p:nvSpPr>
          <p:cNvPr id="41" name="TextBox 40">
            <a:extLst>
              <a:ext uri="{FF2B5EF4-FFF2-40B4-BE49-F238E27FC236}">
                <a16:creationId xmlns:a16="http://schemas.microsoft.com/office/drawing/2014/main" id="{441E4C97-9A2E-0748-A96F-77BDFA0C9136}"/>
              </a:ext>
            </a:extLst>
          </p:cNvPr>
          <p:cNvSpPr txBox="1"/>
          <p:nvPr/>
        </p:nvSpPr>
        <p:spPr>
          <a:xfrm>
            <a:off x="9883693" y="22242591"/>
            <a:ext cx="88613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a:ea typeface="Calibri"/>
                <a:cs typeface="Calibri"/>
              </a:rPr>
              <a:t>Carried out test's and their output's</a:t>
            </a:r>
          </a:p>
        </p:txBody>
      </p:sp>
      <p:pic>
        <p:nvPicPr>
          <p:cNvPr id="43" name="Picture 42" descr="A screen shot of a map&#10;&#10;Description automatically generated">
            <a:extLst>
              <a:ext uri="{FF2B5EF4-FFF2-40B4-BE49-F238E27FC236}">
                <a16:creationId xmlns:a16="http://schemas.microsoft.com/office/drawing/2014/main" id="{60F03775-30BB-23E3-F5EC-4C9AAC7A445C}"/>
              </a:ext>
            </a:extLst>
          </p:cNvPr>
          <p:cNvPicPr>
            <a:picLocks noChangeAspect="1"/>
          </p:cNvPicPr>
          <p:nvPr/>
        </p:nvPicPr>
        <p:blipFill>
          <a:blip r:embed="rId12"/>
          <a:stretch>
            <a:fillRect/>
          </a:stretch>
        </p:blipFill>
        <p:spPr>
          <a:xfrm>
            <a:off x="18622544" y="10449598"/>
            <a:ext cx="3333438" cy="2875057"/>
          </a:xfrm>
          <a:prstGeom prst="rect">
            <a:avLst/>
          </a:prstGeom>
        </p:spPr>
      </p:pic>
      <p:sp>
        <p:nvSpPr>
          <p:cNvPr id="44" name="TextBox 43">
            <a:extLst>
              <a:ext uri="{FF2B5EF4-FFF2-40B4-BE49-F238E27FC236}">
                <a16:creationId xmlns:a16="http://schemas.microsoft.com/office/drawing/2014/main" id="{B967A56D-0F3F-4D71-5E9E-C7E33669DDD3}"/>
              </a:ext>
            </a:extLst>
          </p:cNvPr>
          <p:cNvSpPr txBox="1"/>
          <p:nvPr/>
        </p:nvSpPr>
        <p:spPr>
          <a:xfrm>
            <a:off x="18607789" y="13313673"/>
            <a:ext cx="38508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a:ea typeface="Calibri"/>
                <a:cs typeface="Calibri"/>
              </a:rPr>
              <a:t>Automation Detection</a:t>
            </a:r>
            <a:endParaRPr lang="en-US"/>
          </a:p>
        </p:txBody>
      </p:sp>
      <p:sp>
        <p:nvSpPr>
          <p:cNvPr id="26" name="TextBox 25">
            <a:extLst>
              <a:ext uri="{FF2B5EF4-FFF2-40B4-BE49-F238E27FC236}">
                <a16:creationId xmlns:a16="http://schemas.microsoft.com/office/drawing/2014/main" id="{2264EA05-0D1E-7D8A-0879-F41024FE2AEA}"/>
              </a:ext>
            </a:extLst>
          </p:cNvPr>
          <p:cNvSpPr txBox="1"/>
          <p:nvPr/>
        </p:nvSpPr>
        <p:spPr>
          <a:xfrm>
            <a:off x="23027191" y="10799750"/>
            <a:ext cx="7942899" cy="1546581"/>
          </a:xfrm>
          <a:prstGeom prst="rect">
            <a:avLst/>
          </a:prstGeom>
          <a:noFill/>
        </p:spPr>
        <p:txBody>
          <a:bodyPr wrap="square" lIns="171452" tIns="171452" rIns="171452" bIns="171452" rtlCol="0" anchor="t">
            <a:spAutoFit/>
          </a:bodyPr>
          <a:lstStyle/>
          <a:p>
            <a:pPr marL="241300" indent="-241300">
              <a:spcAft>
                <a:spcPts val="564"/>
              </a:spcAft>
              <a:buFont typeface="Arial" panose="020B0604020202020204" pitchFamily="34" charset="0"/>
              <a:buChar char="•"/>
            </a:pPr>
            <a:r>
              <a:rPr lang="en-US" sz="2600">
                <a:latin typeface="Arial"/>
                <a:cs typeface="Arial"/>
              </a:rPr>
              <a:t>Object recognition is 85% confident to correctly identify the object such as obstacles, potholes and ramps.</a:t>
            </a:r>
            <a:endParaRPr lang="en-US" sz="26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D21B3BC-764B-64C8-C644-24F857883DC6}"/>
              </a:ext>
            </a:extLst>
          </p:cNvPr>
          <p:cNvSpPr txBox="1"/>
          <p:nvPr/>
        </p:nvSpPr>
        <p:spPr>
          <a:xfrm>
            <a:off x="9899786" y="23602059"/>
            <a:ext cx="12090284" cy="1146472"/>
          </a:xfrm>
          <a:prstGeom prst="rect">
            <a:avLst/>
          </a:prstGeom>
          <a:noFill/>
        </p:spPr>
        <p:txBody>
          <a:bodyPr wrap="square" lIns="171452" tIns="171452" rIns="171452" bIns="171452" rtlCol="0" anchor="t">
            <a:spAutoFit/>
          </a:bodyPr>
          <a:lstStyle/>
          <a:p>
            <a:pPr>
              <a:spcAft>
                <a:spcPts val="564"/>
              </a:spcAft>
            </a:pPr>
            <a:r>
              <a:rPr lang="en-US" sz="2600">
                <a:latin typeface="Arial"/>
                <a:ea typeface="Calibri"/>
                <a:cs typeface="Arial"/>
              </a:rPr>
              <a:t>Object recognition will be training model of  containing obstacle inputs such as cones, potholes and ramps. Expected confidence value is 90%.</a:t>
            </a:r>
          </a:p>
        </p:txBody>
      </p:sp>
    </p:spTree>
    <p:extLst>
      <p:ext uri="{BB962C8B-B14F-4D97-AF65-F5344CB8AC3E}">
        <p14:creationId xmlns:p14="http://schemas.microsoft.com/office/powerpoint/2010/main" val="929244039"/>
      </p:ext>
    </p:extLst>
  </p:cSld>
  <p:clrMapOvr>
    <a:masterClrMapping/>
  </p:clrMapOvr>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CB2C6FCBEA0438B1FD41CA3F8904B" ma:contentTypeVersion="15" ma:contentTypeDescription="Create a new document." ma:contentTypeScope="" ma:versionID="1bc03c45c4f1a2bcd921938eab245baf">
  <xsd:schema xmlns:xsd="http://www.w3.org/2001/XMLSchema" xmlns:xs="http://www.w3.org/2001/XMLSchema" xmlns:p="http://schemas.microsoft.com/office/2006/metadata/properties" xmlns:ns2="e9cd6af7-6429-4afd-b8d5-d7112b8e2538" xmlns:ns3="217c2578-f888-43ae-bc69-a583e8cb7b31" targetNamespace="http://schemas.microsoft.com/office/2006/metadata/properties" ma:root="true" ma:fieldsID="3855b73736b1bf95f61978f818294927" ns2:_="" ns3:_="">
    <xsd:import namespace="e9cd6af7-6429-4afd-b8d5-d7112b8e2538"/>
    <xsd:import namespace="217c2578-f888-43ae-bc69-a583e8cb7b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d6af7-6429-4afd-b8d5-d7112b8e25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034b13c-ebbc-4df5-bee6-d4e945db1b4e"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c2578-f888-43ae-bc69-a583e8cb7b31"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27dbf84c-660d-474a-bba2-376d25082d4e}" ma:internalName="TaxCatchAll" ma:showField="CatchAllData" ma:web="217c2578-f888-43ae-bc69-a583e8cb7b31">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DABAF8-6626-4D17-9119-1765B64455A6}">
  <ds:schemaRefs>
    <ds:schemaRef ds:uri="217c2578-f888-43ae-bc69-a583e8cb7b31"/>
    <ds:schemaRef ds:uri="e9cd6af7-6429-4afd-b8d5-d7112b8e25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70B486B-7C13-4B66-8934-2453FE6ADA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revision>8</cp:revision>
  <cp:lastPrinted>2023-03-01T19:26:22Z</cp:lastPrinted>
  <dcterms:created xsi:type="dcterms:W3CDTF">2016-05-26T17:05:13Z</dcterms:created>
  <dcterms:modified xsi:type="dcterms:W3CDTF">2024-04-25T23:19:29Z</dcterms:modified>
</cp:coreProperties>
</file>