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1" r:id="rId6"/>
    <p:sldId id="283" r:id="rId7"/>
    <p:sldId id="284" r:id="rId8"/>
    <p:sldId id="285" r:id="rId9"/>
    <p:sldId id="295" r:id="rId10"/>
    <p:sldId id="348" r:id="rId11"/>
    <p:sldId id="319" r:id="rId12"/>
    <p:sldId id="320" r:id="rId13"/>
    <p:sldId id="349" r:id="rId14"/>
    <p:sldId id="350" r:id="rId15"/>
    <p:sldId id="286" r:id="rId16"/>
    <p:sldId id="323" r:id="rId17"/>
    <p:sldId id="324" r:id="rId18"/>
    <p:sldId id="325" r:id="rId19"/>
    <p:sldId id="326" r:id="rId20"/>
    <p:sldId id="327" r:id="rId21"/>
    <p:sldId id="297" r:id="rId22"/>
    <p:sldId id="328" r:id="rId23"/>
    <p:sldId id="329" r:id="rId24"/>
    <p:sldId id="330" r:id="rId25"/>
    <p:sldId id="333" r:id="rId26"/>
    <p:sldId id="334" r:id="rId27"/>
    <p:sldId id="351" r:id="rId28"/>
    <p:sldId id="336" r:id="rId29"/>
    <p:sldId id="337" r:id="rId30"/>
    <p:sldId id="338" r:id="rId31"/>
    <p:sldId id="31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95"/>
            <p14:sldId id="348"/>
            <p14:sldId id="319"/>
            <p14:sldId id="320"/>
            <p14:sldId id="349"/>
            <p14:sldId id="350"/>
            <p14:sldId id="286"/>
            <p14:sldId id="323"/>
            <p14:sldId id="324"/>
            <p14:sldId id="325"/>
            <p14:sldId id="326"/>
            <p14:sldId id="327"/>
            <p14:sldId id="297"/>
            <p14:sldId id="328"/>
            <p14:sldId id="329"/>
            <p14:sldId id="330"/>
            <p14:sldId id="333"/>
            <p14:sldId id="334"/>
            <p14:sldId id="351"/>
            <p14:sldId id="336"/>
            <p14:sldId id="337"/>
            <p14:sldId id="338"/>
          </p14:sldIdLst>
        </p14:section>
        <p14:section name="Learn More" id="{2CC34DB2-6590-42C0-AD4B-A04C6060184E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23327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897" y="223520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mk-MK" sz="4800" dirty="0">
                <a:solidFill>
                  <a:schemeClr val="bg1"/>
                </a:solidFill>
              </a:rPr>
              <a:t>Креирање на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Employee Manager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A7F4-08A2-463F-9CEB-DD8D80AC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580" y="593145"/>
            <a:ext cx="1500666" cy="8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02B-C741-443A-8F3B-1C1BFE3B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mk-M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DD4DE-D740-422D-80EA-A1CE8F922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933650" cy="4974336"/>
          </a:xfrm>
        </p:spPr>
        <p:txBody>
          <a:bodyPr>
            <a:normAutofit/>
          </a:bodyPr>
          <a:lstStyle/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Оваа ознака е прилично слична на онаа што беше дискутирано претходно. Сепак, забележете дека влезните полиња имаат свој атрибут на типот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datetime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Современи прелистувачи како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Firefox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Chrome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може да прикаже избирач на датуми за внесување датум.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Сега, додадете го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кодот прикажан од десната страна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FCAD0-B796-436A-A1F0-B5E37747A561}"/>
              </a:ext>
            </a:extLst>
          </p:cNvPr>
          <p:cNvSpPr txBox="1"/>
          <p:nvPr/>
        </p:nvSpPr>
        <p:spPr>
          <a:xfrm>
            <a:off x="3561833" y="1804086"/>
            <a:ext cx="80906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ViewBag.Countries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=""&gt;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Please select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Notes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Notes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rows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cols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="40"&gt;&lt;/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Notes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190747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02B-C741-443A-8F3B-1C1BFE3B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mk-M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DD4DE-D740-422D-80EA-A1CE8F922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7654" y="1435607"/>
            <a:ext cx="7982465" cy="4734533"/>
          </a:xfrm>
        </p:spPr>
        <p:txBody>
          <a:bodyPr>
            <a:normAutofit/>
          </a:bodyPr>
          <a:lstStyle/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Претходниот код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треба да ви изгледа познато бидејќи е доста слично на кодот од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Сепак, постојат неколку разлики. Прво, за прикажување список на земји што треба да се изберат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од, обележувањето користи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Select Tag Helper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asp-for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select&gt;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елементот е поставен на својството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означувајќи дека контролната вредност е обврзана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објектот модел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Атрибутот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asp-items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поставен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Сопственост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ViewBag’s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Countries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Сетете се дека методот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FillCountries()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зачувува список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од предметите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SelectListItem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во својството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Countries ViewBag.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Поставување на ажурирани елементи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ќе генерира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select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елементи за секоја земја во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ViewBag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Забележете дека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select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исто така има празен елемент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option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прикажува ставка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„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Please select”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dropdown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список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от. З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емјите од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ViewBag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додадени на овој елемент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option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5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Креирање на</a:t>
            </a:r>
            <a:r>
              <a:rPr lang="ru-RU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Entity Framework Core</a:t>
            </a:r>
            <a:r>
              <a:rPr lang="ru-RU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модел</a:t>
            </a:r>
            <a:endParaRPr lang="mk-M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89C50-6A97-4DC4-BAED-D092B1296A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556505" cy="4974336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Второ,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Notes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внесуваат со помош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Textarea Tag Helper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Бидејќи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Notes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можат да бидат слободни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текст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ови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обележувањето дава елемент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&lt;textarea&gt;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5 реда и 40 колони. Конечно, додадете го кодот прикажано во од десната страна.</a:t>
            </a: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ој код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го прикажува копчето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користејќи елемент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Кликнување на Копчето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ја доставува формата. На дното на страницата,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Anchor Tag 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користи за да се даде хиперврска што го враќа корисникот на страницата со списокот на вработените. Назначени се атрибутите за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asp-controller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asp-action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Anchor Tag Helper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соодветно. Со кликнување на врската, контролата ќе се однесе до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кцијата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502C8-8C81-4E28-BEB4-04DD7FB6E0F3}"/>
              </a:ext>
            </a:extLst>
          </p:cNvPr>
          <p:cNvSpPr txBox="1"/>
          <p:nvPr/>
        </p:nvSpPr>
        <p:spPr>
          <a:xfrm>
            <a:off x="6352674" y="2162627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="submit"&gt;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EmployeeManager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="List"&gt;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Back to Employee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Listing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144910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Креирање на</a:t>
            </a:r>
            <a:r>
              <a:rPr lang="ru-RU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Entity Framework Core</a:t>
            </a:r>
            <a:r>
              <a:rPr lang="ru-RU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модел</a:t>
            </a:r>
            <a:endParaRPr lang="mk-M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89C50-6A97-4DC4-BAED-D092B1296A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42054" y="1435608"/>
            <a:ext cx="6260757" cy="4974336"/>
          </a:xfrm>
        </p:spPr>
        <p:txBody>
          <a:bodyPr>
            <a:normAutofit/>
          </a:bodyPr>
          <a:lstStyle/>
          <a:p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400" b="1" i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Забелешка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Апликацијата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користи постоечка база на податоци и табела за да работи. Ако сакате,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EF Core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исто така може да создаде база на податоци и табели (и) за вас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врз основа на ентитетите класи што ги создавате. Во такви случаи, метаподатоците наведени во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прибелешки за податоци се користат и за креирање на табелите. Во оваа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презентација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не ни треба овој пристап бидејќи веќе ја инсталиравме базата на податоци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Northwind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9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Ажурирајте постоечки вработен </a:t>
            </a:r>
            <a:endParaRPr lang="mk-M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89C50-6A97-4DC4-BAED-D092B1296A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105219" cy="49743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На страницата за список на вработените, секој ред на вработените има врски за </a:t>
            </a:r>
            <a:r>
              <a:rPr lang="en-US" b="1" i="1" dirty="0"/>
              <a:t>Update</a:t>
            </a:r>
            <a:r>
              <a:rPr lang="ru-RU" dirty="0"/>
              <a:t> и </a:t>
            </a:r>
            <a:r>
              <a:rPr lang="en-US" b="1" i="1" dirty="0"/>
              <a:t>Delete</a:t>
            </a:r>
            <a:r>
              <a:rPr lang="ru-RU" dirty="0"/>
              <a:t>. Кликнување врската за </a:t>
            </a:r>
            <a:r>
              <a:rPr lang="en-US" b="1" i="1" dirty="0"/>
              <a:t>Update</a:t>
            </a:r>
            <a:r>
              <a:rPr lang="ru-RU" dirty="0"/>
              <a:t> ве води на страницата за ажурирање на вработените каде постојните детали за тоа вработените се претставени за уредување </a:t>
            </a:r>
            <a:r>
              <a:rPr lang="mk-MK" dirty="0"/>
              <a:t>како на сликата. </a:t>
            </a:r>
            <a:r>
              <a:rPr lang="ru-RU" dirty="0"/>
              <a:t>Ажурирањето на постојниот вработен изгледа слично на страницата </a:t>
            </a:r>
            <a:r>
              <a:rPr lang="en-US" b="1" i="1" dirty="0"/>
              <a:t>Insert</a:t>
            </a:r>
            <a:r>
              <a:rPr lang="ru-RU" dirty="0"/>
              <a:t> нов вработен освен што различните контролни вредности сега се пополнети со детали за тоа како е вработениот изменета. </a:t>
            </a:r>
            <a:r>
              <a:rPr lang="ru-RU" b="1" i="1" dirty="0"/>
              <a:t>EmployeeID</a:t>
            </a:r>
            <a:r>
              <a:rPr lang="ru-RU" dirty="0"/>
              <a:t> како примарен клуч не може да се менува. </a:t>
            </a:r>
            <a:endParaRPr lang="mk-M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3BEF4-9226-42D4-8C5B-B5CC5B30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091" y="1756863"/>
            <a:ext cx="3761453" cy="44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9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Ажурирајте постоечки вработен </a:t>
            </a:r>
            <a:endParaRPr lang="mk-M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89C50-6A97-4DC4-BAED-D092B1296A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096001" cy="4974336"/>
          </a:xfrm>
        </p:spPr>
        <p:txBody>
          <a:bodyPr>
            <a:normAutofit/>
          </a:bodyPr>
          <a:lstStyle/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да ја завршите оваа страница, ви требаат две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Actions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Па отворете го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додадете ја првата акција како што е прикажано на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кодот од страна.</a:t>
            </a: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Првото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повикува кога корисникот ќе кликне на врската за 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страница за список на вработени. Има еден параметар -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- што укажува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вработениот се модифицира. Сетете се дека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испорачува преку линијата за идентификација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параметар на врската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40DEC-F236-4820-825E-3B90C7725155}"/>
              </a:ext>
            </a:extLst>
          </p:cNvPr>
          <p:cNvSpPr txBox="1"/>
          <p:nvPr/>
        </p:nvSpPr>
        <p:spPr>
          <a:xfrm>
            <a:off x="6452395" y="323027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FillCountries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Employee model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db.Employees.Find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View(model);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328364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Ажурирајте постоечки вработен </a:t>
            </a:r>
            <a:endParaRPr lang="mk-M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89C50-6A97-4DC4-BAED-D092B1296A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358796" cy="4974336"/>
          </a:xfrm>
        </p:spPr>
        <p:txBody>
          <a:bodyPr>
            <a:normAutofit/>
          </a:bodyPr>
          <a:lstStyle/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Внатре, методот помошник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FillCountries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повикува така што списокот на земји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достапен во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ViewBag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Потоа, кодот го наоѓа субјектот вработен чиј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пренесува на акцијата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Ова е направено со методот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Find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вработените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DbSet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Методот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Find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прифаќа примарна клучна вредност и враќа ентитет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јавување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тој примарен клуч.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Find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враќа нула ако не најде ништо. Вратениот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бјект на вработените се пренесува на приказот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преку методот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Потоа додадете ја втората акција за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како што е прикажано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во следниот код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EC304-FF6D-4D65-8A5B-7D107D4214AE}"/>
              </a:ext>
            </a:extLst>
          </p:cNvPr>
          <p:cNvSpPr txBox="1"/>
          <p:nvPr/>
        </p:nvSpPr>
        <p:spPr>
          <a:xfrm>
            <a:off x="5165125" y="2285076"/>
            <a:ext cx="7191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Update(Employee model)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FillCountries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db.Employees.Update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(model);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db.SaveChanges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"Employee updated successfully"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View(model);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270983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Ажурирајте постоечки вработен </a:t>
            </a:r>
            <a:endParaRPr lang="mk-M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89C50-6A97-4DC4-BAED-D092B1296A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2411" y="1435608"/>
            <a:ext cx="7817708" cy="4974336"/>
          </a:xfrm>
        </p:spPr>
        <p:txBody>
          <a:bodyPr>
            <a:normAutofit/>
          </a:bodyPr>
          <a:lstStyle/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Второто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повикува кога корисникот ќе кликне на копчето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Од ова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верзијата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справува со поднесувањето на формуларот преку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методот, украсен 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атрибутот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[HttpPost]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Методот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ги прима изменетите вредности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преку параметар на вработен.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Внатре, кодот ги повикува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FillCountries()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како порано. Потоа продолжува да го проверува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ModelState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За ажурирање на вработен, методот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Вработените се користат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DbSet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’s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му се пренесува модифицираниот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објект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вработените. На овој начин,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објект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обележува како изменет. Потоа се повикува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SaveChanges()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за пропагирање на промените во базата на податоци. Пораката за успех е зачувана во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ViewBag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-to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прикажан во прелистувачот.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0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Ажурирајте постоечки вработен </a:t>
            </a:r>
            <a:endParaRPr lang="mk-M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CFA68-789E-4D74-A744-D2A7CE4258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666818" cy="4387676"/>
          </a:xfrm>
        </p:spPr>
        <p:txBody>
          <a:bodyPr>
            <a:normAutofit/>
          </a:bodyPr>
          <a:lstStyle/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Сега додате го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Update.cshtml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Views ➤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датотеката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Внатре додаде те го кодот од десната страна.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44A1F-A7E8-463E-BE56-B50E58443FFE}"/>
              </a:ext>
            </a:extLst>
          </p:cNvPr>
          <p:cNvSpPr txBox="1"/>
          <p:nvPr/>
        </p:nvSpPr>
        <p:spPr>
          <a:xfrm>
            <a:off x="5404769" y="1723932"/>
            <a:ext cx="6096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endParaRPr lang="mk-M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Update Existing Employee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ViewBag.Message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EmployeeManager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="Update"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="post"&gt;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="0"&gt;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="hidden"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@Model.EmployeeID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29840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Ажурирајте постоечки вработен </a:t>
            </a:r>
            <a:endParaRPr lang="mk-M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E965E-2413-4CF1-BAF7-A723D6B0EE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98356" y="1435608"/>
            <a:ext cx="7315201" cy="4974336"/>
          </a:xfrm>
        </p:spPr>
        <p:txBody>
          <a:bodyPr>
            <a:no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Директивата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@model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го поставува моделот за приказ за ажурирање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вработен. Забележете го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код означен со задебелени букви.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Form Tag 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ја доставува формата до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дејство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со користење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методот. Исто така, забележете дека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зачуван во скриено поле и исто така се прикажува во елементот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&lt;span&gt;.</a:t>
            </a:r>
          </a:p>
          <a:p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Зачувувањето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во полето за скриена форма осигурува дека е исполнето во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објектот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за време на врзување на моделот.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Остатокот од обележувањето на страницата е ист како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 View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и оттука не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дискутираше повторно. Можете или да го копирате-залепите од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погледот или да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го препишете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3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94858" cy="640080"/>
          </a:xfrm>
        </p:spPr>
        <p:txBody>
          <a:bodyPr>
            <a:no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1370E6-BC33-48DA-9E92-2FFA51F922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6751" y="1452785"/>
            <a:ext cx="7178006" cy="5127350"/>
          </a:xfrm>
        </p:spPr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  <a:defRPr/>
            </a:pPr>
            <a:endParaRPr lang="en-US" sz="1500" dirty="0">
              <a:solidFill>
                <a:prstClr val="black">
                  <a:lumMod val="75000"/>
                  <a:lumOff val="2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Со кликнување на врската </a:t>
            </a:r>
            <a:r>
              <a:rPr lang="en-US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Insert</a:t>
            </a: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на страницата за списоци на вработените, ќе ве однесе на друга страница каде може да внесете нов вработен. Оваа страница е прикажана на слика</a:t>
            </a:r>
            <a:r>
              <a:rPr lang="mk-MK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та </a:t>
            </a: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Страницата има полиња за форма за прифаќање на </a:t>
            </a:r>
            <a:r>
              <a:rPr lang="en-US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FirstName</a:t>
            </a:r>
            <a:r>
              <a:rPr lang="ru-RU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5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LastName</a:t>
            </a:r>
            <a:r>
              <a:rPr lang="ru-RU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Title</a:t>
            </a:r>
            <a:r>
              <a:rPr lang="ru-RU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5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BirthDate</a:t>
            </a:r>
            <a:r>
              <a:rPr lang="ru-RU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,</a:t>
            </a:r>
            <a:r>
              <a:rPr lang="en-US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ru-RU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HireDate, </a:t>
            </a:r>
            <a:r>
              <a:rPr lang="en-US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Country</a:t>
            </a:r>
            <a:r>
              <a:rPr lang="ru-RU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и </a:t>
            </a:r>
            <a:r>
              <a:rPr lang="en-US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Note</a:t>
            </a: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ru-RU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EmployeeID</a:t>
            </a: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како идентитетска вредност не е прифатена од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крајниот корисник. Со кликнување на копчето </a:t>
            </a:r>
            <a:r>
              <a:rPr lang="en-US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Save</a:t>
            </a: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, се вметнуваат деталите за вработените во базата на податоци. Линкот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500" b="1" i="1" u="sng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Back to Employee Listing</a:t>
            </a: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, ве води на страницата со списокот на вработените. За да ја изградите страницата за вметнување, потребни се две </a:t>
            </a:r>
            <a:r>
              <a:rPr lang="en-US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Actions</a:t>
            </a:r>
            <a:r>
              <a:rPr lang="ru-RU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и </a:t>
            </a:r>
            <a:r>
              <a:rPr lang="en-US" sz="15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View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.</a:t>
            </a:r>
            <a:endParaRPr lang="en-US" sz="1500" b="1" i="1" dirty="0">
              <a:solidFill>
                <a:prstClr val="black">
                  <a:lumMod val="75000"/>
                  <a:lumOff val="2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5B2CA-6CE3-4AA4-85FE-D3D501C8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65" y="1913599"/>
            <a:ext cx="3602784" cy="40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Избришете постоечки вработен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7B7C-3ACC-41FC-A701-DD5211E37B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519326"/>
            <a:ext cx="7092352" cy="4890618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Бришењето на постојниот вработен од базата на податоци е процес во два чекора. Прво, кога 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ќе</a:t>
            </a: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 кликнете на линкот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Delete</a:t>
            </a: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 за евиденција на вработен на страницата со список на вработени, потврда е прикажана страницата што го предупредува корисникот за бришење на вработените. Откако корисникот ќе потврди бришењето, работникот се брише од базата на податоци. Слика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та од десно</a:t>
            </a: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 ја прикажува страница за потврда прикажана за вработен. </a:t>
            </a:r>
            <a:endParaRPr lang="ru-RU" sz="18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1DC1A-CFC2-4078-B961-04A033EA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559" y="1887519"/>
            <a:ext cx="3969274" cy="42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Избришете постоечки вработен</a:t>
            </a:r>
            <a:endParaRPr lang="mk-M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3070B-E498-4200-81FA-CB9CC0DE2AA6}"/>
              </a:ext>
            </a:extLst>
          </p:cNvPr>
          <p:cNvSpPr txBox="1"/>
          <p:nvPr/>
        </p:nvSpPr>
        <p:spPr>
          <a:xfrm>
            <a:off x="5556504" y="143560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"Delete"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Employee model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db.Employees.Find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View(model);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mk-MK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9382D-39E2-4317-8AD9-62E10761E4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1384995"/>
          </a:xfrm>
        </p:spPr>
        <p:txBody>
          <a:bodyPr>
            <a:no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да го имплементирате овој дел од функционалноста, потребни ви се две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Actions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Кодот од десната страна покажува една од ациите.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2383DF8-BFB9-4013-95B5-07240F44D339}"/>
              </a:ext>
            </a:extLst>
          </p:cNvPr>
          <p:cNvSpPr txBox="1">
            <a:spLocks/>
          </p:cNvSpPr>
          <p:nvPr/>
        </p:nvSpPr>
        <p:spPr>
          <a:xfrm>
            <a:off x="521207" y="3079057"/>
            <a:ext cx="11003528" cy="340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Акцијата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ConfirmDelete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прифаќа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објект на вработен што треба да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да бидат избришани. Сетете се дека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линкот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од страницата за список на вработените го обезбедува овој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како параметар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URL-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ConfirmDelete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украсен со атрибутот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ActionName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Обично, името на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акцијата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изложено на надворешниот свет е исто што и името на методот на акција. Сепак, на моменти можеби ќе сакате да изложите метод на акција со поинаково име. Во овој случај, кодот го изложува методот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ConfirmDelete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како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Ова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ни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дозволува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нас за да го мапираме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URL-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то /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/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Избриши во акцијата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ConfirmDelete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386969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Избришете постоечки вработен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7B7C-3ACC-41FC-A701-DD5211E37B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109" y="1519326"/>
            <a:ext cx="10740351" cy="640080"/>
          </a:xfrm>
        </p:spPr>
        <p:txBody>
          <a:bodyPr>
            <a:norm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Втората акција е прикажано во 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следниот код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: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5048B-80C6-416F-9D51-944BD0AB599A}"/>
              </a:ext>
            </a:extLst>
          </p:cNvPr>
          <p:cNvSpPr txBox="1"/>
          <p:nvPr/>
        </p:nvSpPr>
        <p:spPr>
          <a:xfrm>
            <a:off x="1724526" y="2590596"/>
            <a:ext cx="87429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Employee model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db.Employees.Find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db.Employees.Remove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(model);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db.SaveChanges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"Employee deleted successfully"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317255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Избришете постоечки вработен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7B7C-3ACC-41FC-A701-DD5211E37B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41838" y="1519326"/>
            <a:ext cx="7570573" cy="4890618"/>
          </a:xfrm>
        </p:spPr>
        <p:txBody>
          <a:bodyPr>
            <a:norm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Акцијата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Delete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прифаќа единствен параметар - вработен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Имајте на ум дека параметарот 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на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ConfirmDelete()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беше именуван како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затоа што беше доставен како параметар на маршрутата. Од друга страна,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Delete()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го прима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од страницата за потврда преку врзување на моделот. Затоа, тој е именуван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 исто како и името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на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property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-то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кое е врзано за моделот.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Акцијата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Delete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е украсена со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[HttpPost]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затоа што сакаме да се повикаме само преку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барања. Внатре, кодот открива дека вработениот треба да биде избришан врз основа на усвоениот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во акцијата. Потоа го повикува методот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Delete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на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DbSet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за бришење на вработениот. Методот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Delete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го означува ентитетот за отстранување. Да го избришете вработениот од база на податоци, методот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SaveChanges()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 повикан на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DbContext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12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Избришете постоечки вработен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7B7C-3ACC-41FC-A701-DD5211E37B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29947" y="1519326"/>
            <a:ext cx="8336692" cy="4890618"/>
          </a:xfrm>
        </p:spPr>
        <p:txBody>
          <a:bodyPr>
            <a:norm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Откако еден вработен е избришан, сакаме да се пренасочиме на страницата за список на вработените.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Објектот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ViewBag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има опсег на тековно барање. Тоа значи што и да чувате во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ViewBag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 достапна само за време на тековното барање.</a:t>
            </a:r>
            <a:endParaRPr 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 овој случај, земање на корисникот кај работникот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страницата со списоци е друго барање, па оттука и вредностите на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ViewBag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од претходните барања нема да бидат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достапни 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к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ако алтернатива, кодот го користи објектот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TempData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TempData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е </a:t>
            </a:r>
            <a:r>
              <a:rPr lang="en-US" sz="1400" b="1" i="1" dirty="0" err="1">
                <a:solidFill>
                  <a:srgbClr val="000000"/>
                </a:solidFill>
                <a:latin typeface="Roboto" panose="02000000000000000000" pitchFamily="2" charset="0"/>
              </a:rPr>
              <a:t>dictionery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 можете да зачувате парови со клучни вредности во него. Податоците зачувани во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TempData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остануваат достапни сè додека не бидат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прочитан</a:t>
            </a:r>
            <a:r>
              <a:rPr lang="mk-MK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со друго барање. Овде, кодот зачувува порака за успех во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TempData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Овој успех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пораката се емитува на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List View-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то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 да го пренасочите корисникот на страницата со списоци на вработените, методот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RedirectToAction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 </a:t>
            </a:r>
            <a:r>
              <a:rPr lang="en-US" sz="14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користен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Методот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RedirectToAction()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прифаќа име на акција и 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ја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пренасочува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контрола на таа акција. 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77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Избришете постоечки вработен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7B7C-3ACC-41FC-A701-DD5211E37B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109" y="1519326"/>
            <a:ext cx="10740351" cy="704890"/>
          </a:xfrm>
        </p:spPr>
        <p:txBody>
          <a:bodyPr>
            <a:normAutofit/>
          </a:bodyPr>
          <a:lstStyle/>
          <a:p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Сега додадете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Delete.cshtml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mk-MK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Views ➤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EmployeeManager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mk-MK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датотеката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mk-MK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Напишете го следниот код во него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E399C-4842-43CA-8DCC-71B3F0A54A9D}"/>
              </a:ext>
            </a:extLst>
          </p:cNvPr>
          <p:cNvSpPr txBox="1"/>
          <p:nvPr/>
        </p:nvSpPr>
        <p:spPr>
          <a:xfrm>
            <a:off x="3179903" y="2224216"/>
            <a:ext cx="696737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Delete Existing Employee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Warning : You are about to delete an employee record.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EmployeeManager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="post"&gt;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="hidden"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="0"&gt;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Model.EmployeeID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mk-MK" sz="1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Продолжува на следната страна...</a:t>
            </a:r>
            <a:endParaRPr lang="mk-MK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2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Избришете постоечки вработен</a:t>
            </a:r>
            <a:endParaRPr lang="mk-M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24E0E-41EB-438E-AD96-C6104E3BEBE2}"/>
              </a:ext>
            </a:extLst>
          </p:cNvPr>
          <p:cNvSpPr txBox="1"/>
          <p:nvPr/>
        </p:nvSpPr>
        <p:spPr>
          <a:xfrm>
            <a:off x="2633822" y="1586857"/>
            <a:ext cx="60449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Model.FirstName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="submit"&gt;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EmployeeManager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="List"&gt;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Back to Employee Listing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61218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5EF-3460-4597-8DE0-4EDFEA51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Избришете постоечки вработен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7B7C-3ACC-41FC-A701-DD5211E37B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74790" y="1519326"/>
            <a:ext cx="7414054" cy="4890618"/>
          </a:xfrm>
        </p:spPr>
        <p:txBody>
          <a:bodyPr>
            <a:normAutofit/>
          </a:bodyPr>
          <a:lstStyle/>
          <a:p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View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-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то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Delete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прикажува порака за предупредување на врвот. Под предупредувачката порака е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form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што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POSTs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 акција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Delete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на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EmployeeManagerController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endParaRPr 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Забележи </a:t>
            </a:r>
            <a:r>
              <a:rPr lang="mk-MK" sz="1400" dirty="0">
                <a:solidFill>
                  <a:srgbClr val="000000"/>
                </a:solidFill>
                <a:latin typeface="Roboto" panose="02000000000000000000" pitchFamily="2" charset="0"/>
              </a:rPr>
              <a:t>дека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е зачувана во скриено поле. Ова е потребно затоа што кога поднесувате формуларот со кликнување на копчето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Delete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акција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Delete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(дискутирано порано) треба да го знае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за бришење на тој запис.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Табелата сместена во формата ги прикажува постојните детали за вработените (за доброто на намалување на нередот, се прикажани само својствата на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и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FirstName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). Можете да ги прегледате овие детали и кликнете на копчето </a:t>
            </a:r>
            <a:r>
              <a:rPr lang="en-US" sz="1400" b="1" i="1" dirty="0">
                <a:solidFill>
                  <a:srgbClr val="000000"/>
                </a:solidFill>
                <a:latin typeface="Roboto" panose="02000000000000000000" pitchFamily="2" charset="0"/>
              </a:rPr>
              <a:t>Delete</a:t>
            </a:r>
            <a:r>
              <a:rPr lang="ru-RU" sz="14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 дното на табелата. 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1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11217711" cy="6400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прашања и одговори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mk-MK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 повеќе прашања можете да ме исконтактирате на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SLACK</a:t>
            </a: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Boban Srezovski</a:t>
            </a: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bobansrezovski@gmail.com 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1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5" tooltip="Select here to go to free PowerPoint trainin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9" y="4252716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45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k-MK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Ви благодарам на трпението и ви посакувам секое предавање да ви биде забавно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46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21A7-C27E-4383-AF09-B6076981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617777" cy="640080"/>
          </a:xfrm>
        </p:spPr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mk-M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27F00-31C3-41DC-9D4E-462F62A405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11108806" cy="4785730"/>
          </a:xfrm>
        </p:spPr>
        <p:txBody>
          <a:bodyPr>
            <a:normAutofit/>
          </a:bodyPr>
          <a:lstStyle/>
          <a:p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За да ја изградите страницата за вметнување, потребни се две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Actions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. Па отворете го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класа и додадете ги двете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actions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како што е прикажано </a:t>
            </a:r>
            <a:r>
              <a:rPr lang="mk-MK" sz="1500" dirty="0">
                <a:latin typeface="Roboto" panose="02000000000000000000" pitchFamily="2" charset="0"/>
                <a:ea typeface="Roboto" panose="02000000000000000000" pitchFamily="2" charset="0"/>
              </a:rPr>
              <a:t>во следниот код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6868A-4C6D-404A-A77C-90E945D6467A}"/>
              </a:ext>
            </a:extLst>
          </p:cNvPr>
          <p:cNvSpPr txBox="1"/>
          <p:nvPr/>
        </p:nvSpPr>
        <p:spPr>
          <a:xfrm>
            <a:off x="3163329" y="2339979"/>
            <a:ext cx="76177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Insert()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FillCountries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mk-M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Insert(Employee model)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FillCountries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db.Employees.Add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(model);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db.SaveChanges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"Employee inserted successfully"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View(model);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24964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972-EDE5-455D-8DB1-54428EAF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96C5-46C7-4AA2-88C1-FBC047B5E5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440180"/>
            <a:ext cx="9111049" cy="5084188"/>
          </a:xfrm>
        </p:spPr>
        <p:txBody>
          <a:bodyPr>
            <a:normAutofit/>
          </a:bodyPr>
          <a:lstStyle/>
          <a:p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Првата акцијата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се повикува кога ќе кликнете на линкот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на вработениот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страница со списоци. Внатре, кодот го повикува методот помошник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FillCountries()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за да зачува список на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земјите во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ViewBag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. Потоа го прикажува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5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во прелистувачот.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5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е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дискутирано наскоро.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Второто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 Insert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се повикува кога ќе го поднесете формуларот со кликнување на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копче</a:t>
            </a:r>
            <a:r>
              <a:rPr lang="mk-MK" sz="15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. Формуларот се доставува со користење на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методот, па оттука и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Insert()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е украсен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со атрибутот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[HttpPost]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. Додавањето на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[HttpPost]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гарантира дека основната акција е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повикана само за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барања. Забележете дека оваа верзија на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прифаќа параметар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од типот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По поднесувањето на образецот,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ASP.NET Core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автоматски го пополнува образецот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со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properties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во објект</a:t>
            </a:r>
            <a:r>
              <a:rPr lang="mk-MK" sz="1500" dirty="0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за вас. Ова се нарекува обврзувачки модел. Додека пополнувате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вредностите, </a:t>
            </a:r>
            <a:r>
              <a:rPr lang="ru-RU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ASP.NET Core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одговара на имињата на полето на формата со имињата на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property-</a:t>
            </a:r>
            <a:r>
              <a:rPr lang="mk-MK" sz="1500" dirty="0">
                <a:latin typeface="Roboto" panose="02000000000000000000" pitchFamily="2" charset="0"/>
                <a:ea typeface="Roboto" panose="02000000000000000000" pitchFamily="2" charset="0"/>
              </a:rPr>
              <a:t>њата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. Како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на пример, на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property-</a:t>
            </a:r>
            <a:r>
              <a:rPr lang="mk-MK" sz="15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ќе му биде доделена внесената вредност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полето за текст со име </a:t>
            </a:r>
            <a:r>
              <a:rPr lang="en-US" sz="15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745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02B-C741-443A-8F3B-1C1BFE3B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DD8D-0A09-4DCD-9169-EA5D176D8E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0944050" cy="5113473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Ова ги комплетира двете дејства Вметни (). Сега да продолжиме со приказот Вметни.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Отворете го дијалогот Додади нова ставка со десен клик на папката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Views ➤ EmployeeManager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додадете уште еден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Razor View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со име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Insert.cshtml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Потоа напишете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го следниот код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mk-MK" sz="1400" b="1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7B74C-9F6A-4273-97FC-898B5AB2E411}"/>
              </a:ext>
            </a:extLst>
          </p:cNvPr>
          <p:cNvSpPr txBox="1"/>
          <p:nvPr/>
        </p:nvSpPr>
        <p:spPr>
          <a:xfrm>
            <a:off x="3048000" y="294613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Insert New Employee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@ViewBag.Message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EmployeeManager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="Insert"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="post"&gt;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="0"&gt;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364608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02B-C741-443A-8F3B-1C1BFE3B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DD8D-0A09-4DCD-9169-EA5D176D8E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7124" y="1435607"/>
            <a:ext cx="7974227" cy="5113473"/>
          </a:xfrm>
        </p:spPr>
        <p:txBody>
          <a:bodyPr>
            <a:normAutofit/>
          </a:bodyPr>
          <a:lstStyle/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Тука, директивата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@model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го поставува типот на моделот на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View-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да биде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Под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наслов, пораката за успех зачувана во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ViewBag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емитува. Првично кога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прво се повикува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својството на пораката ќе биде празно и оттаму нема да има порака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прикажани. Следните операции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ќе ја прикажат пораката за успех на корисникот.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Тогаш обележувањето користи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Form Tag 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да даде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&lt;form&gt;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елемент.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controller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Form Tag Helper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го специфицира името на контролорот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), и атрибутот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asp-action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го одредува името на дејството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 што ја обработува формата по поднесувањето. Атрибутот на методот го специфицира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метод на доставување образец,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во овој случај. </a:t>
            </a:r>
          </a:p>
        </p:txBody>
      </p:sp>
    </p:spTree>
    <p:extLst>
      <p:ext uri="{BB962C8B-B14F-4D97-AF65-F5344CB8AC3E}">
        <p14:creationId xmlns:p14="http://schemas.microsoft.com/office/powerpoint/2010/main" val="46884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02B-C741-443A-8F3B-1C1BFE3B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DD8D-0A09-4DCD-9169-EA5D176D8E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4722315" cy="5113473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Внатре, се поставува табела за сместување на различни полиња со форма (дискутирано во следново).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Сега, додадете ја ознаката прикажана на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следниот код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внатрешноста на елементот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tabela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&gt;.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9B88A-1412-413B-BEFC-3CBF10C92004}"/>
              </a:ext>
            </a:extLst>
          </p:cNvPr>
          <p:cNvSpPr txBox="1"/>
          <p:nvPr/>
        </p:nvSpPr>
        <p:spPr>
          <a:xfrm>
            <a:off x="4713745" y="1331631"/>
            <a:ext cx="111312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394120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02B-C741-443A-8F3B-1C1BFE3B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DD8D-0A09-4DCD-9169-EA5D176D8E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7"/>
            <a:ext cx="10997025" cy="5113473"/>
          </a:xfrm>
        </p:spPr>
        <p:txBody>
          <a:bodyPr>
            <a:no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Забележете го кодот означен со задебелени букви.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Label Tag 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прикажува ознака за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полето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asp-for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поставен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означувајќи дека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label&gt;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пренесува за полето за текст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Сетете се дека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украсен со атрибутот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[Display]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Label Tag Helper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автоматски ќе го користи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тоа како етикета. Ако својството на моделот нема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[Display],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вистинското име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користи за етикетата.</a:t>
            </a:r>
          </a:p>
          <a:p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Input Tag Helper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го врзува елементот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input&gt;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моделот. Ова е направено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користејќи го атрибутот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asp-for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Значи, кога додавате елемент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input&gt;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asp-for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 поставен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тој ќе генерира влезен елемент чие име 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вредноста е иста со вредноста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Елементот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&lt;span&gt;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проследен со влезниот елемент претставува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Validation Message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се користи за прикажување на пораката за грешка при потврдување на тоа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Н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asp-validation-for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го одредува името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чија грешка на валидација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треба да се прикаже пораката (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овој случај). Пораките за грешка при валидација се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избрани од прибелешките за податоци што се користат при креирање на модел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класата.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02B-C741-443A-8F3B-1C1BFE3B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Вметнете нов вработен </a:t>
            </a:r>
            <a:endParaRPr lang="mk-M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DD4DE-D740-422D-80EA-A1CE8F922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4189023" cy="4569776"/>
          </a:xfrm>
        </p:spPr>
        <p:txBody>
          <a:bodyPr>
            <a:normAutofit/>
          </a:bodyPr>
          <a:lstStyle/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Ознаката што следи ги поставува својствата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Helpers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презиме и наслов.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Следно, додадете ознака прикажана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во кодот од десната страна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ги прикажува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BirthDate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HireDate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полиња.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940D9-A60B-4B31-8CB2-888E44E90640}"/>
              </a:ext>
            </a:extLst>
          </p:cNvPr>
          <p:cNvSpPr txBox="1"/>
          <p:nvPr/>
        </p:nvSpPr>
        <p:spPr>
          <a:xfrm>
            <a:off x="4053016" y="1763320"/>
            <a:ext cx="77539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="date"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="date"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266449088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{21861965-32E2-4F79-B7B5-E4D682EE5854}tf10001108_win32</Template>
  <TotalTime>4184</TotalTime>
  <Words>3692</Words>
  <Application>Microsoft Office PowerPoint</Application>
  <PresentationFormat>Widescreen</PresentationFormat>
  <Paragraphs>285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Roboto</vt:lpstr>
      <vt:lpstr>Segoe UI</vt:lpstr>
      <vt:lpstr>Segoe UI Light</vt:lpstr>
      <vt:lpstr>WelcomeDoc</vt:lpstr>
      <vt:lpstr>Креирање на Employee Manager application</vt:lpstr>
      <vt:lpstr>Вметнете нов вработен </vt:lpstr>
      <vt:lpstr>Вметнете нов вработен </vt:lpstr>
      <vt:lpstr>Вметнете нов вработен </vt:lpstr>
      <vt:lpstr>Вметнете нов вработен </vt:lpstr>
      <vt:lpstr>Вметнете нов вработен </vt:lpstr>
      <vt:lpstr>Вметнете нов вработен </vt:lpstr>
      <vt:lpstr>Вметнете нов вработен </vt:lpstr>
      <vt:lpstr>Вметнете нов вработен </vt:lpstr>
      <vt:lpstr>Вметнете нов вработен </vt:lpstr>
      <vt:lpstr>Вметнете нов вработен </vt:lpstr>
      <vt:lpstr>Креирање на Entity Framework Core модел</vt:lpstr>
      <vt:lpstr>Креирање на Entity Framework Core модел</vt:lpstr>
      <vt:lpstr>Ажурирајте постоечки вработен </vt:lpstr>
      <vt:lpstr>Ажурирајте постоечки вработен </vt:lpstr>
      <vt:lpstr>Ажурирајте постоечки вработен </vt:lpstr>
      <vt:lpstr>Ажурирајте постоечки вработен </vt:lpstr>
      <vt:lpstr>Ажурирајте постоечки вработен </vt:lpstr>
      <vt:lpstr>Ажурирајте постоечки вработен </vt:lpstr>
      <vt:lpstr>Избришете постоечки вработен</vt:lpstr>
      <vt:lpstr>Избришете постоечки вработен</vt:lpstr>
      <vt:lpstr>Избришете постоечки вработен</vt:lpstr>
      <vt:lpstr>Избришете постоечки вработен</vt:lpstr>
      <vt:lpstr>Избришете постоечки вработен</vt:lpstr>
      <vt:lpstr>Избришете постоечки вработен</vt:lpstr>
      <vt:lpstr>Избришете постоечки вработен</vt:lpstr>
      <vt:lpstr>Избришете постоечки вработен</vt:lpstr>
      <vt:lpstr>Q &amp; A – прашања и одговори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Boban Srezovski</dc:creator>
  <cp:keywords/>
  <cp:lastModifiedBy>Boban Srezovski</cp:lastModifiedBy>
  <cp:revision>61</cp:revision>
  <dcterms:created xsi:type="dcterms:W3CDTF">2021-06-08T07:36:49Z</dcterms:created>
  <dcterms:modified xsi:type="dcterms:W3CDTF">2021-06-15T15:13:35Z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